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 id="2147484611" r:id="rId6"/>
    <p:sldMasterId id="2147484670" r:id="rId7"/>
  </p:sldMasterIdLst>
  <p:notesMasterIdLst>
    <p:notesMasterId r:id="rId54"/>
  </p:notesMasterIdLst>
  <p:handoutMasterIdLst>
    <p:handoutMasterId r:id="rId55"/>
  </p:handoutMasterIdLst>
  <p:sldIdLst>
    <p:sldId id="1625" r:id="rId8"/>
    <p:sldId id="1569" r:id="rId9"/>
    <p:sldId id="1700" r:id="rId10"/>
    <p:sldId id="1694" r:id="rId11"/>
    <p:sldId id="4180" r:id="rId12"/>
    <p:sldId id="2076136718" r:id="rId13"/>
    <p:sldId id="2076138743" r:id="rId14"/>
    <p:sldId id="1703" r:id="rId15"/>
    <p:sldId id="2076138807" r:id="rId16"/>
    <p:sldId id="1614" r:id="rId17"/>
    <p:sldId id="2076138808" r:id="rId18"/>
    <p:sldId id="2076138803" r:id="rId19"/>
    <p:sldId id="2076138804" r:id="rId20"/>
    <p:sldId id="2076138805" r:id="rId21"/>
    <p:sldId id="1691" r:id="rId22"/>
    <p:sldId id="1709" r:id="rId23"/>
    <p:sldId id="2076136722" r:id="rId24"/>
    <p:sldId id="4281" r:id="rId25"/>
    <p:sldId id="1707" r:id="rId26"/>
    <p:sldId id="1708" r:id="rId27"/>
    <p:sldId id="4218" r:id="rId28"/>
    <p:sldId id="4240" r:id="rId29"/>
    <p:sldId id="2076138815" r:id="rId30"/>
    <p:sldId id="4189" r:id="rId31"/>
    <p:sldId id="2076138813" r:id="rId32"/>
    <p:sldId id="4263" r:id="rId33"/>
    <p:sldId id="4153" r:id="rId34"/>
    <p:sldId id="2076137604" r:id="rId35"/>
    <p:sldId id="2076137599" r:id="rId36"/>
    <p:sldId id="1695" r:id="rId37"/>
    <p:sldId id="2076138764" r:id="rId38"/>
    <p:sldId id="2076138802" r:id="rId39"/>
    <p:sldId id="2076138798" r:id="rId40"/>
    <p:sldId id="2076137635" r:id="rId41"/>
    <p:sldId id="2076136770" r:id="rId42"/>
    <p:sldId id="2076138806" r:id="rId43"/>
    <p:sldId id="2076136717" r:id="rId44"/>
    <p:sldId id="2076138782" r:id="rId45"/>
    <p:sldId id="4193" r:id="rId46"/>
    <p:sldId id="261" r:id="rId47"/>
    <p:sldId id="2076138777" r:id="rId48"/>
    <p:sldId id="2076138778" r:id="rId49"/>
    <p:sldId id="2076136739" r:id="rId50"/>
    <p:sldId id="2141411271" r:id="rId51"/>
    <p:sldId id="2076138809" r:id="rId52"/>
    <p:sldId id="1599"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FFFFFF"/>
    <a:srgbClr val="EBEBEB"/>
    <a:srgbClr val="3C3C41"/>
    <a:srgbClr val="1A1A1A"/>
    <a:srgbClr val="008272"/>
    <a:srgbClr val="008C72"/>
    <a:srgbClr val="353535"/>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96327" autoAdjust="0"/>
  </p:normalViewPr>
  <p:slideViewPr>
    <p:cSldViewPr snapToGrid="0">
      <p:cViewPr varScale="1">
        <p:scale>
          <a:sx n="121" d="100"/>
          <a:sy n="121" d="100"/>
        </p:scale>
        <p:origin x="440"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3764"/>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Wall" userId="423520bf-35da-47e2-8bb4-f5f061d519a5" providerId="ADAL" clId="{38D1F9A4-D350-E840-B289-0D3B2FC7BEDD}"/>
    <pc:docChg chg="modSld">
      <pc:chgData name="Kim Wall" userId="423520bf-35da-47e2-8bb4-f5f061d519a5" providerId="ADAL" clId="{38D1F9A4-D350-E840-B289-0D3B2FC7BEDD}" dt="2021-07-26T21:10:08.081" v="0" actId="20577"/>
      <pc:docMkLst>
        <pc:docMk/>
      </pc:docMkLst>
      <pc:sldChg chg="modSp mod">
        <pc:chgData name="Kim Wall" userId="423520bf-35da-47e2-8bb4-f5f061d519a5" providerId="ADAL" clId="{38D1F9A4-D350-E840-B289-0D3B2FC7BEDD}" dt="2021-07-26T21:10:08.081" v="0" actId="20577"/>
        <pc:sldMkLst>
          <pc:docMk/>
          <pc:sldMk cId="3288755038" sldId="2076138743"/>
        </pc:sldMkLst>
        <pc:spChg chg="mod">
          <ac:chgData name="Kim Wall" userId="423520bf-35da-47e2-8bb4-f5f061d519a5" providerId="ADAL" clId="{38D1F9A4-D350-E840-B289-0D3B2FC7BEDD}" dt="2021-07-26T21:10:08.081" v="0" actId="20577"/>
          <ac:spMkLst>
            <pc:docMk/>
            <pc:sldMk cId="3288755038" sldId="2076138743"/>
            <ac:spMk id="4" creationId="{1A21194F-7201-804D-A5AF-55C1B6742C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1">
                <a:lumMod val="50000"/>
              </a:schemeClr>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4-78DE-42DC-9609-5E5D4EC5297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Security</c:v>
                </c:pt>
                <c:pt idx="1">
                  <c:v>IT/OT Integration</c:v>
                </c:pt>
                <c:pt idx="2">
                  <c:v>Technical Expertise</c:v>
                </c:pt>
                <c:pt idx="3">
                  <c:v>Interoperability</c:v>
                </c:pt>
                <c:pt idx="4">
                  <c:v>Unclear ROI</c:v>
                </c:pt>
                <c:pt idx="5">
                  <c:v>Data Portability</c:v>
                </c:pt>
                <c:pt idx="6">
                  <c:v>Vendor Risk</c:v>
                </c:pt>
                <c:pt idx="7">
                  <c:v>Legal &amp; Regulatory</c:v>
                </c:pt>
                <c:pt idx="8">
                  <c:v>Transition Risk</c:v>
                </c:pt>
                <c:pt idx="9">
                  <c:v>Network Constraints</c:v>
                </c:pt>
                <c:pt idx="10">
                  <c:v>Vendor Lock-In</c:v>
                </c:pt>
              </c:strCache>
            </c:strRef>
          </c:cat>
          <c:val>
            <c:numRef>
              <c:f>Sheet1!$B$2:$B$12</c:f>
              <c:numCache>
                <c:formatCode>0%</c:formatCode>
                <c:ptCount val="11"/>
                <c:pt idx="0">
                  <c:v>0.4</c:v>
                </c:pt>
                <c:pt idx="1">
                  <c:v>0.3</c:v>
                </c:pt>
                <c:pt idx="2">
                  <c:v>0.28000000000000003</c:v>
                </c:pt>
                <c:pt idx="3">
                  <c:v>0.26</c:v>
                </c:pt>
                <c:pt idx="4">
                  <c:v>0.24</c:v>
                </c:pt>
                <c:pt idx="5">
                  <c:v>0.23</c:v>
                </c:pt>
                <c:pt idx="6">
                  <c:v>0.22</c:v>
                </c:pt>
                <c:pt idx="7">
                  <c:v>0.2</c:v>
                </c:pt>
                <c:pt idx="8">
                  <c:v>0.2</c:v>
                </c:pt>
                <c:pt idx="9">
                  <c:v>0.18</c:v>
                </c:pt>
                <c:pt idx="10">
                  <c:v>0.15</c:v>
                </c:pt>
              </c:numCache>
            </c:numRef>
          </c:val>
          <c:extLst>
            <c:ext xmlns:c16="http://schemas.microsoft.com/office/drawing/2014/chart" uri="{C3380CC4-5D6E-409C-BE32-E72D297353CC}">
              <c16:uniqueId val="{00000000-78DE-42DC-9609-5E5D4EC52978}"/>
            </c:ext>
          </c:extLst>
        </c:ser>
        <c:dLbls>
          <c:showLegendKey val="0"/>
          <c:showVal val="0"/>
          <c:showCatName val="0"/>
          <c:showSerName val="0"/>
          <c:showPercent val="0"/>
          <c:showBubbleSize val="0"/>
        </c:dLbls>
        <c:gapWidth val="31"/>
        <c:overlap val="44"/>
        <c:axId val="673111168"/>
        <c:axId val="673111496"/>
      </c:barChart>
      <c:catAx>
        <c:axId val="6731111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3111496"/>
        <c:crosses val="autoZero"/>
        <c:auto val="1"/>
        <c:lblAlgn val="ctr"/>
        <c:lblOffset val="100"/>
        <c:noMultiLvlLbl val="0"/>
      </c:catAx>
      <c:valAx>
        <c:axId val="673111496"/>
        <c:scaling>
          <c:orientation val="minMax"/>
        </c:scaling>
        <c:delete val="1"/>
        <c:axPos val="t"/>
        <c:numFmt formatCode="0%" sourceLinked="1"/>
        <c:majorTickMark val="none"/>
        <c:minorTickMark val="none"/>
        <c:tickLblPos val="nextTo"/>
        <c:crossAx val="67311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8/8/21 9:46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8/8/21 9:46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arkreading.com/attacks-breaches/triton-trisis-attack-was-more-widespread-than-publicly-known/d/d-id/133366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ired.com/story/notpetya-cyberattack-ukraine-russia-code-crashed-the-world/"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zdnet.com/article/us-coast-guard-discloses-ryuk-ransomware-infection-at-maritime-facility/" TargetMode="External"/><Relationship Id="rId4" Type="http://schemas.openxmlformats.org/officeDocument/2006/relationships/hyperlink" Target="https://www.cyberscoop.com/cyber-insurance-norsk-hydro-lockergoga-attack/"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228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88C553-ADD1-4064-A8F4-C256DE91A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54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https://www.darkreading.com/attacks-breaches/triton-trisis-attack-was-more-widespread-than-publicly-known/d/d-id/1333661</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464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1" name="Google Shape;3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600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https://www.wired.com/story/notpetya-cyberattack-ukraine-russia-code-crashed-the-world/</a:t>
            </a:r>
            <a:endParaRPr lang="en-US" dirty="0"/>
          </a:p>
          <a:p>
            <a:r>
              <a:rPr lang="en-US" dirty="0">
                <a:hlinkClick r:id="rId4"/>
              </a:rPr>
              <a:t>https://www.cyberscoop.com/cyber-insurance-norsk-hydro-lockergoga-attack/</a:t>
            </a:r>
            <a:endParaRPr lang="en-US" dirty="0"/>
          </a:p>
          <a:p>
            <a:r>
              <a:rPr lang="en-US" dirty="0">
                <a:hlinkClick r:id="rId5"/>
              </a:rPr>
              <a:t>https://www.zdnet.com/article/us-coast-guard-discloses-ryuk-ransomware-infection-at-maritime-facility/</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781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investments for managing and securing the production environment</a:t>
            </a:r>
          </a:p>
          <a:p>
            <a:r>
              <a:rPr lang="en-US" dirty="0"/>
              <a:t>Industrial and On Prem are a large </a:t>
            </a:r>
            <a:r>
              <a:rPr lang="en-US" dirty="0" err="1"/>
              <a:t>segement</a:t>
            </a:r>
            <a:r>
              <a:rPr lang="en-US" dirty="0"/>
              <a:t> of this domain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19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CLICK IN SLIDE MODE TO START ANIMATION</a:t>
            </a:r>
            <a:endParaRPr dirty="0"/>
          </a:p>
        </p:txBody>
      </p:sp>
      <p:sp>
        <p:nvSpPr>
          <p:cNvPr id="2198" name="Google Shape;2198;p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fld id="{00000000-1234-1234-1234-123412341234}" type="slidenum">
              <a:rPr kumimoji="0" lang="en-US" sz="25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t>34</a:t>
            </a:fld>
            <a:endParaRPr kumimoji="0" sz="25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6087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960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F500 Enterprises with multiple sites and SOC teams spanning globally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92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183" name="Google Shape;183;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1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4564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hear more about your challenges and vision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62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invite you to join our IoT security community and or access these resources to learn more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8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46</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123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222222"/>
                </a:solidFill>
                <a:latin typeface="arial" panose="020B0604020202020204" pitchFamily="34" charset="0"/>
              </a:rPr>
              <a:t>Is the trend towards automation and data exchange in manufacturing technologies and processes which include cyber-physical systems (CPS), the internet of things (IoT), </a:t>
            </a:r>
            <a:r>
              <a:rPr lang="en-US" sz="900" b="1" dirty="0">
                <a:solidFill>
                  <a:srgbClr val="222222"/>
                </a:solidFill>
                <a:latin typeface="arial" panose="020B0604020202020204" pitchFamily="34" charset="0"/>
              </a:rPr>
              <a:t>industrial</a:t>
            </a:r>
            <a:r>
              <a:rPr lang="en-US" sz="900" dirty="0">
                <a:solidFill>
                  <a:srgbClr val="222222"/>
                </a:solidFill>
                <a:latin typeface="arial" panose="020B0604020202020204" pitchFamily="34" charset="0"/>
              </a:rPr>
              <a:t> internet of things (IIOT), cloud computing, cognitive computing and artificial intelligence.</a:t>
            </a:r>
            <a:endParaRPr lang="en-US" sz="900" dirty="0">
              <a:latin typeface="+mj-lt"/>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bg1"/>
                </a:solidFill>
                <a:latin typeface="Open Sans"/>
              </a:rPr>
              <a:t>The rise of </a:t>
            </a:r>
            <a:r>
              <a:rPr lang="en-US" sz="900" b="1" dirty="0">
                <a:solidFill>
                  <a:schemeClr val="accent4">
                    <a:lumMod val="60000"/>
                    <a:lumOff val="40000"/>
                  </a:schemeClr>
                </a:solidFill>
                <a:latin typeface="Open Sans"/>
              </a:rPr>
              <a:t>Industry 4.0 </a:t>
            </a:r>
            <a:r>
              <a:rPr lang="en-US" sz="900" dirty="0">
                <a:solidFill>
                  <a:schemeClr val="bg1"/>
                </a:solidFill>
                <a:latin typeface="Open Sans"/>
              </a:rPr>
              <a:t>has introduced </a:t>
            </a:r>
            <a:r>
              <a:rPr lang="en-US" sz="900" u="sng" dirty="0">
                <a:solidFill>
                  <a:schemeClr val="bg1"/>
                </a:solidFill>
                <a:latin typeface="Open Sans"/>
              </a:rPr>
              <a:t>a whole new range of security issues</a:t>
            </a:r>
            <a:r>
              <a:rPr lang="en-US" sz="900" dirty="0">
                <a:solidFill>
                  <a:schemeClr val="bg1"/>
                </a:solidFill>
                <a:latin typeface="Open Sans"/>
              </a:rPr>
              <a:t> now that IT, operational technology (OT) and intellectual property have been integrated.</a:t>
            </a:r>
            <a:endParaRPr lang="en-US" sz="900" dirty="0">
              <a:solidFill>
                <a:schemeClr val="bg1"/>
              </a:solidFill>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99151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a:t>
            </a:r>
            <a:r>
              <a:rPr lang="en-US" baseline="0" dirty="0"/>
              <a:t> IN SLIDE MODE TO START ANIMATION</a:t>
            </a:r>
            <a:endParaRPr lang="en-US" dirty="0"/>
          </a:p>
        </p:txBody>
      </p:sp>
      <p:sp>
        <p:nvSpPr>
          <p:cNvPr id="4" name="Slide Number Placeholder 3"/>
          <p:cNvSpPr>
            <a:spLocks noGrp="1"/>
          </p:cNvSpPr>
          <p:nvPr>
            <p:ph type="sldNum" sz="quarter" idx="10"/>
          </p:nvPr>
        </p:nvSpPr>
        <p:spPr>
          <a:xfrm>
            <a:off x="3884612" y="8685213"/>
            <a:ext cx="2971799" cy="457200"/>
          </a:xfrm>
          <a:prstGeom prst="rect">
            <a:avLst/>
          </a:prstGeom>
        </p:spPr>
        <p:txBody>
          <a:bodyPr/>
          <a:lstStyle/>
          <a:p>
            <a:pPr marL="0" marR="0" lvl="0" indent="0" algn="l" defTabSz="632442" rtl="0" eaLnBrk="1" fontAlgn="auto" latinLnBrk="0" hangingPunct="0">
              <a:lnSpc>
                <a:spcPct val="100000"/>
              </a:lnSpc>
              <a:spcBef>
                <a:spcPts val="0"/>
              </a:spcBef>
              <a:spcAft>
                <a:spcPts val="0"/>
              </a:spcAft>
              <a:buClrTx/>
              <a:buSzTx/>
              <a:buFontTx/>
              <a:buNone/>
              <a:tabLst/>
              <a:defRPr/>
            </a:pPr>
            <a:fld id="{BE4C5234-B7F9-504D-8C03-6DC5B94BFEBD}" type="slidenum">
              <a:rPr kumimoji="0" lang="en-US" sz="2500" b="0" i="0" u="none" strike="noStrike" kern="0" cap="none" spc="0" normalizeH="0" baseline="0" noProof="0" smtClean="0">
                <a:ln>
                  <a:noFill/>
                </a:ln>
                <a:solidFill>
                  <a:srgbClr val="000000"/>
                </a:solidFill>
                <a:effectLst/>
                <a:uLnTx/>
                <a:uFillTx/>
                <a:latin typeface="Franklin Gothic Book" panose="020B0503020102020204" pitchFamily="34" charset="0"/>
                <a:ea typeface="Franklin Gothic Book Regular" charset="0"/>
                <a:cs typeface="Franklin Gothic Book Regular" charset="0"/>
                <a:sym typeface="Calibri"/>
              </a:rPr>
              <a:pPr marL="0" marR="0" lvl="0" indent="0" algn="l" defTabSz="632442" rtl="0" eaLnBrk="1" fontAlgn="auto" latinLnBrk="0" hangingPunct="0">
                <a:lnSpc>
                  <a:spcPct val="100000"/>
                </a:lnSpc>
                <a:spcBef>
                  <a:spcPts val="0"/>
                </a:spcBef>
                <a:spcAft>
                  <a:spcPts val="0"/>
                </a:spcAft>
                <a:buClrTx/>
                <a:buSzTx/>
                <a:buFontTx/>
                <a:buNone/>
                <a:tabLst/>
                <a:defRPr/>
              </a:pPr>
              <a:t>5</a:t>
            </a:fld>
            <a:endParaRPr kumimoji="0" lang="en-US" sz="2500" b="0" i="0" u="none" strike="noStrike" kern="0" cap="none" spc="0" normalizeH="0" baseline="0" noProof="0" dirty="0">
              <a:ln>
                <a:noFill/>
              </a:ln>
              <a:solidFill>
                <a:srgbClr val="000000"/>
              </a:solidFill>
              <a:effectLst/>
              <a:uLnTx/>
              <a:uFillTx/>
              <a:latin typeface="Franklin Gothic Book" panose="020B0503020102020204" pitchFamily="34" charset="0"/>
              <a:ea typeface="Franklin Gothic Book Regular" charset="0"/>
              <a:cs typeface="Franklin Gothic Book Regular" charset="0"/>
              <a:sym typeface="Calibri"/>
            </a:endParaRPr>
          </a:p>
        </p:txBody>
      </p:sp>
    </p:spTree>
    <p:extLst>
      <p:ext uri="{BB962C8B-B14F-4D97-AF65-F5344CB8AC3E}">
        <p14:creationId xmlns:p14="http://schemas.microsoft.com/office/powerpoint/2010/main" val="108807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panose="020B0502040204020203" pitchFamily="34" charset="0"/>
                <a:ea typeface="+mn-ea"/>
                <a:cs typeface="+mn-cs"/>
              </a:rPr>
              <a:t>https://</a:t>
            </a:r>
            <a:r>
              <a:rPr lang="en-US" sz="882" b="0" i="0" u="none" strike="noStrike" kern="1200" err="1">
                <a:solidFill>
                  <a:schemeClr val="tx1"/>
                </a:solidFill>
                <a:effectLst/>
                <a:latin typeface="Segoe UI" panose="020B0502040204020203" pitchFamily="34" charset="0"/>
                <a:ea typeface="+mn-ea"/>
                <a:cs typeface="+mn-cs"/>
              </a:rPr>
              <a:t>www.gartner.com</a:t>
            </a:r>
            <a:r>
              <a:rPr lang="en-US" sz="882" b="0" i="0" u="none" strike="noStrike" kern="1200">
                <a:solidFill>
                  <a:schemeClr val="tx1"/>
                </a:solidFill>
                <a:effectLst/>
                <a:latin typeface="Segoe UI" panose="020B0502040204020203" pitchFamily="34" charset="0"/>
                <a:ea typeface="+mn-ea"/>
                <a:cs typeface="+mn-cs"/>
              </a:rPr>
              <a:t>/reviews/market/operational-technology-security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8/8/21 9:46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949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latin typeface="Segoe UI" panose="020B0502040204020203" pitchFamily="34" charset="0"/>
                <a:cs typeface="Segoe UI" panose="020B0502040204020203" pitchFamily="34" charset="0"/>
              </a:rPr>
              <a:t>Top five intelligent RTU market vendors</a:t>
            </a:r>
            <a:endParaRPr lang="en-US" sz="800" dirty="0">
              <a:latin typeface="Segoe UI" panose="020B0502040204020203" pitchFamily="34" charset="0"/>
              <a:cs typeface="Segoe UI" panose="020B0502040204020203" pitchFamily="34" charset="0"/>
            </a:endParaRPr>
          </a:p>
          <a:p>
            <a:r>
              <a:rPr lang="en-US" sz="800" b="1" dirty="0">
                <a:latin typeface="Segoe UI" panose="020B0502040204020203" pitchFamily="34" charset="0"/>
                <a:cs typeface="Segoe UI" panose="020B0502040204020203" pitchFamily="34" charset="0"/>
              </a:rPr>
              <a:t>ABB</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ABB provides power and automation technologies for utility, industry, and transport and infrastructure customers worldwide. As of December 2015, the company had 140,400 employees globally and generated total revenues of $35.48 billion.</a:t>
            </a:r>
          </a:p>
          <a:p>
            <a:r>
              <a:rPr lang="en-US" sz="800" dirty="0">
                <a:latin typeface="Segoe UI" panose="020B0502040204020203" pitchFamily="34" charset="0"/>
                <a:cs typeface="Segoe UI" panose="020B0502040204020203" pitchFamily="34" charset="0"/>
              </a:rPr>
              <a:t>ABB manufactures and markets a variety of products, including variable speed drives, wind converters, PLCs, motors, generators, robots and robotics, solar inverters, components, and subsystems for railways and related services for a broad range of applications, including process industries, discrete automation, transportation, and utilities.</a:t>
            </a:r>
          </a:p>
          <a:p>
            <a:r>
              <a:rPr lang="en-US" sz="800" b="1" dirty="0">
                <a:latin typeface="Segoe UI" panose="020B0502040204020203" pitchFamily="34" charset="0"/>
                <a:cs typeface="Segoe UI" panose="020B0502040204020203" pitchFamily="34" charset="0"/>
              </a:rPr>
              <a:t>GE Grid Solutions</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GE Grid Solutions is a sub-segment of the energy management segment of General Electric (a diversified infrastructure and financial services corporation). Also, a joint venture of Alstom and GE. GE Grid Solutions provides solutions that modernize grid management and supply power to consumers. It develops, designs, manufactures, and installs a broad range of integrated hardware and software solutions for energy intensive industries, including oil and gas, petrochemicals, utilities, mining, water, heavy industrial, and telecommunications.</a:t>
            </a:r>
          </a:p>
          <a:p>
            <a:r>
              <a:rPr lang="en-US" sz="800" b="1" dirty="0">
                <a:latin typeface="Segoe UI" panose="020B0502040204020203" pitchFamily="34" charset="0"/>
                <a:cs typeface="Segoe UI" panose="020B0502040204020203" pitchFamily="34" charset="0"/>
              </a:rPr>
              <a:t>Honeywell</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Honeywell is a diversified technology and manufacturing company worldwide. The company operates through two business segments: automation and control solutions, and others.</a:t>
            </a:r>
          </a:p>
          <a:p>
            <a:r>
              <a:rPr lang="en-US" sz="800" b="1" dirty="0">
                <a:latin typeface="Segoe UI" panose="020B0502040204020203" pitchFamily="34" charset="0"/>
                <a:cs typeface="Segoe UI" panose="020B0502040204020203" pitchFamily="34" charset="0"/>
              </a:rPr>
              <a:t>Schneider Electric</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Schneider Electric produces a wide range of equipment and components for electricity distribution, energy management, and automation management. Used in a wide range of areas such as computer and peripheral, network and server, data center and facility 3 phase, UPS management, home UPS, UPS replacement batteries, and special applications (includes industrial, telecommunication, and marine). This segment’s key offerings include battery backup, surge protection, power protection, compatibility with three-phase UPS products, monitoring, and control functionality, battery management, and interface cables.</a:t>
            </a:r>
          </a:p>
          <a:p>
            <a:r>
              <a:rPr lang="en-US" sz="800" b="1" dirty="0">
                <a:latin typeface="Segoe UI" panose="020B0502040204020203" pitchFamily="34" charset="0"/>
                <a:cs typeface="Segoe UI" panose="020B0502040204020203" pitchFamily="34" charset="0"/>
              </a:rPr>
              <a:t>Siemens Energy</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Siemens Energy was formerly known as Siemens Power Generation and changed its name to Siemens Energy in October 2008. It operates as a subsidiary of Siemens. The company manufactures fossil fuel power plants and power-generating components, smart meters, gas and steam turbines, wind turbines, generators, renewables, solar power plants, geothermal energy systems, hydro and wind power plants, environmental systems, photovoltaic inverters, fuel gasifier systems, and fuel cells.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1339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latin typeface="Segoe UI" panose="020B0502040204020203" pitchFamily="34" charset="0"/>
                <a:cs typeface="Segoe UI" panose="020B0502040204020203" pitchFamily="34" charset="0"/>
              </a:rPr>
              <a:t>Top five intelligent RTU market vendors</a:t>
            </a:r>
            <a:endParaRPr lang="en-US" sz="800" dirty="0">
              <a:latin typeface="Segoe UI" panose="020B0502040204020203" pitchFamily="34" charset="0"/>
              <a:cs typeface="Segoe UI" panose="020B0502040204020203" pitchFamily="34" charset="0"/>
            </a:endParaRPr>
          </a:p>
          <a:p>
            <a:r>
              <a:rPr lang="en-US" sz="800" b="1" dirty="0">
                <a:latin typeface="Segoe UI" panose="020B0502040204020203" pitchFamily="34" charset="0"/>
                <a:cs typeface="Segoe UI" panose="020B0502040204020203" pitchFamily="34" charset="0"/>
              </a:rPr>
              <a:t>ABB</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ABB provides power and automation technologies for utility, industry, and transport and infrastructure customers worldwide. As of December 2015, the company had 140,400 employees globally and generated total revenues of $35.48 billion.</a:t>
            </a:r>
          </a:p>
          <a:p>
            <a:r>
              <a:rPr lang="en-US" sz="800" dirty="0">
                <a:latin typeface="Segoe UI" panose="020B0502040204020203" pitchFamily="34" charset="0"/>
                <a:cs typeface="Segoe UI" panose="020B0502040204020203" pitchFamily="34" charset="0"/>
              </a:rPr>
              <a:t>ABB manufactures and markets a variety of products, including variable speed drives, wind converters, PLCs, motors, generators, robots and robotics, solar inverters, components, and subsystems for railways and related services for a broad range of applications, including process industries, discrete automation, transportation, and utilities.</a:t>
            </a:r>
          </a:p>
          <a:p>
            <a:r>
              <a:rPr lang="en-US" sz="800" b="1" dirty="0">
                <a:latin typeface="Segoe UI" panose="020B0502040204020203" pitchFamily="34" charset="0"/>
                <a:cs typeface="Segoe UI" panose="020B0502040204020203" pitchFamily="34" charset="0"/>
              </a:rPr>
              <a:t>GE Grid Solutions</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GE Grid Solutions is a sub-segment of the energy management segment of General Electric (a diversified infrastructure and financial services corporation). Also, a joint venture of Alstom and GE. GE Grid Solutions provides solutions that modernize grid management and supply power to consumers. It develops, designs, manufactures, and installs a broad range of integrated hardware and software solutions for energy intensive industries, including oil and gas, petrochemicals, utilities, mining, water, heavy industrial, and telecommunications.</a:t>
            </a:r>
          </a:p>
          <a:p>
            <a:r>
              <a:rPr lang="en-US" sz="800" b="1" dirty="0">
                <a:latin typeface="Segoe UI" panose="020B0502040204020203" pitchFamily="34" charset="0"/>
                <a:cs typeface="Segoe UI" panose="020B0502040204020203" pitchFamily="34" charset="0"/>
              </a:rPr>
              <a:t>Honeywell</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Honeywell is a diversified technology and manufacturing company worldwide. The company operates through two business segments: automation and control solutions, and others.</a:t>
            </a:r>
          </a:p>
          <a:p>
            <a:r>
              <a:rPr lang="en-US" sz="800" b="1" dirty="0">
                <a:latin typeface="Segoe UI" panose="020B0502040204020203" pitchFamily="34" charset="0"/>
                <a:cs typeface="Segoe UI" panose="020B0502040204020203" pitchFamily="34" charset="0"/>
              </a:rPr>
              <a:t>Schneider Electric</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Schneider Electric produces a wide range of equipment and components for electricity distribution, energy management, and automation management. Used in a wide range of areas such as computer and peripheral, network and server, data center and facility 3 phase, UPS management, home UPS, UPS replacement batteries, and special applications (includes industrial, telecommunication, and marine). This segment’s key offerings include battery backup, surge protection, power protection, compatibility with three-phase UPS products, monitoring, and control functionality, battery management, and interface cables.</a:t>
            </a:r>
          </a:p>
          <a:p>
            <a:r>
              <a:rPr lang="en-US" sz="800" b="1" dirty="0">
                <a:latin typeface="Segoe UI" panose="020B0502040204020203" pitchFamily="34" charset="0"/>
                <a:cs typeface="Segoe UI" panose="020B0502040204020203" pitchFamily="34" charset="0"/>
              </a:rPr>
              <a:t>Siemens Energy</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Siemens Energy was formerly known as Siemens Power Generation and changed its name to Siemens Energy in October 2008. It operates as a subsidiary of Siemens. The company manufactures fossil fuel power plants and power-generating components, smart meters, gas and steam turbines, wind turbines, generators, renewables, solar power plants, geothermal energy systems, hydro and wind power plants, environmental systems, photovoltaic inverters, fuel gasifier systems, and fuel cells.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92741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latin typeface="Segoe UI" panose="020B0502040204020203" pitchFamily="34" charset="0"/>
                <a:cs typeface="Segoe UI" panose="020B0502040204020203" pitchFamily="34" charset="0"/>
              </a:rPr>
              <a:t>Top five intelligent RTU market vendors</a:t>
            </a:r>
            <a:endParaRPr lang="en-US" sz="800" dirty="0">
              <a:latin typeface="Segoe UI" panose="020B0502040204020203" pitchFamily="34" charset="0"/>
              <a:cs typeface="Segoe UI" panose="020B0502040204020203" pitchFamily="34" charset="0"/>
            </a:endParaRPr>
          </a:p>
          <a:p>
            <a:r>
              <a:rPr lang="en-US" sz="800" b="1" dirty="0">
                <a:latin typeface="Segoe UI" panose="020B0502040204020203" pitchFamily="34" charset="0"/>
                <a:cs typeface="Segoe UI" panose="020B0502040204020203" pitchFamily="34" charset="0"/>
              </a:rPr>
              <a:t>ABB</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ABB provides power and automation technologies for utility, industry, and transport and infrastructure customers worldwide. As of December 2015, the company had 140,400 employees globally and generated total revenues of $35.48 billion.</a:t>
            </a:r>
          </a:p>
          <a:p>
            <a:r>
              <a:rPr lang="en-US" sz="800" dirty="0">
                <a:latin typeface="Segoe UI" panose="020B0502040204020203" pitchFamily="34" charset="0"/>
                <a:cs typeface="Segoe UI" panose="020B0502040204020203" pitchFamily="34" charset="0"/>
              </a:rPr>
              <a:t>ABB manufactures and markets a variety of products, including variable speed drives, wind converters, PLCs, motors, generators, robots and robotics, solar inverters, components, and subsystems for railways and related services for a broad range of applications, including process industries, discrete automation, transportation, and utilities.</a:t>
            </a:r>
          </a:p>
          <a:p>
            <a:r>
              <a:rPr lang="en-US" sz="800" b="1" dirty="0">
                <a:latin typeface="Segoe UI" panose="020B0502040204020203" pitchFamily="34" charset="0"/>
                <a:cs typeface="Segoe UI" panose="020B0502040204020203" pitchFamily="34" charset="0"/>
              </a:rPr>
              <a:t>GE Grid Solutions</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GE Grid Solutions is a sub-segment of the energy management segment of General Electric (a diversified infrastructure and financial services corporation). Also, a joint venture of Alstom and GE. GE Grid Solutions provides solutions that modernize grid management and supply power to consumers. It develops, designs, manufactures, and installs a broad range of integrated hardware and software solutions for energy intensive industries, including oil and gas, petrochemicals, utilities, mining, water, heavy industrial, and telecommunications.</a:t>
            </a:r>
          </a:p>
          <a:p>
            <a:r>
              <a:rPr lang="en-US" sz="800" b="1" dirty="0">
                <a:latin typeface="Segoe UI" panose="020B0502040204020203" pitchFamily="34" charset="0"/>
                <a:cs typeface="Segoe UI" panose="020B0502040204020203" pitchFamily="34" charset="0"/>
              </a:rPr>
              <a:t>Honeywell</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Honeywell is a diversified technology and manufacturing company worldwide. The company operates through two business segments: automation and control solutions, and others.</a:t>
            </a:r>
          </a:p>
          <a:p>
            <a:r>
              <a:rPr lang="en-US" sz="800" b="1" dirty="0">
                <a:latin typeface="Segoe UI" panose="020B0502040204020203" pitchFamily="34" charset="0"/>
                <a:cs typeface="Segoe UI" panose="020B0502040204020203" pitchFamily="34" charset="0"/>
              </a:rPr>
              <a:t>Schneider Electric</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Schneider Electric produces a wide range of equipment and components for electricity distribution, energy management, and automation management. Used in a wide range of areas such as computer and peripheral, network and server, data center and facility 3 phase, UPS management, home UPS, UPS replacement batteries, and special applications (includes industrial, telecommunication, and marine). This segment’s key offerings include battery backup, surge protection, power protection, compatibility with three-phase UPS products, monitoring, and control functionality, battery management, and interface cables.</a:t>
            </a:r>
          </a:p>
          <a:p>
            <a:r>
              <a:rPr lang="en-US" sz="800" b="1" dirty="0">
                <a:latin typeface="Segoe UI" panose="020B0502040204020203" pitchFamily="34" charset="0"/>
                <a:cs typeface="Segoe UI" panose="020B0502040204020203" pitchFamily="34" charset="0"/>
              </a:rPr>
              <a:t>Siemens Energy</a:t>
            </a:r>
            <a:endParaRPr lang="en-US" sz="800" dirty="0">
              <a:latin typeface="Segoe UI" panose="020B0502040204020203" pitchFamily="34" charset="0"/>
              <a:cs typeface="Segoe UI" panose="020B0502040204020203" pitchFamily="34" charset="0"/>
            </a:endParaRPr>
          </a:p>
          <a:p>
            <a:r>
              <a:rPr lang="en-US" sz="800" dirty="0">
                <a:latin typeface="Segoe UI" panose="020B0502040204020203" pitchFamily="34" charset="0"/>
                <a:cs typeface="Segoe UI" panose="020B0502040204020203" pitchFamily="34" charset="0"/>
              </a:rPr>
              <a:t>Siemens Energy was formerly known as Siemens Power Generation and changed its name to Siemens Energy in October 2008. It operates as a subsidiary of Siemens. The company manufactures fossil fuel power plants and power-generating components, smart meters, gas and steam turbines, wind turbines, generators, renewables, solar power plants, geothermal energy systems, hydro and wind power plants, environmental systems, photovoltaic inverters, fuel gasifier systems, and fuel cells.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6883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41.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9468205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4703908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41607030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5539753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4754870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9971259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763527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3984596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227831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797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6376572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2722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9216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643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8454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AAD798D6-8303-4145-93C7-D7031C03A333}"/>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3144374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22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77072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415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9016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D7E5-9ECF-4EB7-8690-43EB6166F88E}"/>
              </a:ext>
            </a:extLst>
          </p:cNvPr>
          <p:cNvSpPr>
            <a:spLocks noGrp="1"/>
          </p:cNvSpPr>
          <p:nvPr>
            <p:ph type="title"/>
          </p:nvPr>
        </p:nvSpPr>
        <p:spPr>
          <a:xfrm>
            <a:off x="310912" y="448710"/>
            <a:ext cx="10726460" cy="565091"/>
          </a:xfrm>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E18A4FC-9CF9-4FD9-A15B-07FB118ED1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FE03773-E5AA-4289-BDB3-38AAF6F449D5}"/>
              </a:ext>
            </a:extLst>
          </p:cNvPr>
          <p:cNvSpPr>
            <a:spLocks noGrp="1"/>
          </p:cNvSpPr>
          <p:nvPr>
            <p:ph type="sldNum" sz="quarter" idx="12"/>
          </p:nvPr>
        </p:nvSpPr>
        <p:spPr/>
        <p:txBody>
          <a:bodyPr/>
          <a:lstStyle/>
          <a:p>
            <a:fld id="{A43736AB-0A1D-4C32-90B4-CD5B1DB9BD29}" type="slidenum">
              <a:rPr lang="en-US" smtClean="0"/>
              <a:t>‹#›</a:t>
            </a:fld>
            <a:endParaRPr lang="en-US"/>
          </a:p>
        </p:txBody>
      </p:sp>
    </p:spTree>
    <p:extLst>
      <p:ext uri="{BB962C8B-B14F-4D97-AF65-F5344CB8AC3E}">
        <p14:creationId xmlns:p14="http://schemas.microsoft.com/office/powerpoint/2010/main" val="31820026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6620-9688-4A03-81EA-3FBAC896FA8E}"/>
              </a:ext>
            </a:extLst>
          </p:cNvPr>
          <p:cNvSpPr>
            <a:spLocks noGrp="1"/>
          </p:cNvSpPr>
          <p:nvPr>
            <p:ph type="title"/>
          </p:nvPr>
        </p:nvSpPr>
        <p:spPr>
          <a:xfrm>
            <a:off x="312704" y="3711635"/>
            <a:ext cx="10726460" cy="94166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7C69555E-53AF-44EF-A6A4-4F2F5EE42B5C}"/>
              </a:ext>
            </a:extLst>
          </p:cNvPr>
          <p:cNvSpPr>
            <a:spLocks noGrp="1"/>
          </p:cNvSpPr>
          <p:nvPr>
            <p:ph type="body" idx="1"/>
          </p:nvPr>
        </p:nvSpPr>
        <p:spPr>
          <a:xfrm>
            <a:off x="312704"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5C63A3C-C0D2-4E4A-82C1-B3C5940D2633}"/>
              </a:ext>
            </a:extLst>
          </p:cNvPr>
          <p:cNvSpPr>
            <a:spLocks noGrp="1"/>
          </p:cNvSpPr>
          <p:nvPr>
            <p:ph type="sldNum" sz="quarter" idx="12"/>
          </p:nvPr>
        </p:nvSpPr>
        <p:spPr/>
        <p:txBody>
          <a:bodyPr/>
          <a:lstStyle/>
          <a:p>
            <a:fld id="{A43736AB-0A1D-4C32-90B4-CD5B1DB9BD29}" type="slidenum">
              <a:rPr lang="en-US" smtClean="0"/>
              <a:t>‹#›</a:t>
            </a:fld>
            <a:endParaRPr lang="en-US"/>
          </a:p>
        </p:txBody>
      </p:sp>
    </p:spTree>
    <p:extLst>
      <p:ext uri="{BB962C8B-B14F-4D97-AF65-F5344CB8AC3E}">
        <p14:creationId xmlns:p14="http://schemas.microsoft.com/office/powerpoint/2010/main" val="590691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94131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2754-FC59-46BA-9BF5-525FCC40D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E90E7-E8A6-45A9-8451-FF2D945C9896}"/>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07416-FA29-4859-97A9-4A9FC5E8947E}"/>
              </a:ext>
            </a:extLst>
          </p:cNvPr>
          <p:cNvSpPr>
            <a:spLocks noGrp="1"/>
          </p:cNvSpPr>
          <p:nvPr>
            <p:ph type="dt" sz="half" idx="10"/>
          </p:nvPr>
        </p:nvSpPr>
        <p:spPr/>
        <p:txBody>
          <a:bodyPr/>
          <a:lstStyle/>
          <a:p>
            <a:fld id="{A2C39A8D-C0EB-4569-9D47-7A89F5EC3134}" type="datetimeFigureOut">
              <a:rPr lang="en-US" smtClean="0"/>
              <a:t>8/8/21</a:t>
            </a:fld>
            <a:endParaRPr lang="en-US"/>
          </a:p>
        </p:txBody>
      </p:sp>
      <p:sp>
        <p:nvSpPr>
          <p:cNvPr id="5" name="Footer Placeholder 4">
            <a:extLst>
              <a:ext uri="{FF2B5EF4-FFF2-40B4-BE49-F238E27FC236}">
                <a16:creationId xmlns:a16="http://schemas.microsoft.com/office/drawing/2014/main" id="{98F147BB-F94B-43A8-B080-2DC0E3572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77286-BF98-4EBE-BF90-A15092B9E7F1}"/>
              </a:ext>
            </a:extLst>
          </p:cNvPr>
          <p:cNvSpPr>
            <a:spLocks noGrp="1"/>
          </p:cNvSpPr>
          <p:nvPr>
            <p:ph type="sldNum" sz="quarter" idx="12"/>
          </p:nvPr>
        </p:nvSpPr>
        <p:spPr/>
        <p:txBody>
          <a:bodyPr/>
          <a:lstStyle/>
          <a:p>
            <a:fld id="{7359C7A6-0554-44C3-9D2D-9F8CA763D252}" type="slidenum">
              <a:rPr lang="en-US" smtClean="0"/>
              <a:t>‹#›</a:t>
            </a:fld>
            <a:endParaRPr lang="en-US"/>
          </a:p>
        </p:txBody>
      </p:sp>
    </p:spTree>
    <p:extLst>
      <p:ext uri="{BB962C8B-B14F-4D97-AF65-F5344CB8AC3E}">
        <p14:creationId xmlns:p14="http://schemas.microsoft.com/office/powerpoint/2010/main" val="63016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5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uote - General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88073"/>
          </a:xfrm>
          <a:prstGeom prst="rect">
            <a:avLst/>
          </a:prstGeom>
        </p:spPr>
      </p:pic>
      <p:sp>
        <p:nvSpPr>
          <p:cNvPr id="3" name="Rectangle 2"/>
          <p:cNvSpPr/>
          <p:nvPr userDrawn="1"/>
        </p:nvSpPr>
        <p:spPr>
          <a:xfrm>
            <a:off x="2286"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bg2"/>
                </a:solidFill>
                <a:latin typeface="+mj-lt"/>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i="1">
                <a:solidFill>
                  <a:schemeClr val="accent4"/>
                </a:solidFill>
              </a:defRPr>
            </a:lvl1pPr>
          </a:lstStyle>
          <a:p>
            <a:pPr lvl="0"/>
            <a:r>
              <a:rPr lang="en-US"/>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a:t>Click to edit Master source styles</a:t>
            </a:r>
          </a:p>
        </p:txBody>
      </p:sp>
      <p:sp>
        <p:nvSpPr>
          <p:cNvPr id="9" name="Slide Number Placeholder 5">
            <a:extLst>
              <a:ext uri="{FF2B5EF4-FFF2-40B4-BE49-F238E27FC236}">
                <a16:creationId xmlns:a16="http://schemas.microsoft.com/office/drawing/2014/main" id="{3B9888F4-005B-4830-8316-184E9E91E7E1}"/>
              </a:ext>
            </a:extLst>
          </p:cNvPr>
          <p:cNvSpPr>
            <a:spLocks noGrp="1"/>
          </p:cNvSpPr>
          <p:nvPr>
            <p:ph type="sldNum" sz="quarter" idx="4"/>
          </p:nvPr>
        </p:nvSpPr>
        <p:spPr>
          <a:xfrm>
            <a:off x="11620906" y="6482889"/>
            <a:ext cx="560178" cy="372394"/>
          </a:xfrm>
          <a:prstGeom prst="rect">
            <a:avLst/>
          </a:prstGeom>
        </p:spPr>
        <p:txBody>
          <a:bodyPr vert="horz" lIns="91440" tIns="45720" rIns="91440" bIns="45720" rtlCol="0" anchor="ctr"/>
          <a:lstStyle>
            <a:lvl1pPr algn="r">
              <a:defRPr sz="1020" b="0" i="0">
                <a:solidFill>
                  <a:schemeClr val="bg1"/>
                </a:solidFill>
                <a:latin typeface="Franklin Gothic Book" panose="020B0503020102020204" pitchFamily="34" charset="0"/>
              </a:defRPr>
            </a:lvl1pPr>
          </a:lstStyle>
          <a:p>
            <a:fld id="{D2889D85-1108-4C37-BB0F-A185AD32264E}" type="slidenum">
              <a:rPr lang="en-US" smtClean="0"/>
              <a:pPr/>
              <a:t>‹#›</a:t>
            </a:fld>
            <a:endParaRPr lang="en-US"/>
          </a:p>
        </p:txBody>
      </p:sp>
    </p:spTree>
    <p:extLst>
      <p:ext uri="{BB962C8B-B14F-4D97-AF65-F5344CB8AC3E}">
        <p14:creationId xmlns:p14="http://schemas.microsoft.com/office/powerpoint/2010/main" val="1613940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440958" y="0"/>
            <a:ext cx="6995517" cy="6994525"/>
          </a:xfrm>
          <a:prstGeom prst="rect">
            <a:avLst/>
          </a:prstGeom>
        </p:spPr>
      </p:pic>
    </p:spTree>
    <p:extLst>
      <p:ext uri="{BB962C8B-B14F-4D97-AF65-F5344CB8AC3E}">
        <p14:creationId xmlns:p14="http://schemas.microsoft.com/office/powerpoint/2010/main" val="930732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440958" y="0"/>
            <a:ext cx="6995517" cy="6994525"/>
          </a:xfrm>
          <a:prstGeom prst="rect">
            <a:avLst/>
          </a:prstGeom>
        </p:spPr>
      </p:pic>
    </p:spTree>
    <p:extLst>
      <p:ext uri="{BB962C8B-B14F-4D97-AF65-F5344CB8AC3E}">
        <p14:creationId xmlns:p14="http://schemas.microsoft.com/office/powerpoint/2010/main" val="92770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88774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364716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858448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71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4218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77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212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4558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085122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34554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68225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26171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492183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74609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33654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56447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27452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28271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583542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407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000571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096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003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423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8820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6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9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7576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4854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92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D7E5-9ECF-4EB7-8690-43EB6166F88E}"/>
              </a:ext>
            </a:extLst>
          </p:cNvPr>
          <p:cNvSpPr>
            <a:spLocks noGrp="1"/>
          </p:cNvSpPr>
          <p:nvPr>
            <p:ph type="title"/>
          </p:nvPr>
        </p:nvSpPr>
        <p:spPr>
          <a:xfrm>
            <a:off x="310912" y="448710"/>
            <a:ext cx="10726460" cy="565091"/>
          </a:xfrm>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E18A4FC-9CF9-4FD9-A15B-07FB118ED1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FE03773-E5AA-4289-BDB3-38AAF6F449D5}"/>
              </a:ext>
            </a:extLst>
          </p:cNvPr>
          <p:cNvSpPr>
            <a:spLocks noGrp="1"/>
          </p:cNvSpPr>
          <p:nvPr>
            <p:ph type="sldNum" sz="quarter" idx="12"/>
          </p:nvPr>
        </p:nvSpPr>
        <p:spPr/>
        <p:txBody>
          <a:bodyPr/>
          <a:lstStyle/>
          <a:p>
            <a:fld id="{A2B51749-0D3E-D643-963C-1E54B11420CE}" type="slidenum">
              <a:rPr lang="en-US" smtClean="0"/>
              <a:t>‹#›</a:t>
            </a:fld>
            <a:endParaRPr lang="en-US"/>
          </a:p>
        </p:txBody>
      </p:sp>
    </p:spTree>
    <p:extLst>
      <p:ext uri="{BB962C8B-B14F-4D97-AF65-F5344CB8AC3E}">
        <p14:creationId xmlns:p14="http://schemas.microsoft.com/office/powerpoint/2010/main" val="900047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41900451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_Black">
    <p:bg>
      <p:bgPr>
        <a:solidFill>
          <a:srgbClr val="0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B4B8533-A6B3-46DB-A4B5-C80E9FF2DB39}"/>
              </a:ext>
            </a:extLst>
          </p:cNvPr>
          <p:cNvSpPr txBox="1"/>
          <p:nvPr userDrawn="1"/>
        </p:nvSpPr>
        <p:spPr>
          <a:xfrm>
            <a:off x="7177538" y="6781242"/>
            <a:ext cx="4663453" cy="115229"/>
          </a:xfrm>
          <a:prstGeom prst="rect">
            <a:avLst/>
          </a:prstGeom>
          <a:noFill/>
        </p:spPr>
        <p:txBody>
          <a:bodyPr wrap="square" lIns="0" tIns="0" rIns="0" bIns="0" rtlCol="0">
            <a:spAutoFit/>
          </a:bodyPr>
          <a:lstStyle/>
          <a:p>
            <a:pPr marL="0" marR="0" lvl="0" indent="0" algn="r" defTabSz="932563" rtl="0" eaLnBrk="1" fontAlgn="auto" latinLnBrk="0" hangingPunct="1">
              <a:lnSpc>
                <a:spcPct val="90000"/>
              </a:lnSpc>
              <a:spcBef>
                <a:spcPts val="0"/>
              </a:spcBef>
              <a:spcAft>
                <a:spcPts val="600"/>
              </a:spcAft>
              <a:buClrTx/>
              <a:buSzTx/>
              <a:buFontTx/>
              <a:buNone/>
              <a:tabLst/>
              <a:defRPr/>
            </a:pPr>
            <a:r>
              <a:rPr kumimoji="0" lang="en-US" sz="816" b="0" i="0" u="none" strike="noStrike" kern="1200" cap="none" spc="0" normalizeH="0" baseline="0" noProof="0">
                <a:ln>
                  <a:noFill/>
                </a:ln>
                <a:solidFill>
                  <a:schemeClr val="tx1"/>
                </a:solidFill>
                <a:effectLst/>
                <a:uLnTx/>
                <a:uFillTx/>
                <a:latin typeface="+mn-lt"/>
                <a:ea typeface="+mn-ea"/>
                <a:cs typeface="+mn-cs"/>
              </a:rPr>
              <a:t>Microsoft confidential</a:t>
            </a:r>
            <a:endParaRPr kumimoji="0" lang="en-US" sz="816" b="0" i="0" u="none" strike="noStrike" kern="1200" cap="none" spc="0" normalizeH="0" baseline="0" noProof="0">
              <a:ln>
                <a:noFill/>
              </a:ln>
              <a:solidFill>
                <a:schemeClr val="tx1"/>
              </a:solidFill>
              <a:effectLst/>
              <a:uLnTx/>
              <a:uFillTx/>
              <a:latin typeface="Segoe UI"/>
              <a:ea typeface="+mn-ea"/>
              <a:cs typeface="+mn-cs"/>
            </a:endParaRPr>
          </a:p>
        </p:txBody>
      </p:sp>
    </p:spTree>
    <p:extLst>
      <p:ext uri="{BB962C8B-B14F-4D97-AF65-F5344CB8AC3E}">
        <p14:creationId xmlns:p14="http://schemas.microsoft.com/office/powerpoint/2010/main" val="2847973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310912" y="361701"/>
            <a:ext cx="10726460" cy="60089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43"/>
          <p:cNvSpPr txBox="1">
            <a:spLocks noGrp="1"/>
          </p:cNvSpPr>
          <p:nvPr>
            <p:ph type="sldNum" idx="12"/>
          </p:nvPr>
        </p:nvSpPr>
        <p:spPr>
          <a:xfrm>
            <a:off x="11620906" y="6482889"/>
            <a:ext cx="560178" cy="37239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735542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34975" y="1128248"/>
            <a:ext cx="11563350" cy="307777"/>
          </a:xfrm>
        </p:spPr>
        <p:txBody>
          <a:bodyPr>
            <a:spAutoFit/>
          </a:bodyPr>
          <a:lstStyle>
            <a:lvl1pPr>
              <a:defRPr lang="en-US" sz="200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549568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 General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88073"/>
          </a:xfrm>
          <a:prstGeom prst="rect">
            <a:avLst/>
          </a:prstGeom>
        </p:spPr>
      </p:pic>
      <p:sp>
        <p:nvSpPr>
          <p:cNvPr id="3" name="Rectangle 2"/>
          <p:cNvSpPr/>
          <p:nvPr userDrawn="1"/>
        </p:nvSpPr>
        <p:spPr>
          <a:xfrm>
            <a:off x="2286"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bg2"/>
                </a:solidFill>
                <a:latin typeface="+mj-lt"/>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i="1">
                <a:solidFill>
                  <a:schemeClr val="accent4"/>
                </a:solidFill>
              </a:defRPr>
            </a:lvl1pPr>
          </a:lstStyle>
          <a:p>
            <a:pPr lvl="0"/>
            <a:r>
              <a:rPr lang="en-US"/>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a:t>Click to edit Master source styles</a:t>
            </a:r>
          </a:p>
        </p:txBody>
      </p:sp>
      <p:sp>
        <p:nvSpPr>
          <p:cNvPr id="9" name="Slide Number Placeholder 5">
            <a:extLst>
              <a:ext uri="{FF2B5EF4-FFF2-40B4-BE49-F238E27FC236}">
                <a16:creationId xmlns:a16="http://schemas.microsoft.com/office/drawing/2014/main" id="{3B9888F4-005B-4830-8316-184E9E91E7E1}"/>
              </a:ext>
            </a:extLst>
          </p:cNvPr>
          <p:cNvSpPr>
            <a:spLocks noGrp="1"/>
          </p:cNvSpPr>
          <p:nvPr>
            <p:ph type="sldNum" sz="quarter" idx="4"/>
          </p:nvPr>
        </p:nvSpPr>
        <p:spPr>
          <a:xfrm>
            <a:off x="11620906" y="6482889"/>
            <a:ext cx="560178" cy="372394"/>
          </a:xfrm>
          <a:prstGeom prst="rect">
            <a:avLst/>
          </a:prstGeom>
        </p:spPr>
        <p:txBody>
          <a:bodyPr vert="horz" lIns="91440" tIns="45720" rIns="91440" bIns="45720" rtlCol="0" anchor="ctr"/>
          <a:lstStyle>
            <a:lvl1pPr algn="r">
              <a:defRPr sz="1020" b="0" i="0">
                <a:solidFill>
                  <a:schemeClr val="bg1"/>
                </a:solidFill>
                <a:latin typeface="Franklin Gothic Book" panose="020B0503020102020204" pitchFamily="34" charset="0"/>
              </a:defRPr>
            </a:lvl1pPr>
          </a:lstStyle>
          <a:p>
            <a:fld id="{D2889D85-1108-4C37-BB0F-A185AD32264E}" type="slidenum">
              <a:rPr lang="en-US" smtClean="0"/>
              <a:pPr/>
              <a:t>‹#›</a:t>
            </a:fld>
            <a:endParaRPr lang="en-US"/>
          </a:p>
        </p:txBody>
      </p:sp>
    </p:spTree>
    <p:extLst>
      <p:ext uri="{BB962C8B-B14F-4D97-AF65-F5344CB8AC3E}">
        <p14:creationId xmlns:p14="http://schemas.microsoft.com/office/powerpoint/2010/main" val="17313718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75990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1618127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and text side by side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DD61B-2A0B-4081-8B42-EC4D6E8F34D2}"/>
              </a:ext>
            </a:extLst>
          </p:cNvPr>
          <p:cNvSpPr>
            <a:spLocks noGrp="1"/>
          </p:cNvSpPr>
          <p:nvPr>
            <p:ph type="title"/>
          </p:nvPr>
        </p:nvSpPr>
        <p:spPr>
          <a:xfrm>
            <a:off x="600059" y="466302"/>
            <a:ext cx="5364540" cy="439465"/>
          </a:xfrm>
        </p:spPr>
        <p:txBody>
          <a:bodyPr/>
          <a:lstStyle>
            <a:lvl1pPr>
              <a:defRPr sz="2856"/>
            </a:lvl1pPr>
          </a:lstStyle>
          <a:p>
            <a:r>
              <a:rPr lang="en-US"/>
              <a:t>Click to edit Master title</a:t>
            </a:r>
          </a:p>
        </p:txBody>
      </p:sp>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95914" y="2510036"/>
            <a:ext cx="4890385" cy="1974454"/>
          </a:xfrm>
        </p:spPr>
        <p:txBody>
          <a:bodyPr/>
          <a:lstStyle>
            <a:lvl1pPr marL="0" indent="0">
              <a:buNone/>
              <a:defRPr/>
            </a:lvl1pPr>
            <a:lvl2pPr marL="0" indent="0">
              <a:buNone/>
              <a:defRPr/>
            </a:lvl2pPr>
            <a:lvl3pPr marL="0" indent="0">
              <a:spcBef>
                <a:spcPts val="1224"/>
              </a:spcBef>
              <a:buNone/>
              <a:defRPr lang="en-US" sz="2448"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12"/>
              </a:spcAft>
              <a:buNone/>
              <a:defRPr sz="1836"/>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7733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Quote - New Homepage A">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079372-9FE0-4921-85FB-BC016C95A3AF}"/>
              </a:ext>
            </a:extLst>
          </p:cNvPr>
          <p:cNvSpPr txBox="1"/>
          <p:nvPr userDrawn="1"/>
        </p:nvSpPr>
        <p:spPr>
          <a:xfrm>
            <a:off x="5492776" y="6522436"/>
            <a:ext cx="1989836" cy="382308"/>
          </a:xfrm>
          <a:prstGeom prst="rect">
            <a:avLst/>
          </a:prstGeom>
          <a:noFill/>
        </p:spPr>
        <p:txBody>
          <a:bodyPr wrap="square" rtlCol="0">
            <a:spAutoFit/>
          </a:bodyPr>
          <a:lstStyle/>
          <a:p>
            <a:r>
              <a:rPr lang="en-US" sz="1836"/>
              <a:t>Confidential</a:t>
            </a:r>
          </a:p>
        </p:txBody>
      </p:sp>
      <p:pic>
        <p:nvPicPr>
          <p:cNvPr id="10" name="Picture 9" descr="A picture containing circuit&#10;&#10;Description automatically generated">
            <a:extLst>
              <a:ext uri="{FF2B5EF4-FFF2-40B4-BE49-F238E27FC236}">
                <a16:creationId xmlns:a16="http://schemas.microsoft.com/office/drawing/2014/main" id="{63438EF5-0E23-EF49-BF92-27B5508F06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798"/>
            <a:ext cx="12436475" cy="6984931"/>
          </a:xfrm>
          <a:prstGeom prst="rect">
            <a:avLst/>
          </a:prstGeom>
        </p:spPr>
      </p:pic>
      <p:sp>
        <p:nvSpPr>
          <p:cNvPr id="3" name="Rectangle 2"/>
          <p:cNvSpPr/>
          <p:nvPr userDrawn="1"/>
        </p:nvSpPr>
        <p:spPr>
          <a:xfrm>
            <a:off x="-47488" y="-35745"/>
            <a:ext cx="12521736" cy="7071824"/>
          </a:xfrm>
          <a:prstGeom prst="rect">
            <a:avLst/>
          </a:prstGeom>
          <a:solidFill>
            <a:srgbClr val="20223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tx1"/>
                </a:solidFill>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a:solidFill>
                  <a:schemeClr val="accent4"/>
                </a:solidFill>
              </a:defRPr>
            </a:lvl1pPr>
          </a:lstStyle>
          <a:p>
            <a:pPr lvl="0"/>
            <a:r>
              <a:rPr lang="en-US"/>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a:t>Click to edit Master source styles</a:t>
            </a:r>
          </a:p>
        </p:txBody>
      </p:sp>
    </p:spTree>
    <p:extLst>
      <p:ext uri="{BB962C8B-B14F-4D97-AF65-F5344CB8AC3E}">
        <p14:creationId xmlns:p14="http://schemas.microsoft.com/office/powerpoint/2010/main" val="427835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ntent - General 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88073"/>
          </a:xfrm>
          <a:prstGeom prst="rect">
            <a:avLst/>
          </a:prstGeom>
        </p:spPr>
      </p:pic>
      <p:sp>
        <p:nvSpPr>
          <p:cNvPr id="3" name="Rectangle 2"/>
          <p:cNvSpPr/>
          <p:nvPr userDrawn="1"/>
        </p:nvSpPr>
        <p:spPr>
          <a:xfrm>
            <a:off x="0" y="-6452"/>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l">
              <a:buNone/>
              <a:defRPr sz="3264">
                <a:solidFill>
                  <a:schemeClr val="bg2"/>
                </a:solidFill>
              </a:defRPr>
            </a:lvl1pPr>
          </a:lstStyle>
          <a:p>
            <a:pPr lvl="0"/>
            <a:r>
              <a:rPr lang="en-US"/>
              <a:t>Click to edit Master text styles</a:t>
            </a:r>
          </a:p>
        </p:txBody>
      </p:sp>
      <p:sp>
        <p:nvSpPr>
          <p:cNvPr id="9" name="Content Placeholder 8"/>
          <p:cNvSpPr>
            <a:spLocks noGrp="1"/>
          </p:cNvSpPr>
          <p:nvPr>
            <p:ph sz="quarter" idx="16"/>
          </p:nvPr>
        </p:nvSpPr>
        <p:spPr>
          <a:xfrm>
            <a:off x="979697" y="1466908"/>
            <a:ext cx="4863618" cy="20843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p:cNvSpPr>
            <a:spLocks noGrp="1"/>
          </p:cNvSpPr>
          <p:nvPr>
            <p:ph type="pic" sz="quarter" idx="17"/>
          </p:nvPr>
        </p:nvSpPr>
        <p:spPr>
          <a:xfrm>
            <a:off x="6035254" y="1481480"/>
            <a:ext cx="5418287" cy="878959"/>
          </a:xfrm>
        </p:spPr>
        <p:txBody>
          <a:bodyPr/>
          <a:lstStyle>
            <a:lvl1pPr>
              <a:defRPr>
                <a:solidFill>
                  <a:schemeClr val="bg1"/>
                </a:solidFill>
              </a:defRPr>
            </a:lvl1pPr>
          </a:lstStyle>
          <a:p>
            <a:r>
              <a:rPr lang="en-US" dirty="0"/>
              <a:t>Drag picture to placeholder or click icon to add</a:t>
            </a:r>
          </a:p>
        </p:txBody>
      </p:sp>
      <p:sp>
        <p:nvSpPr>
          <p:cNvPr id="7" name="Slide Number Placeholder 5">
            <a:extLst>
              <a:ext uri="{FF2B5EF4-FFF2-40B4-BE49-F238E27FC236}">
                <a16:creationId xmlns:a16="http://schemas.microsoft.com/office/drawing/2014/main" id="{82B14843-0A97-4E11-9E01-AD0DE6CC7602}"/>
              </a:ext>
            </a:extLst>
          </p:cNvPr>
          <p:cNvSpPr>
            <a:spLocks noGrp="1"/>
          </p:cNvSpPr>
          <p:nvPr>
            <p:ph type="sldNum" sz="quarter" idx="12"/>
          </p:nvPr>
        </p:nvSpPr>
        <p:spPr>
          <a:xfrm>
            <a:off x="11620906" y="6482889"/>
            <a:ext cx="560178" cy="372394"/>
          </a:xfrm>
          <a:prstGeom prst="rect">
            <a:avLst/>
          </a:prstGeom>
        </p:spPr>
        <p:txBody>
          <a:bodyPr/>
          <a:lstStyle>
            <a:lvl1pPr>
              <a:defRPr>
                <a:solidFill>
                  <a:schemeClr val="bg2"/>
                </a:solidFill>
              </a:defRPr>
            </a:lvl1pPr>
          </a:lstStyle>
          <a:p>
            <a:fld id="{BAA77C74-7F25-4AE3-B3E1-4EE3C02A2FC3}" type="slidenum">
              <a:rPr lang="en-US" smtClean="0"/>
              <a:pPr/>
              <a:t>‹#›</a:t>
            </a:fld>
            <a:endParaRPr lang="en-US" dirty="0"/>
          </a:p>
        </p:txBody>
      </p:sp>
    </p:spTree>
    <p:extLst>
      <p:ext uri="{BB962C8B-B14F-4D97-AF65-F5344CB8AC3E}">
        <p14:creationId xmlns:p14="http://schemas.microsoft.com/office/powerpoint/2010/main" val="28575063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 Support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720B0-3B7B-4274-B075-0284A032B8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3" name="Rectangle 2"/>
          <p:cNvSpPr/>
          <p:nvPr userDrawn="1"/>
        </p:nvSpPr>
        <p:spPr>
          <a:xfrm>
            <a:off x="-4857"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bg2"/>
                </a:solidFill>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dirty="0"/>
              <a:t>Click to edit </a:t>
            </a:r>
            <a:r>
              <a:rPr lang="en-US"/>
              <a:t>Master source styles</a:t>
            </a:r>
            <a:endParaRPr lang="en-US" dirty="0"/>
          </a:p>
        </p:txBody>
      </p:sp>
      <p:sp>
        <p:nvSpPr>
          <p:cNvPr id="9" name="Slide Number Placeholder 5">
            <a:extLst>
              <a:ext uri="{FF2B5EF4-FFF2-40B4-BE49-F238E27FC236}">
                <a16:creationId xmlns:a16="http://schemas.microsoft.com/office/drawing/2014/main" id="{50275593-A107-43CE-A888-C8BC11457F50}"/>
              </a:ext>
            </a:extLst>
          </p:cNvPr>
          <p:cNvSpPr>
            <a:spLocks noGrp="1"/>
          </p:cNvSpPr>
          <p:nvPr>
            <p:ph type="sldNum" sz="quarter" idx="12"/>
          </p:nvPr>
        </p:nvSpPr>
        <p:spPr>
          <a:xfrm>
            <a:off x="11620906" y="6482889"/>
            <a:ext cx="560178" cy="372394"/>
          </a:xfrm>
          <a:prstGeom prst="rect">
            <a:avLst/>
          </a:prstGeom>
        </p:spPr>
        <p:txBody>
          <a:bodyPr/>
          <a:lstStyle>
            <a:lvl1pPr>
              <a:defRPr>
                <a:solidFill>
                  <a:schemeClr val="bg2"/>
                </a:solidFill>
              </a:defRPr>
            </a:lvl1pPr>
          </a:lstStyle>
          <a:p>
            <a:fld id="{BAA77C74-7F25-4AE3-B3E1-4EE3C02A2FC3}" type="slidenum">
              <a:rPr lang="en-US" smtClean="0"/>
              <a:pPr/>
              <a:t>‹#›</a:t>
            </a:fld>
            <a:endParaRPr lang="en-US" dirty="0"/>
          </a:p>
        </p:txBody>
      </p:sp>
    </p:spTree>
    <p:extLst>
      <p:ext uri="{BB962C8B-B14F-4D97-AF65-F5344CB8AC3E}">
        <p14:creationId xmlns:p14="http://schemas.microsoft.com/office/powerpoint/2010/main" val="13888019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Suppo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1BD9C7-4181-4F5A-94A8-469BF3827F9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3" name="Rectangle 2"/>
          <p:cNvSpPr/>
          <p:nvPr userDrawn="1"/>
        </p:nvSpPr>
        <p:spPr>
          <a:xfrm>
            <a:off x="0"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l">
              <a:buNone/>
              <a:defRPr sz="3264">
                <a:solidFill>
                  <a:schemeClr val="bg2"/>
                </a:solidFill>
              </a:defRPr>
            </a:lvl1pPr>
          </a:lstStyle>
          <a:p>
            <a:pPr lvl="0"/>
            <a:r>
              <a:rPr lang="en-US"/>
              <a:t>Click to edit Master text styles</a:t>
            </a:r>
          </a:p>
        </p:txBody>
      </p:sp>
      <p:sp>
        <p:nvSpPr>
          <p:cNvPr id="9" name="Content Placeholder 8"/>
          <p:cNvSpPr>
            <a:spLocks noGrp="1"/>
          </p:cNvSpPr>
          <p:nvPr>
            <p:ph sz="quarter" idx="16"/>
          </p:nvPr>
        </p:nvSpPr>
        <p:spPr>
          <a:xfrm>
            <a:off x="979697" y="1466908"/>
            <a:ext cx="4863618" cy="20843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p:cNvSpPr>
            <a:spLocks noGrp="1"/>
          </p:cNvSpPr>
          <p:nvPr>
            <p:ph type="pic" sz="quarter" idx="17"/>
          </p:nvPr>
        </p:nvSpPr>
        <p:spPr>
          <a:xfrm>
            <a:off x="6035254" y="1481480"/>
            <a:ext cx="5418287" cy="878959"/>
          </a:xfrm>
        </p:spPr>
        <p:txBody>
          <a:bodyPr/>
          <a:lstStyle>
            <a:lvl1pPr>
              <a:defRPr>
                <a:solidFill>
                  <a:schemeClr val="bg1"/>
                </a:solidFill>
              </a:defRPr>
            </a:lvl1pPr>
          </a:lstStyle>
          <a:p>
            <a:r>
              <a:rPr lang="en-US" dirty="0"/>
              <a:t>Drag picture to placeholder or click icon to add</a:t>
            </a:r>
          </a:p>
        </p:txBody>
      </p:sp>
      <p:sp>
        <p:nvSpPr>
          <p:cNvPr id="7" name="Slide Number Placeholder 5">
            <a:extLst>
              <a:ext uri="{FF2B5EF4-FFF2-40B4-BE49-F238E27FC236}">
                <a16:creationId xmlns:a16="http://schemas.microsoft.com/office/drawing/2014/main" id="{82B14843-0A97-4E11-9E01-AD0DE6CC7602}"/>
              </a:ext>
            </a:extLst>
          </p:cNvPr>
          <p:cNvSpPr>
            <a:spLocks noGrp="1"/>
          </p:cNvSpPr>
          <p:nvPr>
            <p:ph type="sldNum" sz="quarter" idx="12"/>
          </p:nvPr>
        </p:nvSpPr>
        <p:spPr>
          <a:xfrm>
            <a:off x="11620906" y="6482889"/>
            <a:ext cx="560178" cy="372394"/>
          </a:xfrm>
          <a:prstGeom prst="rect">
            <a:avLst/>
          </a:prstGeom>
        </p:spPr>
        <p:txBody>
          <a:bodyPr/>
          <a:lstStyle>
            <a:lvl1pPr>
              <a:defRPr>
                <a:solidFill>
                  <a:schemeClr val="bg2"/>
                </a:solidFill>
              </a:defRPr>
            </a:lvl1pPr>
          </a:lstStyle>
          <a:p>
            <a:fld id="{BAA77C74-7F25-4AE3-B3E1-4EE3C02A2FC3}" type="slidenum">
              <a:rPr lang="en-US" smtClean="0"/>
              <a:pPr/>
              <a:t>‹#›</a:t>
            </a:fld>
            <a:endParaRPr lang="en-US" dirty="0"/>
          </a:p>
        </p:txBody>
      </p:sp>
    </p:spTree>
    <p:extLst>
      <p:ext uri="{BB962C8B-B14F-4D97-AF65-F5344CB8AC3E}">
        <p14:creationId xmlns:p14="http://schemas.microsoft.com/office/powerpoint/2010/main" val="311622097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 - General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72" y="0"/>
            <a:ext cx="12431903" cy="6994525"/>
          </a:xfrm>
          <a:prstGeom prst="rect">
            <a:avLst/>
          </a:prstGeom>
        </p:spPr>
      </p:pic>
      <p:sp>
        <p:nvSpPr>
          <p:cNvPr id="3" name="Rectangle 2"/>
          <p:cNvSpPr/>
          <p:nvPr userDrawn="1"/>
        </p:nvSpPr>
        <p:spPr>
          <a:xfrm>
            <a:off x="4572"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l">
              <a:buNone/>
              <a:defRPr sz="3264">
                <a:solidFill>
                  <a:schemeClr val="bg2"/>
                </a:solidFill>
              </a:defRPr>
            </a:lvl1pPr>
          </a:lstStyle>
          <a:p>
            <a:pPr lvl="0"/>
            <a:r>
              <a:rPr lang="en-US"/>
              <a:t>Click to edit Master text styles</a:t>
            </a:r>
          </a:p>
        </p:txBody>
      </p:sp>
      <p:sp>
        <p:nvSpPr>
          <p:cNvPr id="9" name="Content Placeholder 8"/>
          <p:cNvSpPr>
            <a:spLocks noGrp="1"/>
          </p:cNvSpPr>
          <p:nvPr>
            <p:ph sz="quarter" idx="16"/>
          </p:nvPr>
        </p:nvSpPr>
        <p:spPr>
          <a:xfrm>
            <a:off x="979697" y="1466908"/>
            <a:ext cx="4863618" cy="20843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7"/>
          </p:nvPr>
        </p:nvSpPr>
        <p:spPr>
          <a:xfrm>
            <a:off x="6035254" y="1481480"/>
            <a:ext cx="5418287" cy="878959"/>
          </a:xfrm>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3816682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Quote - General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88073"/>
          </a:xfrm>
          <a:prstGeom prst="rect">
            <a:avLst/>
          </a:prstGeom>
        </p:spPr>
      </p:pic>
      <p:sp>
        <p:nvSpPr>
          <p:cNvPr id="3" name="Rectangle 2"/>
          <p:cNvSpPr/>
          <p:nvPr userDrawn="1"/>
        </p:nvSpPr>
        <p:spPr>
          <a:xfrm>
            <a:off x="2286"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bg2"/>
                </a:solidFill>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dirty="0"/>
              <a:t>Click to edit </a:t>
            </a:r>
            <a:r>
              <a:rPr lang="en-US"/>
              <a:t>Master source styles</a:t>
            </a:r>
            <a:endParaRPr lang="en-US" dirty="0"/>
          </a:p>
        </p:txBody>
      </p:sp>
    </p:spTree>
    <p:extLst>
      <p:ext uri="{BB962C8B-B14F-4D97-AF65-F5344CB8AC3E}">
        <p14:creationId xmlns:p14="http://schemas.microsoft.com/office/powerpoint/2010/main" val="31166749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 General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88073"/>
          </a:xfrm>
          <a:prstGeom prst="rect">
            <a:avLst/>
          </a:prstGeom>
        </p:spPr>
      </p:pic>
      <p:sp>
        <p:nvSpPr>
          <p:cNvPr id="3" name="Rectangle 2"/>
          <p:cNvSpPr/>
          <p:nvPr userDrawn="1"/>
        </p:nvSpPr>
        <p:spPr>
          <a:xfrm>
            <a:off x="0"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l">
              <a:buNone/>
              <a:defRPr sz="3264">
                <a:solidFill>
                  <a:schemeClr val="bg2"/>
                </a:solidFill>
              </a:defRPr>
            </a:lvl1pPr>
          </a:lstStyle>
          <a:p>
            <a:pPr lvl="0"/>
            <a:r>
              <a:rPr lang="en-US"/>
              <a:t>Click to edit Master text styles</a:t>
            </a:r>
          </a:p>
        </p:txBody>
      </p:sp>
      <p:sp>
        <p:nvSpPr>
          <p:cNvPr id="9" name="Content Placeholder 8"/>
          <p:cNvSpPr>
            <a:spLocks noGrp="1"/>
          </p:cNvSpPr>
          <p:nvPr>
            <p:ph sz="quarter" idx="16"/>
          </p:nvPr>
        </p:nvSpPr>
        <p:spPr>
          <a:xfrm>
            <a:off x="979697" y="1466908"/>
            <a:ext cx="4863618" cy="20843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p:cNvSpPr>
            <a:spLocks noGrp="1"/>
          </p:cNvSpPr>
          <p:nvPr>
            <p:ph type="pic" sz="quarter" idx="17"/>
          </p:nvPr>
        </p:nvSpPr>
        <p:spPr>
          <a:xfrm>
            <a:off x="6035254" y="1481480"/>
            <a:ext cx="5418287" cy="878959"/>
          </a:xfrm>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7760014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Quote - General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88073"/>
          </a:xfrm>
          <a:prstGeom prst="rect">
            <a:avLst/>
          </a:prstGeom>
        </p:spPr>
      </p:pic>
      <p:sp>
        <p:nvSpPr>
          <p:cNvPr id="3" name="Rectangle 2"/>
          <p:cNvSpPr/>
          <p:nvPr userDrawn="1"/>
        </p:nvSpPr>
        <p:spPr>
          <a:xfrm>
            <a:off x="2286" y="0"/>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ctr">
              <a:buNone/>
              <a:defRPr sz="3264">
                <a:solidFill>
                  <a:schemeClr val="bg2"/>
                </a:solidFill>
              </a:defRPr>
            </a:lvl1pPr>
          </a:lstStyle>
          <a:p>
            <a:pPr lvl="0"/>
            <a:r>
              <a:rPr lang="en-US"/>
              <a:t>Click to edit Master text styles</a:t>
            </a:r>
          </a:p>
        </p:txBody>
      </p:sp>
      <p:sp>
        <p:nvSpPr>
          <p:cNvPr id="7" name="Text Placeholder 5"/>
          <p:cNvSpPr>
            <a:spLocks noGrp="1"/>
          </p:cNvSpPr>
          <p:nvPr>
            <p:ph type="body" sz="quarter" idx="14" hasCustomPrompt="1"/>
          </p:nvPr>
        </p:nvSpPr>
        <p:spPr>
          <a:xfrm>
            <a:off x="973220" y="1851207"/>
            <a:ext cx="10480321" cy="3936420"/>
          </a:xfrm>
        </p:spPr>
        <p:txBody>
          <a:bodyPr>
            <a:normAutofit/>
          </a:bodyPr>
          <a:lstStyle>
            <a:lvl1pPr marL="0" indent="0" algn="ctr">
              <a:buNone/>
              <a:defRPr sz="3264">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80363" y="6335169"/>
            <a:ext cx="10480321" cy="295439"/>
          </a:xfrm>
        </p:spPr>
        <p:txBody>
          <a:bodyPr>
            <a:normAutofit/>
          </a:bodyPr>
          <a:lstStyle>
            <a:lvl1pPr marL="0" indent="0" algn="ctr">
              <a:buNone/>
              <a:defRPr sz="1836">
                <a:solidFill>
                  <a:schemeClr val="accent5">
                    <a:lumMod val="60000"/>
                    <a:lumOff val="40000"/>
                  </a:schemeClr>
                </a:solidFill>
              </a:defRPr>
            </a:lvl1pPr>
          </a:lstStyle>
          <a:p>
            <a:pPr lvl="0"/>
            <a:r>
              <a:rPr lang="en-US" dirty="0"/>
              <a:t>Click to edit </a:t>
            </a:r>
            <a:r>
              <a:rPr lang="en-US"/>
              <a:t>Master source styles</a:t>
            </a:r>
            <a:endParaRPr lang="en-US" dirty="0"/>
          </a:p>
        </p:txBody>
      </p:sp>
    </p:spTree>
    <p:extLst>
      <p:ext uri="{BB962C8B-B14F-4D97-AF65-F5344CB8AC3E}">
        <p14:creationId xmlns:p14="http://schemas.microsoft.com/office/powerpoint/2010/main" val="203571812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ontent - General 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88073"/>
          </a:xfrm>
          <a:prstGeom prst="rect">
            <a:avLst/>
          </a:prstGeom>
        </p:spPr>
      </p:pic>
      <p:sp>
        <p:nvSpPr>
          <p:cNvPr id="3" name="Rectangle 2"/>
          <p:cNvSpPr/>
          <p:nvPr userDrawn="1"/>
        </p:nvSpPr>
        <p:spPr>
          <a:xfrm>
            <a:off x="0" y="-6452"/>
            <a:ext cx="12436475" cy="6994525"/>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6" name="Text Placeholder 5"/>
          <p:cNvSpPr>
            <a:spLocks noGrp="1"/>
          </p:cNvSpPr>
          <p:nvPr>
            <p:ph type="body" sz="quarter" idx="13"/>
          </p:nvPr>
        </p:nvSpPr>
        <p:spPr>
          <a:xfrm>
            <a:off x="973220" y="644309"/>
            <a:ext cx="10480321" cy="562590"/>
          </a:xfrm>
        </p:spPr>
        <p:txBody>
          <a:bodyPr>
            <a:normAutofit/>
          </a:bodyPr>
          <a:lstStyle>
            <a:lvl1pPr marL="0" indent="0" algn="l">
              <a:buNone/>
              <a:defRPr sz="3264">
                <a:solidFill>
                  <a:schemeClr val="bg2"/>
                </a:solidFill>
              </a:defRPr>
            </a:lvl1pPr>
          </a:lstStyle>
          <a:p>
            <a:pPr lvl="0"/>
            <a:r>
              <a:rPr lang="en-US"/>
              <a:t>Click to edit Master text styles</a:t>
            </a:r>
          </a:p>
        </p:txBody>
      </p:sp>
      <p:sp>
        <p:nvSpPr>
          <p:cNvPr id="9" name="Content Placeholder 8"/>
          <p:cNvSpPr>
            <a:spLocks noGrp="1"/>
          </p:cNvSpPr>
          <p:nvPr>
            <p:ph sz="quarter" idx="16"/>
          </p:nvPr>
        </p:nvSpPr>
        <p:spPr>
          <a:xfrm>
            <a:off x="979697" y="1466908"/>
            <a:ext cx="4863618" cy="20843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p:cNvSpPr>
            <a:spLocks noGrp="1"/>
          </p:cNvSpPr>
          <p:nvPr>
            <p:ph type="pic" sz="quarter" idx="17"/>
          </p:nvPr>
        </p:nvSpPr>
        <p:spPr>
          <a:xfrm>
            <a:off x="6035254" y="1481480"/>
            <a:ext cx="5418287" cy="878959"/>
          </a:xfrm>
        </p:spPr>
        <p:txBody>
          <a:bodyPr/>
          <a:lstStyle>
            <a:lvl1pPr>
              <a:defRPr>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4149602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232007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28838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26321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60877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
        <p:nvSpPr>
          <p:cNvPr id="3" name="Slide Number Placeholder 2">
            <a:extLst>
              <a:ext uri="{FF2B5EF4-FFF2-40B4-BE49-F238E27FC236}">
                <a16:creationId xmlns:a16="http://schemas.microsoft.com/office/drawing/2014/main" id="{4F2E4A7D-767C-449C-A633-E16A4A03E405}"/>
              </a:ext>
            </a:extLst>
          </p:cNvPr>
          <p:cNvSpPr>
            <a:spLocks noGrp="1"/>
          </p:cNvSpPr>
          <p:nvPr>
            <p:ph type="sldNum" sz="quarter" idx="11"/>
          </p:nvPr>
        </p:nvSpPr>
        <p:spPr/>
        <p:txBody>
          <a:bodyPr/>
          <a:lstStyle/>
          <a:p>
            <a:fld id="{52596CAB-CD38-44F4-8C2D-D89BFE3EA9BB}" type="slidenum">
              <a:rPr lang="en-US" smtClean="0"/>
              <a:t>‹#›</a:t>
            </a:fld>
            <a:endParaRPr lang="en-US"/>
          </a:p>
        </p:txBody>
      </p:sp>
    </p:spTree>
    <p:extLst>
      <p:ext uri="{BB962C8B-B14F-4D97-AF65-F5344CB8AC3E}">
        <p14:creationId xmlns:p14="http://schemas.microsoft.com/office/powerpoint/2010/main" val="1251102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E0E1B94-7A0B-481C-B93C-13225BD22851}"/>
              </a:ext>
            </a:extLst>
          </p:cNvPr>
          <p:cNvSpPr>
            <a:spLocks noGrp="1"/>
          </p:cNvSpPr>
          <p:nvPr>
            <p:ph type="sldNum" sz="quarter" idx="4"/>
          </p:nvPr>
        </p:nvSpPr>
        <p:spPr>
          <a:xfrm>
            <a:off x="8783260" y="6469936"/>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3991590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
        <p:nvSpPr>
          <p:cNvPr id="7" name="Slide Number Placeholder 4">
            <a:extLst>
              <a:ext uri="{FF2B5EF4-FFF2-40B4-BE49-F238E27FC236}">
                <a16:creationId xmlns:a16="http://schemas.microsoft.com/office/drawing/2014/main" id="{1475FC35-3764-4579-9AF2-967E6B36360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349232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C9EB2AB2-652B-4A63-A44E-7830595747B4}"/>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2907695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4F99B558-7E8C-4492-B470-F666F4126D64}"/>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3101675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CA07B5BC-020B-4477-81A6-DF5BF4B0AA5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931909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4807374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948468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image" Target="../media/image30.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51" Type="http://schemas.openxmlformats.org/officeDocument/2006/relationships/theme" Target="../theme/theme3.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image" Target="../media/image30.emf"/><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theme" Target="../theme/theme4.xml"/><Relationship Id="rId8"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65" r:id="rId33"/>
    <p:sldLayoutId id="2147484667" r:id="rId34"/>
    <p:sldLayoutId id="2147484668" r:id="rId35"/>
    <p:sldLayoutId id="2147484705" r:id="rId36"/>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6725635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643" r:id="rId32"/>
    <p:sldLayoutId id="2147484644" r:id="rId33"/>
    <p:sldLayoutId id="2147484645" r:id="rId34"/>
    <p:sldLayoutId id="2147484646" r:id="rId35"/>
    <p:sldLayoutId id="2147484647" r:id="rId36"/>
    <p:sldLayoutId id="2147484648" r:id="rId37"/>
    <p:sldLayoutId id="2147484649" r:id="rId38"/>
    <p:sldLayoutId id="2147484651" r:id="rId39"/>
    <p:sldLayoutId id="2147484652" r:id="rId40"/>
    <p:sldLayoutId id="2147484653" r:id="rId41"/>
    <p:sldLayoutId id="2147484654" r:id="rId42"/>
    <p:sldLayoutId id="2147484655" r:id="rId43"/>
    <p:sldLayoutId id="2147484656" r:id="rId44"/>
    <p:sldLayoutId id="2147484657" r:id="rId45"/>
    <p:sldLayoutId id="2147484658" r:id="rId46"/>
    <p:sldLayoutId id="2147484659" r:id="rId47"/>
    <p:sldLayoutId id="2147484660" r:id="rId48"/>
    <p:sldLayoutId id="2147484661" r:id="rId49"/>
    <p:sldLayoutId id="2147484662"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l="762"/>
          <a:stretch/>
        </p:blipFill>
        <p:spPr>
          <a:xfrm rot="5400000">
            <a:off x="9700947" y="2900301"/>
            <a:ext cx="6994525" cy="1193925"/>
          </a:xfrm>
          <a:prstGeom prst="rect">
            <a:avLst/>
          </a:prstGeom>
        </p:spPr>
      </p:pic>
      <p:sp>
        <p:nvSpPr>
          <p:cNvPr id="5" name="Slide Number Placeholder 4">
            <a:extLst>
              <a:ext uri="{FF2B5EF4-FFF2-40B4-BE49-F238E27FC236}">
                <a16:creationId xmlns:a16="http://schemas.microsoft.com/office/drawing/2014/main" id="{43FAF9CA-EDD4-4CF6-AD83-7DF9C9CC2139}"/>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596CAB-CD38-44F4-8C2D-D89BFE3EA9BB}" type="slidenum">
              <a:rPr lang="en-US" smtClean="0"/>
              <a:t>‹#›</a:t>
            </a:fld>
            <a:endParaRPr lang="en-US"/>
          </a:p>
        </p:txBody>
      </p:sp>
    </p:spTree>
    <p:extLst>
      <p:ext uri="{BB962C8B-B14F-4D97-AF65-F5344CB8AC3E}">
        <p14:creationId xmlns:p14="http://schemas.microsoft.com/office/powerpoint/2010/main" val="845785195"/>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3" r:id="rId23"/>
    <p:sldLayoutId id="2147484694" r:id="rId24"/>
    <p:sldLayoutId id="2147484695" r:id="rId25"/>
    <p:sldLayoutId id="2147484696" r:id="rId26"/>
    <p:sldLayoutId id="2147484697" r:id="rId27"/>
    <p:sldLayoutId id="2147484698" r:id="rId28"/>
    <p:sldLayoutId id="2147484699" r:id="rId29"/>
    <p:sldLayoutId id="2147484700" r:id="rId30"/>
    <p:sldLayoutId id="2147484701" r:id="rId31"/>
    <p:sldLayoutId id="2147484702" r:id="rId32"/>
    <p:sldLayoutId id="2147484703" r:id="rId33"/>
    <p:sldLayoutId id="2147484704" r:id="rId34"/>
  </p:sldLayoutIdLst>
  <p:transition>
    <p:fade/>
  </p:transition>
  <p:hf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12.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1.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hyperlink" Target="https://attack.mitre.org/matrices/enterprise/" TargetMode="External"/><Relationship Id="rId1" Type="http://schemas.openxmlformats.org/officeDocument/2006/relationships/slideLayout" Target="../slideLayouts/slideLayout1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hyperlink" Target="https://collaborate.mitre.org/attackics/index.php/Main_Page" TargetMode="External"/><Relationship Id="rId9" Type="http://schemas.openxmlformats.org/officeDocument/2006/relationships/image" Target="../media/image117.png"/><Relationship Id="rId14" Type="http://schemas.openxmlformats.org/officeDocument/2006/relationships/image" Target="../media/image102.svg"/></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1.png"/><Relationship Id="rId3" Type="http://schemas.openxmlformats.org/officeDocument/2006/relationships/image" Target="../media/image113.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hyperlink" Target="https://collaborate.mitre.org/attackics/index.php/Main_Page" TargetMode="External"/><Relationship Id="rId1" Type="http://schemas.openxmlformats.org/officeDocument/2006/relationships/slideLayout" Target="../slideLayouts/slideLayout1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2.png"/><Relationship Id="rId10" Type="http://schemas.openxmlformats.org/officeDocument/2006/relationships/image" Target="../media/image118.png"/><Relationship Id="rId4" Type="http://schemas.openxmlformats.org/officeDocument/2006/relationships/hyperlink" Target="https://attack.mitre.org/matrices/enterprise/" TargetMode="External"/><Relationship Id="rId9" Type="http://schemas.openxmlformats.org/officeDocument/2006/relationships/image" Target="../media/image117.png"/><Relationship Id="rId14"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hyperlink" Target="https://collaborate.mitre.org/attackics/index.php/Execution" TargetMode="External"/><Relationship Id="rId13" Type="http://schemas.openxmlformats.org/officeDocument/2006/relationships/image" Target="../media/image121.png"/><Relationship Id="rId3" Type="http://schemas.openxmlformats.org/officeDocument/2006/relationships/hyperlink" Target="https://collaborate.mitre.org/attackics/index.php/Discovery" TargetMode="External"/><Relationship Id="rId7" Type="http://schemas.openxmlformats.org/officeDocument/2006/relationships/hyperlink" Target="https://collaborate.mitre.org/attackics/index.php/Command_and_Control" TargetMode="External"/><Relationship Id="rId12" Type="http://schemas.openxmlformats.org/officeDocument/2006/relationships/hyperlink" Target="https://collaborate.mitre.org/attackics/index.php/Inhibit_Response_Function" TargetMode="External"/><Relationship Id="rId2" Type="http://schemas.openxmlformats.org/officeDocument/2006/relationships/hyperlink" Target="https://collaborate.mitre.org/attackics/index.php/Initial_Access" TargetMode="External"/><Relationship Id="rId1" Type="http://schemas.openxmlformats.org/officeDocument/2006/relationships/slideLayout" Target="../slideLayouts/slideLayout120.xml"/><Relationship Id="rId6" Type="http://schemas.openxmlformats.org/officeDocument/2006/relationships/hyperlink" Target="https://collaborate.mitre.org/attackics/index.php/Evasion" TargetMode="External"/><Relationship Id="rId11" Type="http://schemas.openxmlformats.org/officeDocument/2006/relationships/hyperlink" Target="https://collaborate.mitre.org/attackics/index.php/Impair_Process_Control" TargetMode="External"/><Relationship Id="rId5" Type="http://schemas.openxmlformats.org/officeDocument/2006/relationships/hyperlink" Target="https://collaborate.mitre.org/attackics/index.php/Lateral_Movement" TargetMode="External"/><Relationship Id="rId10" Type="http://schemas.openxmlformats.org/officeDocument/2006/relationships/hyperlink" Target="https://collaborate.mitre.org/attackics/index.php/Impact" TargetMode="External"/><Relationship Id="rId4" Type="http://schemas.openxmlformats.org/officeDocument/2006/relationships/hyperlink" Target="https://collaborate.mitre.org/attackics/index.php/Collection" TargetMode="External"/><Relationship Id="rId9" Type="http://schemas.openxmlformats.org/officeDocument/2006/relationships/hyperlink" Target="https://collaborate.mitre.org/attackics/index.php/Persistence"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collaborate.mitre.org/attackics/index.php/Execution" TargetMode="External"/><Relationship Id="rId3" Type="http://schemas.openxmlformats.org/officeDocument/2006/relationships/hyperlink" Target="https://collaborate.mitre.org/attackics/index.php/Discovery" TargetMode="External"/><Relationship Id="rId7" Type="http://schemas.openxmlformats.org/officeDocument/2006/relationships/hyperlink" Target="https://collaborate.mitre.org/attackics/index.php/Command_and_Control" TargetMode="External"/><Relationship Id="rId12" Type="http://schemas.openxmlformats.org/officeDocument/2006/relationships/hyperlink" Target="https://collaborate.mitre.org/attackics/index.php/Inhibit_Response_Function" TargetMode="External"/><Relationship Id="rId2" Type="http://schemas.openxmlformats.org/officeDocument/2006/relationships/hyperlink" Target="https://collaborate.mitre.org/attackics/index.php/Initial_Access" TargetMode="External"/><Relationship Id="rId1" Type="http://schemas.openxmlformats.org/officeDocument/2006/relationships/slideLayout" Target="../slideLayouts/slideLayout120.xml"/><Relationship Id="rId6" Type="http://schemas.openxmlformats.org/officeDocument/2006/relationships/hyperlink" Target="https://collaborate.mitre.org/attackics/index.php/Evasion" TargetMode="External"/><Relationship Id="rId11" Type="http://schemas.openxmlformats.org/officeDocument/2006/relationships/hyperlink" Target="https://collaborate.mitre.org/attackics/index.php/Impair_Process_Control" TargetMode="External"/><Relationship Id="rId5" Type="http://schemas.openxmlformats.org/officeDocument/2006/relationships/hyperlink" Target="https://collaborate.mitre.org/attackics/index.php/Lateral_Movement" TargetMode="External"/><Relationship Id="rId10" Type="http://schemas.openxmlformats.org/officeDocument/2006/relationships/hyperlink" Target="https://collaborate.mitre.org/attackics/index.php/Impact" TargetMode="External"/><Relationship Id="rId4" Type="http://schemas.openxmlformats.org/officeDocument/2006/relationships/hyperlink" Target="https://collaborate.mitre.org/attackics/index.php/Collection" TargetMode="External"/><Relationship Id="rId9" Type="http://schemas.openxmlformats.org/officeDocument/2006/relationships/hyperlink" Target="https://collaborate.mitre.org/attackics/index.php/Persistenc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Kill_chain" TargetMode="External"/><Relationship Id="rId2" Type="http://schemas.openxmlformats.org/officeDocument/2006/relationships/image" Target="../media/image122.png"/><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xml"/><Relationship Id="rId1" Type="http://schemas.openxmlformats.org/officeDocument/2006/relationships/slideLayout" Target="../slideLayouts/slideLayout120.xml"/><Relationship Id="rId5" Type="http://schemas.openxmlformats.org/officeDocument/2006/relationships/image" Target="../media/image125.png"/><Relationship Id="rId4" Type="http://schemas.openxmlformats.org/officeDocument/2006/relationships/image" Target="../media/image124.png"/></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9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96.xml"/><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3" Type="http://schemas.openxmlformats.org/officeDocument/2006/relationships/hyperlink" Target="https://cyberx-labs.com/blog/triton-post-mortem-analysis-latest-ot-attack-framework/" TargetMode="External"/><Relationship Id="rId2" Type="http://schemas.openxmlformats.org/officeDocument/2006/relationships/image" Target="../media/image131.png"/><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hyperlink" Target="https://www.gartner.com/en/newsroom/press-releases/2020-09-01-gartner-predicts-75--of-ceos-will-be-personally-liabl" TargetMode="Externa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0.xml"/><Relationship Id="rId4" Type="http://schemas.openxmlformats.org/officeDocument/2006/relationships/image" Target="../media/image150.jpeg"/></Relationships>
</file>

<file path=ppt/slides/_rels/slide3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0.sv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8" Type="http://schemas.openxmlformats.org/officeDocument/2006/relationships/hyperlink" Target="https://azure.microsoft.com/en-us/services/azure-sphere/" TargetMode="External"/><Relationship Id="rId13" Type="http://schemas.openxmlformats.org/officeDocument/2006/relationships/hyperlink" Target="https://cyberx-labs.com/white-papers/" TargetMode="External"/><Relationship Id="rId18" Type="http://schemas.openxmlformats.org/officeDocument/2006/relationships/hyperlink" Target="https://www.darkreading.com/risk/how-the-rise-of-iot-is-changing-the-ciso-role/a/d-id/1337231" TargetMode="External"/><Relationship Id="rId3" Type="http://schemas.openxmlformats.org/officeDocument/2006/relationships/hyperlink" Target="https://techcommunity.microsoft.com/t5/iot-security/bd-p/IoTSecurity" TargetMode="External"/><Relationship Id="rId7" Type="http://schemas.openxmlformats.org/officeDocument/2006/relationships/hyperlink" Target="http://aka.ms/ADforIoT-PP-Blog" TargetMode="External"/><Relationship Id="rId12" Type="http://schemas.openxmlformats.org/officeDocument/2006/relationships/hyperlink" Target="https://cyberx-labs.com/video/cyberx-webinar-practical-zero-trust-strategies-for-iot-ot-network-defenders/" TargetMode="External"/><Relationship Id="rId17" Type="http://schemas.openxmlformats.org/officeDocument/2006/relationships/hyperlink" Target="https://cyberx-labs.com/blog/bad-to-the-bone-nist-lotl-and-iot-ot-behavioral-anomaly-detection-bad/" TargetMode="External"/><Relationship Id="rId2" Type="http://schemas.openxmlformats.org/officeDocument/2006/relationships/notesSlide" Target="../notesSlides/notesSlide21.xml"/><Relationship Id="rId16" Type="http://schemas.openxmlformats.org/officeDocument/2006/relationships/hyperlink" Target="https://cyberx-labs.com/resources/nist-recommendations-for-iot-ics-security/" TargetMode="External"/><Relationship Id="rId20" Type="http://schemas.openxmlformats.org/officeDocument/2006/relationships/image" Target="../media/image154.jpeg"/><Relationship Id="rId1" Type="http://schemas.openxmlformats.org/officeDocument/2006/relationships/slideLayout" Target="../slideLayouts/slideLayout42.xml"/><Relationship Id="rId6" Type="http://schemas.openxmlformats.org/officeDocument/2006/relationships/hyperlink" Target="http://aka.ms/ADforIoT-Product" TargetMode="External"/><Relationship Id="rId11" Type="http://schemas.openxmlformats.org/officeDocument/2006/relationships/hyperlink" Target="https://cyberx-labs.com/event/sans-webinar-to-promote-a-principal-control-engineers-perspective-on-defending-energy-utilities-from-iot-ics-attacks/?" TargetMode="External"/><Relationship Id="rId5" Type="http://schemas.openxmlformats.org/officeDocument/2006/relationships/hyperlink" Target="http://aka.ms/ADforIoT-Ignite" TargetMode="External"/><Relationship Id="rId15" Type="http://schemas.openxmlformats.org/officeDocument/2006/relationships/hyperlink" Target="https://cyberx-labs.com/resources/addressing-the-mitre-attck-for-ics-matrix/" TargetMode="External"/><Relationship Id="rId10" Type="http://schemas.openxmlformats.org/officeDocument/2006/relationships/hyperlink" Target="https://cyberx-labs.com/video/bringing-it-ot-together-expert-roundtable/" TargetMode="External"/><Relationship Id="rId19" Type="http://schemas.openxmlformats.org/officeDocument/2006/relationships/hyperlink" Target="https://www.iiconsortium.org/smm.htm" TargetMode="External"/><Relationship Id="rId4" Type="http://schemas.openxmlformats.org/officeDocument/2006/relationships/hyperlink" Target="https://myignite.microsoft.com/sessions/973175b0-2a2d-4b41-99f8-051e42ac575a" TargetMode="External"/><Relationship Id="rId9" Type="http://schemas.openxmlformats.org/officeDocument/2006/relationships/hyperlink" Target="https://cyberx-labs.com/video/" TargetMode="External"/><Relationship Id="rId14" Type="http://schemas.openxmlformats.org/officeDocument/2006/relationships/hyperlink" Target="https://cyberx-labs.com/blo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emf"/><Relationship Id="rId21" Type="http://schemas.openxmlformats.org/officeDocument/2006/relationships/image" Target="../media/image69.png"/><Relationship Id="rId7" Type="http://schemas.openxmlformats.org/officeDocument/2006/relationships/image" Target="../media/image55.emf"/><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emf"/><Relationship Id="rId2" Type="http://schemas.openxmlformats.org/officeDocument/2006/relationships/notesSlide" Target="../notesSlides/notesSlide5.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35.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emf"/><Relationship Id="rId5" Type="http://schemas.openxmlformats.org/officeDocument/2006/relationships/image" Target="../media/image53.emf"/><Relationship Id="rId15" Type="http://schemas.openxmlformats.org/officeDocument/2006/relationships/image" Target="../media/image63.png"/><Relationship Id="rId23" Type="http://schemas.openxmlformats.org/officeDocument/2006/relationships/image" Target="../media/image71.jpeg"/><Relationship Id="rId28" Type="http://schemas.openxmlformats.org/officeDocument/2006/relationships/image" Target="../media/image76.png"/><Relationship Id="rId10" Type="http://schemas.openxmlformats.org/officeDocument/2006/relationships/image" Target="../media/image58.jpeg"/><Relationship Id="rId19" Type="http://schemas.openxmlformats.org/officeDocument/2006/relationships/image" Target="../media/image67.png"/><Relationship Id="rId4" Type="http://schemas.openxmlformats.org/officeDocument/2006/relationships/image" Target="../media/image52.emf"/><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 Id="rId27" Type="http://schemas.openxmlformats.org/officeDocument/2006/relationships/image" Target="../media/image75.png"/><Relationship Id="rId30"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Defender for IoT - OT Networks</a:t>
            </a:r>
          </a:p>
        </p:txBody>
      </p:sp>
      <p:sp>
        <p:nvSpPr>
          <p:cNvPr id="2" name="Rectangle 1">
            <a:extLst>
              <a:ext uri="{FF2B5EF4-FFF2-40B4-BE49-F238E27FC236}">
                <a16:creationId xmlns:a16="http://schemas.microsoft.com/office/drawing/2014/main" id="{17B257EB-F55D-45AA-A6B3-2F2C95D78B0E}"/>
              </a:ext>
            </a:extLst>
          </p:cNvPr>
          <p:cNvSpPr/>
          <p:nvPr/>
        </p:nvSpPr>
        <p:spPr>
          <a:xfrm>
            <a:off x="451338" y="6298074"/>
            <a:ext cx="3574697" cy="369332"/>
          </a:xfrm>
          <a:prstGeom prst="rect">
            <a:avLst/>
          </a:prstGeom>
        </p:spPr>
        <p:txBody>
          <a:bodyPr wrap="none">
            <a:spAutoFit/>
          </a:bodyPr>
          <a:lstStyle/>
          <a:p>
            <a:r>
              <a:rPr lang="en-US" dirty="0">
                <a:latin typeface="Segoe UI" panose="020B0502040204020203" pitchFamily="34" charset="0"/>
              </a:rPr>
              <a:t>Azure Partner Security Deep-Dive</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3953023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sz="2800" dirty="0"/>
              <a:t>Industrial Control Systems (ICS) Components</a:t>
            </a:r>
            <a:endParaRPr lang="en-US" dirty="0">
              <a:solidFill>
                <a:srgbClr val="000000"/>
              </a:solidFill>
            </a:endParaRPr>
          </a:p>
        </p:txBody>
      </p:sp>
      <p:sp>
        <p:nvSpPr>
          <p:cNvPr id="7" name="Rectangle 6">
            <a:extLst>
              <a:ext uri="{FF2B5EF4-FFF2-40B4-BE49-F238E27FC236}">
                <a16:creationId xmlns:a16="http://schemas.microsoft.com/office/drawing/2014/main" id="{9D71F627-6659-49A0-B53B-A2D441932E9F}"/>
              </a:ext>
              <a:ext uri="{C183D7F6-B498-43B3-948B-1728B52AA6E4}">
                <adec:decorative xmlns:adec="http://schemas.microsoft.com/office/drawing/2017/decorative" val="1"/>
              </a:ext>
            </a:extLst>
          </p:cNvPr>
          <p:cNvSpPr/>
          <p:nvPr/>
        </p:nvSpPr>
        <p:spPr bwMode="auto">
          <a:xfrm>
            <a:off x="0" y="4166406"/>
            <a:ext cx="12436475" cy="2828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8E69A41-103A-47F5-8D87-F47BD36F5AF8}"/>
              </a:ext>
              <a:ext uri="{C183D7F6-B498-43B3-948B-1728B52AA6E4}">
                <adec:decorative xmlns:adec="http://schemas.microsoft.com/office/drawing/2017/decorative" val="1"/>
              </a:ext>
            </a:extLst>
          </p:cNvPr>
          <p:cNvSpPr/>
          <p:nvPr/>
        </p:nvSpPr>
        <p:spPr bwMode="auto">
          <a:xfrm>
            <a:off x="226956" y="4406900"/>
            <a:ext cx="11982563" cy="2336861"/>
          </a:xfrm>
          <a:prstGeom prst="rect">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5C6A9D23-12D6-4422-960F-6BE02127D71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4685" y="2608822"/>
            <a:ext cx="2256019" cy="1327521"/>
          </a:xfrm>
          <a:prstGeom prst="rect">
            <a:avLst/>
          </a:prstGeom>
        </p:spPr>
      </p:pic>
      <p:sp>
        <p:nvSpPr>
          <p:cNvPr id="6" name="Content Placeholder 4">
            <a:extLst>
              <a:ext uri="{FF2B5EF4-FFF2-40B4-BE49-F238E27FC236}">
                <a16:creationId xmlns:a16="http://schemas.microsoft.com/office/drawing/2014/main" id="{B9A1A383-92F7-472E-ACE0-0C7E36253610}"/>
              </a:ext>
            </a:extLst>
          </p:cNvPr>
          <p:cNvSpPr txBox="1">
            <a:spLocks/>
          </p:cNvSpPr>
          <p:nvPr/>
        </p:nvSpPr>
        <p:spPr>
          <a:xfrm>
            <a:off x="468313" y="1197378"/>
            <a:ext cx="8148539" cy="1782042"/>
          </a:xfrm>
          <a:prstGeom prst="rect">
            <a:avLst/>
          </a:prstGeom>
        </p:spPr>
        <p:txBody>
          <a:bodyPr lIns="0" t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accent4"/>
                </a:solidFill>
              </a:rPr>
              <a:t>PLC – Programmable Logic Controller</a:t>
            </a:r>
          </a:p>
          <a:p>
            <a:pPr lvl="1"/>
            <a:r>
              <a:rPr lang="en-US" sz="1400" dirty="0"/>
              <a:t>PLC receives information from connected sensors or input devices, processes the data, and triggers outputs based on pre-programmed parameters.</a:t>
            </a:r>
          </a:p>
          <a:p>
            <a:pPr lvl="2">
              <a:spcBef>
                <a:spcPts val="400"/>
              </a:spcBef>
            </a:pPr>
            <a:r>
              <a:rPr lang="en-US" sz="1000" b="1" dirty="0">
                <a:solidFill>
                  <a:schemeClr val="tx1"/>
                </a:solidFill>
                <a:latin typeface="+mn-lt"/>
              </a:rPr>
              <a:t>ABB, Allen Bradley, Siemens, Mitsubishi, Honeywell, Motorola, Hitachi, General Electric, </a:t>
            </a:r>
            <a:r>
              <a:rPr lang="en-US" sz="1000" b="1" dirty="0" err="1">
                <a:solidFill>
                  <a:schemeClr val="tx1"/>
                </a:solidFill>
                <a:latin typeface="+mn-lt"/>
              </a:rPr>
              <a:t>etc</a:t>
            </a:r>
            <a:endParaRPr lang="en-US" sz="1000" b="1" dirty="0">
              <a:solidFill>
                <a:schemeClr val="tx1"/>
              </a:solidFill>
              <a:latin typeface="+mn-lt"/>
            </a:endParaRPr>
          </a:p>
          <a:p>
            <a:pPr lvl="2"/>
            <a:endParaRPr lang="en-US" sz="1600" dirty="0">
              <a:solidFill>
                <a:schemeClr val="accent4"/>
              </a:solidFill>
            </a:endParaRPr>
          </a:p>
          <a:p>
            <a:endParaRPr lang="en-US" sz="1600" spc="0" dirty="0">
              <a:solidFill>
                <a:schemeClr val="accent4"/>
              </a:solidFill>
            </a:endParaRPr>
          </a:p>
          <a:p>
            <a:endParaRPr lang="en-US" sz="1400" spc="0" dirty="0">
              <a:solidFill>
                <a:schemeClr val="accent4"/>
              </a:solidFill>
            </a:endParaRPr>
          </a:p>
          <a:p>
            <a:r>
              <a:rPr lang="en-US" sz="1400" spc="0" dirty="0">
                <a:solidFill>
                  <a:schemeClr val="accent4"/>
                </a:solidFill>
              </a:rPr>
              <a:t>RTU – Remote Terminal Unit</a:t>
            </a:r>
          </a:p>
          <a:p>
            <a:pPr lvl="1"/>
            <a:r>
              <a:rPr lang="en-US" sz="1400" dirty="0"/>
              <a:t>RTU and PLCs perform similar functions, but used in wider geographical telemetry </a:t>
            </a:r>
          </a:p>
          <a:p>
            <a:pPr lvl="2">
              <a:spcBef>
                <a:spcPts val="400"/>
              </a:spcBef>
            </a:pPr>
            <a:r>
              <a:rPr lang="en-US" sz="1000" b="1" dirty="0">
                <a:solidFill>
                  <a:schemeClr val="tx1"/>
                </a:solidFill>
                <a:latin typeface="+mn-lt"/>
              </a:rPr>
              <a:t>ABB, GE Grid Solutions, Honeywell, Schneider Electric, Siemens Energy</a:t>
            </a:r>
          </a:p>
        </p:txBody>
      </p:sp>
      <p:sp>
        <p:nvSpPr>
          <p:cNvPr id="3" name="TextBox 2">
            <a:extLst>
              <a:ext uri="{FF2B5EF4-FFF2-40B4-BE49-F238E27FC236}">
                <a16:creationId xmlns:a16="http://schemas.microsoft.com/office/drawing/2014/main" id="{78A9B0C8-9388-44F1-99A5-C88F6DA80D1F}"/>
              </a:ext>
            </a:extLst>
          </p:cNvPr>
          <p:cNvSpPr txBox="1"/>
          <p:nvPr/>
        </p:nvSpPr>
        <p:spPr>
          <a:xfrm>
            <a:off x="380417" y="2016610"/>
            <a:ext cx="8236435" cy="569387"/>
          </a:xfrm>
          <a:prstGeom prst="rect">
            <a:avLst/>
          </a:prstGeom>
          <a:noFill/>
        </p:spPr>
        <p:txBody>
          <a:bodyPr wrap="square" tIns="91440" numCol="1">
            <a:spAutoFit/>
          </a:bodyPr>
          <a:lstStyle/>
          <a:p>
            <a:pPr marL="228600" indent="-228600">
              <a:buFont typeface="Arial" panose="020B0604020202020204" pitchFamily="34" charset="0"/>
              <a:buChar char="•"/>
            </a:pPr>
            <a:r>
              <a:rPr lang="en-US" sz="1400" b="0" i="0" dirty="0">
                <a:solidFill>
                  <a:srgbClr val="000000"/>
                </a:solidFill>
                <a:effectLst/>
              </a:rPr>
              <a:t>Reprogramming PLCs quickly allows companies to reset their assembly lines for different products </a:t>
            </a:r>
          </a:p>
          <a:p>
            <a:pPr marL="228600" indent="-228600">
              <a:buFont typeface="Arial" panose="020B0604020202020204" pitchFamily="34" charset="0"/>
              <a:buChar char="•"/>
            </a:pPr>
            <a:r>
              <a:rPr lang="en-US" sz="1400" b="0" i="0" dirty="0">
                <a:solidFill>
                  <a:srgbClr val="000000"/>
                </a:solidFill>
                <a:effectLst/>
              </a:rPr>
              <a:t>PLCs are good for manufacturing environments</a:t>
            </a:r>
          </a:p>
        </p:txBody>
      </p:sp>
      <p:sp>
        <p:nvSpPr>
          <p:cNvPr id="11" name="TextBox 10">
            <a:extLst>
              <a:ext uri="{FF2B5EF4-FFF2-40B4-BE49-F238E27FC236}">
                <a16:creationId xmlns:a16="http://schemas.microsoft.com/office/drawing/2014/main" id="{973E1791-65EC-48E4-AD37-4403A10B639F}"/>
              </a:ext>
            </a:extLst>
          </p:cNvPr>
          <p:cNvSpPr txBox="1"/>
          <p:nvPr/>
        </p:nvSpPr>
        <p:spPr>
          <a:xfrm>
            <a:off x="380417" y="3363699"/>
            <a:ext cx="7909199" cy="569387"/>
          </a:xfrm>
          <a:prstGeom prst="rect">
            <a:avLst/>
          </a:prstGeom>
          <a:noFill/>
        </p:spPr>
        <p:txBody>
          <a:bodyPr wrap="square" tIns="91440" numCol="1">
            <a:spAutoFit/>
          </a:bodyPr>
          <a:lstStyle/>
          <a:p>
            <a:pPr marL="228600" indent="-228600">
              <a:buFont typeface="Arial" panose="020B0604020202020204" pitchFamily="34" charset="0"/>
              <a:buChar char="•"/>
            </a:pPr>
            <a:r>
              <a:rPr lang="en-US" sz="1400" dirty="0">
                <a:solidFill>
                  <a:srgbClr val="000000"/>
                </a:solidFill>
              </a:rPr>
              <a:t>Preprogrammed interfaces allows easy installation and long-term use of RTUs  </a:t>
            </a:r>
          </a:p>
          <a:p>
            <a:pPr marL="228600" indent="-228600">
              <a:buFont typeface="Arial" panose="020B0604020202020204" pitchFamily="34" charset="0"/>
              <a:buChar char="•"/>
            </a:pPr>
            <a:r>
              <a:rPr lang="en-US" sz="1400" dirty="0">
                <a:solidFill>
                  <a:srgbClr val="000000"/>
                </a:solidFill>
              </a:rPr>
              <a:t>RTUs are better suited for remote operations and harsh environmental conditions</a:t>
            </a:r>
          </a:p>
        </p:txBody>
      </p:sp>
      <p:pic>
        <p:nvPicPr>
          <p:cNvPr id="15" name="Google Shape;308;p43">
            <a:extLst>
              <a:ext uri="{FF2B5EF4-FFF2-40B4-BE49-F238E27FC236}">
                <a16:creationId xmlns:a16="http://schemas.microsoft.com/office/drawing/2014/main" id="{A6AF9E41-E739-4797-A305-134766FB6246}"/>
              </a:ext>
              <a:ext uri="{C183D7F6-B498-43B3-948B-1728B52AA6E4}">
                <adec:decorative xmlns:adec="http://schemas.microsoft.com/office/drawing/2017/decorative" val="1"/>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t="1" b="14729"/>
          <a:stretch/>
        </p:blipFill>
        <p:spPr>
          <a:xfrm>
            <a:off x="9670084" y="1256341"/>
            <a:ext cx="2256019" cy="1137567"/>
          </a:xfrm>
          <a:prstGeom prst="rect">
            <a:avLst/>
          </a:prstGeom>
          <a:ln>
            <a:noFill/>
          </a:ln>
          <a:effectLst/>
        </p:spPr>
      </p:pic>
      <p:graphicFrame>
        <p:nvGraphicFramePr>
          <p:cNvPr id="10" name="Table Placeholder 9">
            <a:extLst>
              <a:ext uri="{FF2B5EF4-FFF2-40B4-BE49-F238E27FC236}">
                <a16:creationId xmlns:a16="http://schemas.microsoft.com/office/drawing/2014/main" id="{1ED9C1BC-3AC3-459E-8B0B-555A616DD09D}"/>
              </a:ext>
            </a:extLst>
          </p:cNvPr>
          <p:cNvGraphicFramePr>
            <a:graphicFrameLocks noGrp="1"/>
          </p:cNvGraphicFramePr>
          <p:nvPr>
            <p:ph type="tbl" sz="quarter" idx="10"/>
          </p:nvPr>
        </p:nvGraphicFramePr>
        <p:xfrm>
          <a:off x="464343" y="4508742"/>
          <a:ext cx="11545095" cy="2133176"/>
        </p:xfrm>
        <a:graphic>
          <a:graphicData uri="http://schemas.openxmlformats.org/drawingml/2006/table">
            <a:tbl>
              <a:tblPr firstRow="1" bandRow="1">
                <a:solidFill>
                  <a:schemeClr val="accent1"/>
                </a:solidFill>
                <a:tableStyleId>{5C22544A-7EE6-4342-B048-85BDC9FD1C3A}</a:tableStyleId>
              </a:tblPr>
              <a:tblGrid>
                <a:gridCol w="2330595">
                  <a:extLst>
                    <a:ext uri="{9D8B030D-6E8A-4147-A177-3AD203B41FA5}">
                      <a16:colId xmlns:a16="http://schemas.microsoft.com/office/drawing/2014/main" val="1660435346"/>
                    </a:ext>
                  </a:extLst>
                </a:gridCol>
                <a:gridCol w="4607250">
                  <a:extLst>
                    <a:ext uri="{9D8B030D-6E8A-4147-A177-3AD203B41FA5}">
                      <a16:colId xmlns:a16="http://schemas.microsoft.com/office/drawing/2014/main" val="2527464308"/>
                    </a:ext>
                  </a:extLst>
                </a:gridCol>
                <a:gridCol w="4607250">
                  <a:extLst>
                    <a:ext uri="{9D8B030D-6E8A-4147-A177-3AD203B41FA5}">
                      <a16:colId xmlns:a16="http://schemas.microsoft.com/office/drawing/2014/main" val="503937480"/>
                    </a:ext>
                  </a:extLst>
                </a:gridCol>
              </a:tblGrid>
              <a:tr h="303897">
                <a:tc>
                  <a:txBody>
                    <a:bodyPr/>
                    <a:lstStyle/>
                    <a:p>
                      <a:pPr>
                        <a:lnSpc>
                          <a:spcPct val="90000"/>
                        </a:lnSpc>
                      </a:pPr>
                      <a:endParaRPr lang="en-US" sz="1200" b="0" dirty="0">
                        <a:solidFill>
                          <a:schemeClr val="tx2"/>
                        </a:solidFill>
                        <a:latin typeface="+mj-lt"/>
                      </a:endParaRPr>
                    </a:p>
                  </a:txBody>
                  <a:tcPr marL="18288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b="0" dirty="0">
                          <a:solidFill>
                            <a:schemeClr val="tx2"/>
                          </a:solidFill>
                          <a:latin typeface="+mj-lt"/>
                        </a:rPr>
                        <a:t>PLCs</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b="0" kern="1200" dirty="0">
                          <a:solidFill>
                            <a:schemeClr val="tx2"/>
                          </a:solidFill>
                          <a:latin typeface="+mj-lt"/>
                          <a:ea typeface="+mn-ea"/>
                          <a:cs typeface="+mn-cs"/>
                        </a:rPr>
                        <a:t>RTUs</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065927"/>
                  </a:ext>
                </a:extLst>
              </a:tr>
              <a:tr h="332330">
                <a:tc>
                  <a:txBody>
                    <a:bodyPr/>
                    <a:lstStyle/>
                    <a:p>
                      <a:pPr>
                        <a:lnSpc>
                          <a:spcPct val="90000"/>
                        </a:lnSpc>
                      </a:pPr>
                      <a:r>
                        <a:rPr lang="en-US" sz="1200" b="0" i="0" dirty="0">
                          <a:solidFill>
                            <a:schemeClr val="tx1"/>
                          </a:solidFill>
                          <a:latin typeface="+mj-lt"/>
                        </a:rPr>
                        <a:t>How is it configured?</a:t>
                      </a:r>
                    </a:p>
                  </a:txBody>
                  <a:tcPr marL="0" marT="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Programmed by plant engineer</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Vendor pre-programmed</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4321566"/>
                  </a:ext>
                </a:extLst>
              </a:tr>
              <a:tr h="332330">
                <a:tc>
                  <a:txBody>
                    <a:bodyPr/>
                    <a:lstStyle/>
                    <a:p>
                      <a:pPr>
                        <a:lnSpc>
                          <a:spcPct val="90000"/>
                        </a:lnSpc>
                      </a:pPr>
                      <a:r>
                        <a:rPr lang="en-US" sz="1200" b="0" i="0" dirty="0">
                          <a:solidFill>
                            <a:schemeClr val="tx1"/>
                          </a:solidFill>
                          <a:latin typeface="+mj-lt"/>
                        </a:rPr>
                        <a:t>Power</a:t>
                      </a:r>
                    </a:p>
                  </a:txBody>
                  <a:tcPr marL="0" marT="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Moderate to High power consumption</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Low power consumption</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9821644"/>
                  </a:ext>
                </a:extLst>
              </a:tr>
              <a:tr h="332330">
                <a:tc>
                  <a:txBody>
                    <a:bodyPr/>
                    <a:lstStyle/>
                    <a:p>
                      <a:pPr>
                        <a:lnSpc>
                          <a:spcPct val="90000"/>
                        </a:lnSpc>
                      </a:pPr>
                      <a:r>
                        <a:rPr lang="en-US" sz="1200" b="0" i="0" dirty="0">
                          <a:solidFill>
                            <a:schemeClr val="tx1"/>
                          </a:solidFill>
                          <a:latin typeface="+mj-lt"/>
                        </a:rPr>
                        <a:t>Network Requirements</a:t>
                      </a:r>
                    </a:p>
                  </a:txBody>
                  <a:tcPr marL="0" marT="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Wired – High speed</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Wireless, Radio or Satellite - High or Low speed</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476776"/>
                  </a:ext>
                </a:extLst>
              </a:tr>
              <a:tr h="332330">
                <a:tc>
                  <a:txBody>
                    <a:bodyPr/>
                    <a:lstStyle/>
                    <a:p>
                      <a:pPr>
                        <a:lnSpc>
                          <a:spcPct val="90000"/>
                        </a:lnSpc>
                      </a:pPr>
                      <a:r>
                        <a:rPr lang="en-US" sz="1200" b="0" i="0" dirty="0">
                          <a:solidFill>
                            <a:schemeClr val="tx1"/>
                          </a:solidFill>
                          <a:latin typeface="+mj-lt"/>
                        </a:rPr>
                        <a:t>Environment</a:t>
                      </a:r>
                    </a:p>
                  </a:txBody>
                  <a:tcPr marL="0" marT="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Moderate durability</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200" dirty="0"/>
                        <a:t>Ruggedized for harsh environments, temperature, </a:t>
                      </a:r>
                      <a:r>
                        <a:rPr lang="en-US" sz="1200" dirty="0" err="1"/>
                        <a:t>etc</a:t>
                      </a:r>
                      <a:endParaRPr lang="en-US" sz="1200" dirty="0"/>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99959">
                <a:tc>
                  <a:txBody>
                    <a:bodyPr/>
                    <a:lstStyle/>
                    <a:p>
                      <a:pPr>
                        <a:lnSpc>
                          <a:spcPct val="90000"/>
                        </a:lnSpc>
                      </a:pPr>
                      <a:r>
                        <a:rPr lang="en-US" sz="1200" b="0" i="0" dirty="0">
                          <a:solidFill>
                            <a:schemeClr val="tx1"/>
                          </a:solidFill>
                          <a:latin typeface="+mj-lt"/>
                        </a:rPr>
                        <a:t>Example Application</a:t>
                      </a:r>
                    </a:p>
                    <a:p>
                      <a:pPr>
                        <a:lnSpc>
                          <a:spcPct val="90000"/>
                        </a:lnSpc>
                      </a:pPr>
                      <a:endParaRPr lang="en-US" sz="1200" b="0" i="0" dirty="0">
                        <a:solidFill>
                          <a:schemeClr val="tx1"/>
                        </a:solidFill>
                        <a:latin typeface="+mj-lt"/>
                      </a:endParaRPr>
                    </a:p>
                  </a:txBody>
                  <a:tcPr marL="0" marT="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200" dirty="0"/>
                        <a:t>PLC in manufacturing line for automobile, </a:t>
                      </a:r>
                      <a:br>
                        <a:rPr lang="en-US" sz="1200" dirty="0"/>
                      </a:br>
                      <a:r>
                        <a:rPr lang="en-US" sz="1200" dirty="0"/>
                        <a:t>pharmaceuticals or smart warehouse  </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200" dirty="0"/>
                        <a:t>RTU on an off-shore oil rig</a:t>
                      </a:r>
                    </a:p>
                  </a:txBody>
                  <a:tcPr marL="182880"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562571"/>
                  </a:ext>
                </a:extLst>
              </a:tr>
            </a:tbl>
          </a:graphicData>
        </a:graphic>
      </p:graphicFrame>
    </p:spTree>
    <p:extLst>
      <p:ext uri="{BB962C8B-B14F-4D97-AF65-F5344CB8AC3E}">
        <p14:creationId xmlns:p14="http://schemas.microsoft.com/office/powerpoint/2010/main" val="4950874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A386A-568F-4B9B-A947-624DF0D83436}"/>
              </a:ext>
            </a:extLst>
          </p:cNvPr>
          <p:cNvSpPr>
            <a:spLocks noGrp="1"/>
          </p:cNvSpPr>
          <p:nvPr>
            <p:ph type="title"/>
          </p:nvPr>
        </p:nvSpPr>
        <p:spPr>
          <a:xfrm>
            <a:off x="465138" y="632779"/>
            <a:ext cx="11533187" cy="411162"/>
          </a:xfrm>
        </p:spPr>
        <p:txBody>
          <a:bodyPr/>
          <a:lstStyle/>
          <a:p>
            <a:r>
              <a:rPr lang="en-US" dirty="0"/>
              <a:t>Industrial Control Systems (ICS) Components</a:t>
            </a:r>
          </a:p>
        </p:txBody>
      </p:sp>
      <p:sp>
        <p:nvSpPr>
          <p:cNvPr id="2" name="Rectangle 1">
            <a:extLst>
              <a:ext uri="{FF2B5EF4-FFF2-40B4-BE49-F238E27FC236}">
                <a16:creationId xmlns:a16="http://schemas.microsoft.com/office/drawing/2014/main" id="{FE02E87F-33C0-4619-8989-F55AA943D698}"/>
              </a:ext>
              <a:ext uri="{C183D7F6-B498-43B3-948B-1728B52AA6E4}">
                <adec:decorative xmlns:adec="http://schemas.microsoft.com/office/drawing/2017/decorative" val="1"/>
              </a:ext>
            </a:extLst>
          </p:cNvPr>
          <p:cNvSpPr/>
          <p:nvPr/>
        </p:nvSpPr>
        <p:spPr bwMode="auto">
          <a:xfrm>
            <a:off x="9220199" y="-1"/>
            <a:ext cx="32162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00D19CD-44FB-4787-B24C-49A907F13206}"/>
              </a:ext>
              <a:ext uri="{C183D7F6-B498-43B3-948B-1728B52AA6E4}">
                <adec:decorative xmlns:adec="http://schemas.microsoft.com/office/drawing/2017/decorative" val="1"/>
              </a:ext>
            </a:extLst>
          </p:cNvPr>
          <p:cNvSpPr/>
          <p:nvPr/>
        </p:nvSpPr>
        <p:spPr bwMode="auto">
          <a:xfrm>
            <a:off x="9648824" y="449264"/>
            <a:ext cx="2359025" cy="6096000"/>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16" name="Content Placeholder 4">
            <a:extLst>
              <a:ext uri="{FF2B5EF4-FFF2-40B4-BE49-F238E27FC236}">
                <a16:creationId xmlns:a16="http://schemas.microsoft.com/office/drawing/2014/main" id="{6049F340-6DAE-423A-A037-D043693A10E7}"/>
              </a:ext>
            </a:extLst>
          </p:cNvPr>
          <p:cNvSpPr txBox="1">
            <a:spLocks/>
          </p:cNvSpPr>
          <p:nvPr/>
        </p:nvSpPr>
        <p:spPr>
          <a:xfrm>
            <a:off x="469901" y="1422575"/>
            <a:ext cx="8021320" cy="5494603"/>
          </a:xfrm>
          <a:prstGeom prst="rect">
            <a:avLst/>
          </a:prstGeom>
        </p:spPr>
        <p:txBody>
          <a:bodyPr lIns="0" t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PLC – Programmable Logic Controller</a:t>
            </a:r>
          </a:p>
          <a:p>
            <a:pPr lvl="1"/>
            <a:r>
              <a:rPr lang="en-US" sz="1400" dirty="0"/>
              <a:t>PLC receives information from connected sensors or input devices, processes the data, and triggers outputs based on pre-programmed parameters.</a:t>
            </a:r>
          </a:p>
          <a:p>
            <a:pPr lvl="2">
              <a:spcBef>
                <a:spcPts val="400"/>
              </a:spcBef>
            </a:pPr>
            <a:r>
              <a:rPr lang="en-US" sz="1000" b="1" dirty="0">
                <a:solidFill>
                  <a:schemeClr val="tx1"/>
                </a:solidFill>
                <a:latin typeface="+mn-lt"/>
              </a:rPr>
              <a:t>ABB, Allen Bradley, Siemens, Mitsubishi, Honeywell, Motorola, Hitachi, General Electric, </a:t>
            </a:r>
            <a:r>
              <a:rPr lang="en-US" sz="1000" b="1" dirty="0" err="1">
                <a:solidFill>
                  <a:schemeClr val="tx1"/>
                </a:solidFill>
                <a:latin typeface="+mn-lt"/>
              </a:rPr>
              <a:t>etc</a:t>
            </a:r>
            <a:endParaRPr lang="en-US" sz="1000" b="1" dirty="0">
              <a:solidFill>
                <a:schemeClr val="tx1"/>
              </a:solidFill>
              <a:latin typeface="+mn-lt"/>
            </a:endParaRPr>
          </a:p>
          <a:p>
            <a:pPr lvl="2"/>
            <a:endParaRPr lang="en-US" b="1" dirty="0">
              <a:solidFill>
                <a:schemeClr val="tx1"/>
              </a:solidFill>
              <a:latin typeface="+mn-lt"/>
            </a:endParaRPr>
          </a:p>
          <a:p>
            <a:r>
              <a:rPr lang="en-US" sz="1400" spc="0" dirty="0">
                <a:solidFill>
                  <a:schemeClr val="tx2"/>
                </a:solidFill>
              </a:rPr>
              <a:t>RTU – Remote Terminal Unit</a:t>
            </a:r>
          </a:p>
          <a:p>
            <a:pPr lvl="1"/>
            <a:r>
              <a:rPr lang="en-US" sz="1400" dirty="0"/>
              <a:t>RTU and PLCs perform similar functions, but used in wider geographical telemetry </a:t>
            </a:r>
          </a:p>
          <a:p>
            <a:pPr lvl="2">
              <a:spcBef>
                <a:spcPts val="400"/>
              </a:spcBef>
            </a:pPr>
            <a:r>
              <a:rPr lang="en-US" sz="1000" b="1" dirty="0">
                <a:solidFill>
                  <a:schemeClr val="tx1"/>
                </a:solidFill>
                <a:latin typeface="+mn-lt"/>
              </a:rPr>
              <a:t>ABB, GE Grid Solutions, Honeywell, Schneider Electric, Siemens Energy</a:t>
            </a:r>
          </a:p>
          <a:p>
            <a:endParaRPr lang="en-US" sz="1400" dirty="0"/>
          </a:p>
          <a:p>
            <a:r>
              <a:rPr lang="en-US" sz="1400" spc="0" dirty="0">
                <a:solidFill>
                  <a:schemeClr val="tx2"/>
                </a:solidFill>
              </a:rPr>
              <a:t>HMI – Human Machine Interface</a:t>
            </a:r>
          </a:p>
          <a:p>
            <a:pPr lvl="1"/>
            <a:r>
              <a:rPr lang="en-US" sz="1400" dirty="0"/>
              <a:t>HMI represents plant information to the operating personnel</a:t>
            </a:r>
            <a:r>
              <a:rPr lang="en-US" sz="1400" b="1" dirty="0"/>
              <a:t> </a:t>
            </a:r>
            <a:r>
              <a:rPr lang="en-US" sz="1400" dirty="0"/>
              <a:t>graphically in the form of diagrams</a:t>
            </a:r>
          </a:p>
          <a:p>
            <a:pPr lvl="2">
              <a:spcBef>
                <a:spcPts val="400"/>
              </a:spcBef>
            </a:pPr>
            <a:r>
              <a:rPr lang="en-US" sz="1000" b="1" dirty="0">
                <a:solidFill>
                  <a:schemeClr val="tx1"/>
                </a:solidFill>
                <a:latin typeface="+mn-lt"/>
              </a:rPr>
              <a:t>Mitsubishi Electric, Omron, Rockwell, Schneider Electric, </a:t>
            </a:r>
            <a:r>
              <a:rPr lang="en-US" sz="1000" b="1" dirty="0" err="1">
                <a:solidFill>
                  <a:schemeClr val="tx1"/>
                </a:solidFill>
                <a:latin typeface="+mn-lt"/>
              </a:rPr>
              <a:t>etc</a:t>
            </a:r>
            <a:endParaRPr lang="en-US" sz="1000" b="1" dirty="0">
              <a:solidFill>
                <a:schemeClr val="tx1"/>
              </a:solidFill>
              <a:latin typeface="+mn-lt"/>
            </a:endParaRPr>
          </a:p>
          <a:p>
            <a:endParaRPr lang="en-US" sz="1400" dirty="0"/>
          </a:p>
          <a:p>
            <a:r>
              <a:rPr lang="en-US" sz="1400" spc="0" dirty="0">
                <a:solidFill>
                  <a:schemeClr val="tx2"/>
                </a:solidFill>
              </a:rPr>
              <a:t>EWS – Engineering WorkStation</a:t>
            </a:r>
          </a:p>
          <a:p>
            <a:pPr lvl="1"/>
            <a:r>
              <a:rPr lang="en-US" sz="1400" dirty="0"/>
              <a:t>Very reliable computer designed for configuration, maintenance and diagnostics of the Industrial Control System (ICS) applications</a:t>
            </a:r>
          </a:p>
          <a:p>
            <a:endParaRPr lang="en-US" sz="1400" dirty="0"/>
          </a:p>
          <a:p>
            <a:r>
              <a:rPr lang="en-US" sz="1400" spc="0" dirty="0">
                <a:solidFill>
                  <a:schemeClr val="tx2"/>
                </a:solidFill>
              </a:rPr>
              <a:t>Historian </a:t>
            </a:r>
          </a:p>
          <a:p>
            <a:pPr lvl="1"/>
            <a:r>
              <a:rPr lang="en-US" sz="1400" dirty="0"/>
              <a:t>Architected to pull data from a variety of systems to quickly</a:t>
            </a:r>
            <a:br>
              <a:rPr lang="en-US" sz="1400" dirty="0"/>
            </a:br>
            <a:r>
              <a:rPr lang="en-US" sz="1400" dirty="0"/>
              <a:t>form a complete context of the manufacturing environment.</a:t>
            </a:r>
          </a:p>
          <a:p>
            <a:pPr lvl="2">
              <a:spcBef>
                <a:spcPts val="400"/>
              </a:spcBef>
            </a:pPr>
            <a:r>
              <a:rPr lang="en-US" sz="1000" b="1" dirty="0">
                <a:solidFill>
                  <a:schemeClr val="tx1"/>
                </a:solidFill>
                <a:latin typeface="+mn-lt"/>
              </a:rPr>
              <a:t>Schneider Electric Wonderware, </a:t>
            </a:r>
            <a:r>
              <a:rPr lang="en-US" sz="1000" b="1" dirty="0" err="1">
                <a:solidFill>
                  <a:schemeClr val="tx1"/>
                </a:solidFill>
                <a:latin typeface="+mn-lt"/>
              </a:rPr>
              <a:t>OSISoft</a:t>
            </a:r>
            <a:r>
              <a:rPr lang="en-US" sz="1000" b="1" dirty="0">
                <a:solidFill>
                  <a:schemeClr val="tx1"/>
                </a:solidFill>
                <a:latin typeface="+mn-lt"/>
              </a:rPr>
              <a:t> PI, Rockwell</a:t>
            </a:r>
          </a:p>
          <a:p>
            <a:endParaRPr lang="en-US" sz="1600" dirty="0"/>
          </a:p>
        </p:txBody>
      </p:sp>
      <p:pic>
        <p:nvPicPr>
          <p:cNvPr id="5" name="Google Shape;308;p43">
            <a:extLst>
              <a:ext uri="{FF2B5EF4-FFF2-40B4-BE49-F238E27FC236}">
                <a16:creationId xmlns:a16="http://schemas.microsoft.com/office/drawing/2014/main" id="{472E7204-A27A-4581-9572-0CB79B0483E0}"/>
              </a:ext>
              <a:ext uri="{C183D7F6-B498-43B3-948B-1728B52AA6E4}">
                <adec:decorative xmlns:adec="http://schemas.microsoft.com/office/drawing/2017/decorative" val="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t="1" b="17953"/>
          <a:stretch/>
        </p:blipFill>
        <p:spPr>
          <a:xfrm>
            <a:off x="9928664" y="612907"/>
            <a:ext cx="1799344" cy="872993"/>
          </a:xfrm>
          <a:prstGeom prst="rect">
            <a:avLst/>
          </a:prstGeom>
          <a:ln>
            <a:noFill/>
          </a:ln>
          <a:effectLst/>
        </p:spPr>
      </p:pic>
      <p:pic>
        <p:nvPicPr>
          <p:cNvPr id="6" name="Picture 2">
            <a:extLst>
              <a:ext uri="{FF2B5EF4-FFF2-40B4-BE49-F238E27FC236}">
                <a16:creationId xmlns:a16="http://schemas.microsoft.com/office/drawing/2014/main" id="{74D4BD6B-0E3F-4852-8E17-C005AF9ADE2C}"/>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989090" y="2899547"/>
            <a:ext cx="1678492" cy="1170485"/>
          </a:xfrm>
          <a:prstGeom prst="roundRect">
            <a:avLst>
              <a:gd name="adj" fmla="val 1060"/>
            </a:avLst>
          </a:prstGeom>
          <a:solidFill>
            <a:schemeClr val="accent2"/>
          </a:solidFill>
          <a:ln w="12700">
            <a:solidFill>
              <a:schemeClr val="accent2"/>
            </a:solidFill>
          </a:ln>
          <a:effectLst/>
        </p:spPr>
      </p:pic>
      <p:pic>
        <p:nvPicPr>
          <p:cNvPr id="7" name="Google Shape;199;p33">
            <a:extLst>
              <a:ext uri="{FF2B5EF4-FFF2-40B4-BE49-F238E27FC236}">
                <a16:creationId xmlns:a16="http://schemas.microsoft.com/office/drawing/2014/main" id="{EB8DC708-8DF7-437D-9E73-77C7366C1E03}"/>
              </a:ext>
              <a:ext uri="{C183D7F6-B498-43B3-948B-1728B52AA6E4}">
                <adec:decorative xmlns:adec="http://schemas.microsoft.com/office/drawing/2017/decorative" val="1"/>
              </a:ext>
            </a:extLst>
          </p:cNvPr>
          <p:cNvPicPr preferRelativeResize="0"/>
          <p:nvPr/>
        </p:nvPicPr>
        <p:blipFill>
          <a:blip r:embed="rId5" cstate="screen">
            <a:extLst>
              <a:ext uri="{28A0092B-C50C-407E-A947-70E740481C1C}">
                <a14:useLocalDpi xmlns:a14="http://schemas.microsoft.com/office/drawing/2010/main"/>
              </a:ext>
            </a:extLst>
          </a:blip>
          <a:stretch>
            <a:fillRect/>
          </a:stretch>
        </p:blipFill>
        <p:spPr>
          <a:xfrm>
            <a:off x="9983978" y="4269673"/>
            <a:ext cx="1688717" cy="927175"/>
          </a:xfrm>
          <a:prstGeom prst="roundRect">
            <a:avLst>
              <a:gd name="adj" fmla="val 438"/>
            </a:avLst>
          </a:prstGeom>
          <a:solidFill>
            <a:schemeClr val="accent2"/>
          </a:solidFill>
          <a:ln w="12700">
            <a:solidFill>
              <a:schemeClr val="accent2"/>
            </a:solidFill>
          </a:ln>
          <a:effectLst/>
        </p:spPr>
      </p:pic>
      <p:pic>
        <p:nvPicPr>
          <p:cNvPr id="8" name="Picture 7">
            <a:extLst>
              <a:ext uri="{FF2B5EF4-FFF2-40B4-BE49-F238E27FC236}">
                <a16:creationId xmlns:a16="http://schemas.microsoft.com/office/drawing/2014/main" id="{A15B194F-6A39-40F1-86AC-9D30E3EC712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433"/>
          <a:stretch/>
        </p:blipFill>
        <p:spPr>
          <a:xfrm>
            <a:off x="9935776" y="1685541"/>
            <a:ext cx="1785121" cy="1014365"/>
          </a:xfrm>
          <a:prstGeom prst="rect">
            <a:avLst/>
          </a:prstGeom>
          <a:ln>
            <a:noFill/>
          </a:ln>
          <a:effectLst/>
        </p:spPr>
      </p:pic>
      <p:pic>
        <p:nvPicPr>
          <p:cNvPr id="9" name="Picture 8">
            <a:extLst>
              <a:ext uri="{FF2B5EF4-FFF2-40B4-BE49-F238E27FC236}">
                <a16:creationId xmlns:a16="http://schemas.microsoft.com/office/drawing/2014/main" id="{A5455AA9-5719-4980-B163-7C9A1BBFECFB}"/>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009" r="8055" b="33622"/>
          <a:stretch/>
        </p:blipFill>
        <p:spPr>
          <a:xfrm>
            <a:off x="9983978" y="5396488"/>
            <a:ext cx="1688717" cy="902934"/>
          </a:xfrm>
          <a:prstGeom prst="roundRect">
            <a:avLst>
              <a:gd name="adj" fmla="val 438"/>
            </a:avLst>
          </a:prstGeom>
          <a:solidFill>
            <a:schemeClr val="accent2"/>
          </a:solidFill>
          <a:ln w="12700">
            <a:solidFill>
              <a:schemeClr val="accent2"/>
            </a:solidFill>
          </a:ln>
          <a:effectLst/>
        </p:spPr>
      </p:pic>
    </p:spTree>
    <p:extLst>
      <p:ext uri="{BB962C8B-B14F-4D97-AF65-F5344CB8AC3E}">
        <p14:creationId xmlns:p14="http://schemas.microsoft.com/office/powerpoint/2010/main" val="32487573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65E33F-09C5-4917-A22E-47A8E55461F8}"/>
              </a:ext>
            </a:extLst>
          </p:cNvPr>
          <p:cNvSpPr>
            <a:spLocks noGrp="1"/>
          </p:cNvSpPr>
          <p:nvPr>
            <p:ph type="title"/>
          </p:nvPr>
        </p:nvSpPr>
        <p:spPr>
          <a:xfrm>
            <a:off x="465139" y="632779"/>
            <a:ext cx="7157206" cy="411162"/>
          </a:xfrm>
        </p:spPr>
        <p:txBody>
          <a:bodyPr/>
          <a:lstStyle/>
          <a:p>
            <a:r>
              <a:rPr lang="en-US" dirty="0"/>
              <a:t>IT and OT Networking Background</a:t>
            </a:r>
          </a:p>
        </p:txBody>
      </p:sp>
      <p:sp>
        <p:nvSpPr>
          <p:cNvPr id="191" name="Rectangle 190">
            <a:extLst>
              <a:ext uri="{FF2B5EF4-FFF2-40B4-BE49-F238E27FC236}">
                <a16:creationId xmlns:a16="http://schemas.microsoft.com/office/drawing/2014/main" id="{53C71DEA-76AB-469B-9B83-8CE4622A0B1D}"/>
              </a:ext>
              <a:ext uri="{C183D7F6-B498-43B3-948B-1728B52AA6E4}">
                <adec:decorative xmlns:adec="http://schemas.microsoft.com/office/drawing/2017/decorative" val="1"/>
              </a:ext>
            </a:extLst>
          </p:cNvPr>
          <p:cNvSpPr/>
          <p:nvPr/>
        </p:nvSpPr>
        <p:spPr>
          <a:xfrm>
            <a:off x="8511951" y="2515411"/>
            <a:ext cx="2714307" cy="3165634"/>
          </a:xfrm>
          <a:prstGeom prst="rect">
            <a:avLst/>
          </a:prstGeom>
          <a:solidFill>
            <a:schemeClr val="accent4"/>
          </a:solidFill>
          <a:ln w="15875" cap="flat" cmpd="sng">
            <a:solidFill>
              <a:schemeClr val="tx2"/>
            </a:solidFill>
            <a:prstDash val="solid"/>
            <a:miter/>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CD994E-8349-404D-9427-CEF5E0133B27}"/>
              </a:ext>
            </a:extLst>
          </p:cNvPr>
          <p:cNvSpPr txBox="1"/>
          <p:nvPr/>
        </p:nvSpPr>
        <p:spPr>
          <a:xfrm>
            <a:off x="377610" y="1335055"/>
            <a:ext cx="2071273" cy="353943"/>
          </a:xfrm>
          <a:prstGeom prst="rect">
            <a:avLst/>
          </a:prstGeom>
          <a:noFill/>
        </p:spPr>
        <p:txBody>
          <a:bodyPr wrap="none" bIns="91440" rtlCol="0">
            <a:spAutoFit/>
          </a:bodyPr>
          <a:lstStyle/>
          <a:p>
            <a:r>
              <a:rPr lang="en-US" sz="1400" dirty="0">
                <a:latin typeface="+mj-lt"/>
              </a:rPr>
              <a:t>Enterprise Network (IT)</a:t>
            </a:r>
          </a:p>
        </p:txBody>
      </p:sp>
      <p:sp>
        <p:nvSpPr>
          <p:cNvPr id="29" name="TextBox 28">
            <a:extLst>
              <a:ext uri="{FF2B5EF4-FFF2-40B4-BE49-F238E27FC236}">
                <a16:creationId xmlns:a16="http://schemas.microsoft.com/office/drawing/2014/main" id="{236E9C74-08B2-4832-B407-CFA42C77E9FA}"/>
              </a:ext>
            </a:extLst>
          </p:cNvPr>
          <p:cNvSpPr txBox="1"/>
          <p:nvPr/>
        </p:nvSpPr>
        <p:spPr>
          <a:xfrm>
            <a:off x="9292021" y="616739"/>
            <a:ext cx="1154162" cy="353943"/>
          </a:xfrm>
          <a:prstGeom prst="rect">
            <a:avLst/>
          </a:prstGeom>
          <a:noFill/>
        </p:spPr>
        <p:txBody>
          <a:bodyPr wrap="none" lIns="0" rIns="0" bIns="91440" rtlCol="0">
            <a:spAutoFit/>
          </a:bodyPr>
          <a:lstStyle/>
          <a:p>
            <a:pPr algn="ctr"/>
            <a:r>
              <a:rPr lang="en-US" sz="1400" dirty="0">
                <a:latin typeface="+mj-lt"/>
              </a:rPr>
              <a:t>Purdue Model</a:t>
            </a:r>
          </a:p>
        </p:txBody>
      </p:sp>
      <p:sp>
        <p:nvSpPr>
          <p:cNvPr id="26" name="TextBox 25">
            <a:extLst>
              <a:ext uri="{FF2B5EF4-FFF2-40B4-BE49-F238E27FC236}">
                <a16:creationId xmlns:a16="http://schemas.microsoft.com/office/drawing/2014/main" id="{CD799566-5531-4863-9972-F5C6D8B9D6E5}"/>
              </a:ext>
            </a:extLst>
          </p:cNvPr>
          <p:cNvSpPr txBox="1"/>
          <p:nvPr/>
        </p:nvSpPr>
        <p:spPr>
          <a:xfrm>
            <a:off x="8230621" y="5795723"/>
            <a:ext cx="3273460" cy="307777"/>
          </a:xfrm>
          <a:prstGeom prst="rect">
            <a:avLst/>
          </a:prstGeom>
          <a:noFill/>
        </p:spPr>
        <p:txBody>
          <a:bodyPr wrap="none" rtlCol="0">
            <a:spAutoFit/>
          </a:bodyPr>
          <a:lstStyle/>
          <a:p>
            <a:pPr algn="ctr"/>
            <a:r>
              <a:rPr lang="en-US" sz="1400" dirty="0">
                <a:latin typeface="+mj-lt"/>
              </a:rPr>
              <a:t>Operational Technology (OT) Network</a:t>
            </a:r>
          </a:p>
        </p:txBody>
      </p:sp>
      <p:cxnSp>
        <p:nvCxnSpPr>
          <p:cNvPr id="27" name="Straight Connector 26">
            <a:extLst>
              <a:ext uri="{FF2B5EF4-FFF2-40B4-BE49-F238E27FC236}">
                <a16:creationId xmlns:a16="http://schemas.microsoft.com/office/drawing/2014/main" id="{5F580614-BD97-498C-BF84-89B3936BE549}"/>
              </a:ext>
              <a:ext uri="{C183D7F6-B498-43B3-948B-1728B52AA6E4}">
                <adec:decorative xmlns:adec="http://schemas.microsoft.com/office/drawing/2017/decorative" val="1"/>
              </a:ext>
            </a:extLst>
          </p:cNvPr>
          <p:cNvCxnSpPr>
            <a:cxnSpLocks/>
          </p:cNvCxnSpPr>
          <p:nvPr/>
        </p:nvCxnSpPr>
        <p:spPr>
          <a:xfrm flipH="1">
            <a:off x="7343879" y="970682"/>
            <a:ext cx="1168058" cy="734293"/>
          </a:xfrm>
          <a:prstGeom prst="line">
            <a:avLst/>
          </a:prstGeom>
          <a:solidFill>
            <a:schemeClr val="accent5">
              <a:alpha val="10000"/>
            </a:schemeClr>
          </a:solidFill>
          <a:ln w="15875" cap="flat">
            <a:solidFill>
              <a:schemeClr val="accent5"/>
            </a:solidFill>
            <a:prstDash val="sysDot"/>
            <a:miter/>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D7E51E50-FE17-4E54-8DDF-C39FF0318DE5}"/>
              </a:ext>
              <a:ext uri="{C183D7F6-B498-43B3-948B-1728B52AA6E4}">
                <adec:decorative xmlns:adec="http://schemas.microsoft.com/office/drawing/2017/decorative" val="1"/>
              </a:ext>
            </a:extLst>
          </p:cNvPr>
          <p:cNvCxnSpPr>
            <a:cxnSpLocks/>
          </p:cNvCxnSpPr>
          <p:nvPr/>
        </p:nvCxnSpPr>
        <p:spPr>
          <a:xfrm flipH="1">
            <a:off x="7327339" y="2515411"/>
            <a:ext cx="1184552" cy="4025200"/>
          </a:xfrm>
          <a:prstGeom prst="line">
            <a:avLst/>
          </a:prstGeom>
          <a:solidFill>
            <a:schemeClr val="accent5">
              <a:alpha val="10000"/>
            </a:schemeClr>
          </a:solidFill>
          <a:ln w="15875" cap="flat">
            <a:solidFill>
              <a:schemeClr val="accent5"/>
            </a:solidFill>
            <a:prstDash val="sysDot"/>
            <a:miter/>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6595C90-E825-4290-BEB5-D3C79143B6C3}"/>
              </a:ext>
            </a:extLst>
          </p:cNvPr>
          <p:cNvSpPr txBox="1"/>
          <p:nvPr/>
        </p:nvSpPr>
        <p:spPr>
          <a:xfrm>
            <a:off x="8048648" y="6017391"/>
            <a:ext cx="3637407" cy="523220"/>
          </a:xfrm>
          <a:prstGeom prst="rect">
            <a:avLst/>
          </a:prstGeom>
          <a:noFill/>
        </p:spPr>
        <p:txBody>
          <a:bodyPr wrap="none" rtlCol="0">
            <a:spAutoFit/>
          </a:bodyPr>
          <a:lstStyle/>
          <a:p>
            <a:pPr algn="ctr"/>
            <a:r>
              <a:rPr lang="en-US" sz="1400" dirty="0">
                <a:latin typeface="+mj-lt"/>
              </a:rPr>
              <a:t>Industrial Internet Of Things (IIOT)</a:t>
            </a:r>
          </a:p>
          <a:p>
            <a:pPr algn="ctr"/>
            <a:r>
              <a:rPr lang="en-US" sz="1400" dirty="0">
                <a:latin typeface="+mj-lt"/>
              </a:rPr>
              <a:t>Industrial Control Systems (ICS) or SCADA </a:t>
            </a:r>
          </a:p>
        </p:txBody>
      </p:sp>
      <p:sp>
        <p:nvSpPr>
          <p:cNvPr id="189" name="Rectangle 188">
            <a:extLst>
              <a:ext uri="{FF2B5EF4-FFF2-40B4-BE49-F238E27FC236}">
                <a16:creationId xmlns:a16="http://schemas.microsoft.com/office/drawing/2014/main" id="{52765126-CFAF-4F76-A61B-5EC7D2DBE1CB}"/>
              </a:ext>
              <a:ext uri="{C183D7F6-B498-43B3-948B-1728B52AA6E4}">
                <adec:decorative xmlns:adec="http://schemas.microsoft.com/office/drawing/2017/decorative" val="1"/>
              </a:ext>
            </a:extLst>
          </p:cNvPr>
          <p:cNvSpPr/>
          <p:nvPr/>
        </p:nvSpPr>
        <p:spPr>
          <a:xfrm>
            <a:off x="8511937" y="972063"/>
            <a:ext cx="2714330" cy="1543348"/>
          </a:xfrm>
          <a:prstGeom prst="rect">
            <a:avLst/>
          </a:prstGeom>
          <a:solidFill>
            <a:schemeClr val="accent5">
              <a:alpha val="10000"/>
            </a:schemeClr>
          </a:solidFill>
          <a:ln w="15875" cap="flat">
            <a:solidFill>
              <a:schemeClr val="accent5"/>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Arrow: Up-Down 212">
            <a:extLst>
              <a:ext uri="{FF2B5EF4-FFF2-40B4-BE49-F238E27FC236}">
                <a16:creationId xmlns:a16="http://schemas.microsoft.com/office/drawing/2014/main" id="{8D9419EA-C3FE-4372-8931-74923443FEB9}"/>
              </a:ext>
              <a:ext uri="{C183D7F6-B498-43B3-948B-1728B52AA6E4}">
                <adec:decorative xmlns:adec="http://schemas.microsoft.com/office/drawing/2017/decorative" val="1"/>
              </a:ext>
            </a:extLst>
          </p:cNvPr>
          <p:cNvSpPr/>
          <p:nvPr/>
        </p:nvSpPr>
        <p:spPr>
          <a:xfrm>
            <a:off x="11463675" y="962819"/>
            <a:ext cx="213920" cy="1538377"/>
          </a:xfrm>
          <a:prstGeom prst="upDownArrow">
            <a:avLst>
              <a:gd name="adj1" fmla="val 39141"/>
              <a:gd name="adj2" fmla="val 4423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15" name="Arrow: Up-Down 214">
            <a:extLst>
              <a:ext uri="{FF2B5EF4-FFF2-40B4-BE49-F238E27FC236}">
                <a16:creationId xmlns:a16="http://schemas.microsoft.com/office/drawing/2014/main" id="{3F43C5EF-7685-429F-B98C-B2A06924D8F4}"/>
              </a:ext>
              <a:ext uri="{C183D7F6-B498-43B3-948B-1728B52AA6E4}">
                <adec:decorative xmlns:adec="http://schemas.microsoft.com/office/drawing/2017/decorative" val="1"/>
              </a:ext>
            </a:extLst>
          </p:cNvPr>
          <p:cNvSpPr/>
          <p:nvPr/>
        </p:nvSpPr>
        <p:spPr>
          <a:xfrm>
            <a:off x="11463675" y="2531013"/>
            <a:ext cx="213920" cy="3150032"/>
          </a:xfrm>
          <a:prstGeom prst="upDownArrow">
            <a:avLst>
              <a:gd name="adj1" fmla="val 30236"/>
              <a:gd name="adj2" fmla="val 5759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17" name="Rectangle 216">
            <a:extLst>
              <a:ext uri="{FF2B5EF4-FFF2-40B4-BE49-F238E27FC236}">
                <a16:creationId xmlns:a16="http://schemas.microsoft.com/office/drawing/2014/main" id="{797B4678-F765-4E82-A04C-6E6ED70ACE71}"/>
              </a:ext>
              <a:ext uri="{C183D7F6-B498-43B3-948B-1728B52AA6E4}">
                <adec:decorative xmlns:adec="http://schemas.microsoft.com/office/drawing/2017/decorative" val="1"/>
              </a:ext>
            </a:extLst>
          </p:cNvPr>
          <p:cNvSpPr/>
          <p:nvPr/>
        </p:nvSpPr>
        <p:spPr>
          <a:xfrm>
            <a:off x="11656017" y="1573711"/>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IT</a:t>
            </a:r>
          </a:p>
        </p:txBody>
      </p:sp>
      <p:sp>
        <p:nvSpPr>
          <p:cNvPr id="219" name="Rectangle 218">
            <a:extLst>
              <a:ext uri="{FF2B5EF4-FFF2-40B4-BE49-F238E27FC236}">
                <a16:creationId xmlns:a16="http://schemas.microsoft.com/office/drawing/2014/main" id="{71602CE2-D11F-4A05-B099-C9328433B049}"/>
              </a:ext>
              <a:ext uri="{C183D7F6-B498-43B3-948B-1728B52AA6E4}">
                <adec:decorative xmlns:adec="http://schemas.microsoft.com/office/drawing/2017/decorative" val="1"/>
              </a:ext>
            </a:extLst>
          </p:cNvPr>
          <p:cNvSpPr/>
          <p:nvPr/>
        </p:nvSpPr>
        <p:spPr>
          <a:xfrm>
            <a:off x="11656017" y="3947733"/>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OT</a:t>
            </a:r>
          </a:p>
        </p:txBody>
      </p:sp>
      <p:grpSp>
        <p:nvGrpSpPr>
          <p:cNvPr id="272" name="Group 271">
            <a:extLst>
              <a:ext uri="{FF2B5EF4-FFF2-40B4-BE49-F238E27FC236}">
                <a16:creationId xmlns:a16="http://schemas.microsoft.com/office/drawing/2014/main" id="{6818CB10-8435-4EC7-8956-E1B8F6B3A424}"/>
              </a:ext>
              <a:ext uri="{C183D7F6-B498-43B3-948B-1728B52AA6E4}">
                <adec:decorative xmlns:adec="http://schemas.microsoft.com/office/drawing/2017/decorative" val="1"/>
              </a:ext>
            </a:extLst>
          </p:cNvPr>
          <p:cNvGrpSpPr/>
          <p:nvPr/>
        </p:nvGrpSpPr>
        <p:grpSpPr>
          <a:xfrm>
            <a:off x="9239783" y="1365803"/>
            <a:ext cx="1258643" cy="663736"/>
            <a:chOff x="9549350" y="1217618"/>
            <a:chExt cx="1258643" cy="663736"/>
          </a:xfrm>
        </p:grpSpPr>
        <p:sp>
          <p:nvSpPr>
            <p:cNvPr id="153" name="Rectangle 152">
              <a:extLst>
                <a:ext uri="{FF2B5EF4-FFF2-40B4-BE49-F238E27FC236}">
                  <a16:creationId xmlns:a16="http://schemas.microsoft.com/office/drawing/2014/main" id="{7399EC7D-FC4F-4957-8491-F9A1AED784EE}"/>
                </a:ext>
              </a:extLst>
            </p:cNvPr>
            <p:cNvSpPr/>
            <p:nvPr/>
          </p:nvSpPr>
          <p:spPr bwMode="auto">
            <a:xfrm>
              <a:off x="9572427" y="1220066"/>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97" name="Rectangle 196">
              <a:extLst>
                <a:ext uri="{FF2B5EF4-FFF2-40B4-BE49-F238E27FC236}">
                  <a16:creationId xmlns:a16="http://schemas.microsoft.com/office/drawing/2014/main" id="{16D1AF10-1D3D-4FDB-A983-7B9DEDC6339C}"/>
                </a:ext>
              </a:extLst>
            </p:cNvPr>
            <p:cNvSpPr/>
            <p:nvPr/>
          </p:nvSpPr>
          <p:spPr>
            <a:xfrm>
              <a:off x="9572428" y="1217618"/>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4 &amp; 5</a:t>
              </a:r>
            </a:p>
          </p:txBody>
        </p:sp>
        <p:sp>
          <p:nvSpPr>
            <p:cNvPr id="211" name="TextBox 210">
              <a:extLst>
                <a:ext uri="{FF2B5EF4-FFF2-40B4-BE49-F238E27FC236}">
                  <a16:creationId xmlns:a16="http://schemas.microsoft.com/office/drawing/2014/main" id="{7DF1BCF0-E011-491F-8B55-8436CEB37B21}"/>
                </a:ext>
              </a:extLst>
            </p:cNvPr>
            <p:cNvSpPr txBox="1"/>
            <p:nvPr/>
          </p:nvSpPr>
          <p:spPr>
            <a:xfrm>
              <a:off x="9549350" y="1437824"/>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Enterprise</a:t>
              </a:r>
            </a:p>
          </p:txBody>
        </p:sp>
      </p:grpSp>
      <p:grpSp>
        <p:nvGrpSpPr>
          <p:cNvPr id="259" name="Group 258">
            <a:extLst>
              <a:ext uri="{FF2B5EF4-FFF2-40B4-BE49-F238E27FC236}">
                <a16:creationId xmlns:a16="http://schemas.microsoft.com/office/drawing/2014/main" id="{1AA46775-4ED7-472B-8DC2-BDCFCB0DC0D1}"/>
              </a:ext>
              <a:ext uri="{C183D7F6-B498-43B3-948B-1728B52AA6E4}">
                <adec:decorative xmlns:adec="http://schemas.microsoft.com/office/drawing/2017/decorative" val="1"/>
              </a:ext>
            </a:extLst>
          </p:cNvPr>
          <p:cNvGrpSpPr/>
          <p:nvPr/>
        </p:nvGrpSpPr>
        <p:grpSpPr>
          <a:xfrm>
            <a:off x="9239783" y="2193860"/>
            <a:ext cx="1258643" cy="663736"/>
            <a:chOff x="9549350" y="1845923"/>
            <a:chExt cx="1258643" cy="663736"/>
          </a:xfrm>
        </p:grpSpPr>
        <p:sp>
          <p:nvSpPr>
            <p:cNvPr id="256" name="Rectangle 255">
              <a:extLst>
                <a:ext uri="{FF2B5EF4-FFF2-40B4-BE49-F238E27FC236}">
                  <a16:creationId xmlns:a16="http://schemas.microsoft.com/office/drawing/2014/main" id="{52401795-F095-4E25-B18F-28868D5E39BD}"/>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257" name="Rectangle 256">
              <a:extLst>
                <a:ext uri="{FF2B5EF4-FFF2-40B4-BE49-F238E27FC236}">
                  <a16:creationId xmlns:a16="http://schemas.microsoft.com/office/drawing/2014/main" id="{0EE9A54A-71EB-469C-8CFF-985F1A09F7F0}"/>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3 / 3.5 </a:t>
              </a:r>
            </a:p>
          </p:txBody>
        </p:sp>
        <p:sp>
          <p:nvSpPr>
            <p:cNvPr id="258" name="TextBox 257">
              <a:extLst>
                <a:ext uri="{FF2B5EF4-FFF2-40B4-BE49-F238E27FC236}">
                  <a16:creationId xmlns:a16="http://schemas.microsoft.com/office/drawing/2014/main" id="{4DADFC51-707D-48BF-821B-9360BE6C86D1}"/>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Industrial DMZ</a:t>
              </a:r>
            </a:p>
          </p:txBody>
        </p:sp>
      </p:grpSp>
      <p:grpSp>
        <p:nvGrpSpPr>
          <p:cNvPr id="260" name="Group 259">
            <a:extLst>
              <a:ext uri="{FF2B5EF4-FFF2-40B4-BE49-F238E27FC236}">
                <a16:creationId xmlns:a16="http://schemas.microsoft.com/office/drawing/2014/main" id="{5007EE3F-0DB1-4B2C-B2E3-F908BD8390CF}"/>
              </a:ext>
              <a:ext uri="{C183D7F6-B498-43B3-948B-1728B52AA6E4}">
                <adec:decorative xmlns:adec="http://schemas.microsoft.com/office/drawing/2017/decorative" val="1"/>
              </a:ext>
            </a:extLst>
          </p:cNvPr>
          <p:cNvGrpSpPr/>
          <p:nvPr/>
        </p:nvGrpSpPr>
        <p:grpSpPr>
          <a:xfrm>
            <a:off x="9239783" y="3021917"/>
            <a:ext cx="1258643" cy="663736"/>
            <a:chOff x="9549350" y="1845923"/>
            <a:chExt cx="1258643" cy="663736"/>
          </a:xfrm>
        </p:grpSpPr>
        <p:sp>
          <p:nvSpPr>
            <p:cNvPr id="261" name="Rectangle 260">
              <a:extLst>
                <a:ext uri="{FF2B5EF4-FFF2-40B4-BE49-F238E27FC236}">
                  <a16:creationId xmlns:a16="http://schemas.microsoft.com/office/drawing/2014/main" id="{9D466E4C-D411-4CC9-831A-542FE665188F}"/>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262" name="Rectangle 261">
              <a:extLst>
                <a:ext uri="{FF2B5EF4-FFF2-40B4-BE49-F238E27FC236}">
                  <a16:creationId xmlns:a16="http://schemas.microsoft.com/office/drawing/2014/main" id="{E057A637-9ECA-4201-B8C5-5E2A8A6AC064}"/>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2</a:t>
              </a:r>
            </a:p>
          </p:txBody>
        </p:sp>
        <p:sp>
          <p:nvSpPr>
            <p:cNvPr id="263" name="TextBox 262">
              <a:extLst>
                <a:ext uri="{FF2B5EF4-FFF2-40B4-BE49-F238E27FC236}">
                  <a16:creationId xmlns:a16="http://schemas.microsoft.com/office/drawing/2014/main" id="{4FD875CB-7AC9-4CA9-945D-7A7E31365E5C}"/>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Supervisory</a:t>
              </a:r>
            </a:p>
          </p:txBody>
        </p:sp>
      </p:grpSp>
      <p:grpSp>
        <p:nvGrpSpPr>
          <p:cNvPr id="264" name="Group 263">
            <a:extLst>
              <a:ext uri="{FF2B5EF4-FFF2-40B4-BE49-F238E27FC236}">
                <a16:creationId xmlns:a16="http://schemas.microsoft.com/office/drawing/2014/main" id="{8F81ADCF-BF49-46E7-B2B6-EA8012D03499}"/>
              </a:ext>
              <a:ext uri="{C183D7F6-B498-43B3-948B-1728B52AA6E4}">
                <adec:decorative xmlns:adec="http://schemas.microsoft.com/office/drawing/2017/decorative" val="1"/>
              </a:ext>
            </a:extLst>
          </p:cNvPr>
          <p:cNvGrpSpPr/>
          <p:nvPr/>
        </p:nvGrpSpPr>
        <p:grpSpPr>
          <a:xfrm>
            <a:off x="9239783" y="3849974"/>
            <a:ext cx="1258643" cy="663736"/>
            <a:chOff x="9549350" y="1845923"/>
            <a:chExt cx="1258643" cy="663736"/>
          </a:xfrm>
        </p:grpSpPr>
        <p:sp>
          <p:nvSpPr>
            <p:cNvPr id="265" name="Rectangle 264">
              <a:extLst>
                <a:ext uri="{FF2B5EF4-FFF2-40B4-BE49-F238E27FC236}">
                  <a16:creationId xmlns:a16="http://schemas.microsoft.com/office/drawing/2014/main" id="{9415C0B2-3E70-4310-B031-F23716222813}"/>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266" name="Rectangle 265">
              <a:extLst>
                <a:ext uri="{FF2B5EF4-FFF2-40B4-BE49-F238E27FC236}">
                  <a16:creationId xmlns:a16="http://schemas.microsoft.com/office/drawing/2014/main" id="{DD2FF2FF-D507-4483-A4DD-A6D2A68EA347}"/>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1</a:t>
              </a:r>
            </a:p>
          </p:txBody>
        </p:sp>
        <p:sp>
          <p:nvSpPr>
            <p:cNvPr id="267" name="TextBox 266">
              <a:extLst>
                <a:ext uri="{FF2B5EF4-FFF2-40B4-BE49-F238E27FC236}">
                  <a16:creationId xmlns:a16="http://schemas.microsoft.com/office/drawing/2014/main" id="{AB69118A-3819-41FE-B941-4D0CAF2704C1}"/>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Process Control</a:t>
              </a:r>
            </a:p>
          </p:txBody>
        </p:sp>
      </p:grpSp>
      <p:grpSp>
        <p:nvGrpSpPr>
          <p:cNvPr id="268" name="Group 267">
            <a:extLst>
              <a:ext uri="{FF2B5EF4-FFF2-40B4-BE49-F238E27FC236}">
                <a16:creationId xmlns:a16="http://schemas.microsoft.com/office/drawing/2014/main" id="{B3D33DB8-90D8-4BC7-8C3A-C04F78301D5B}"/>
              </a:ext>
              <a:ext uri="{C183D7F6-B498-43B3-948B-1728B52AA6E4}">
                <adec:decorative xmlns:adec="http://schemas.microsoft.com/office/drawing/2017/decorative" val="1"/>
              </a:ext>
            </a:extLst>
          </p:cNvPr>
          <p:cNvGrpSpPr/>
          <p:nvPr/>
        </p:nvGrpSpPr>
        <p:grpSpPr>
          <a:xfrm>
            <a:off x="9239783" y="4678031"/>
            <a:ext cx="1258643" cy="663736"/>
            <a:chOff x="9549350" y="1845923"/>
            <a:chExt cx="1258643" cy="663736"/>
          </a:xfrm>
        </p:grpSpPr>
        <p:sp>
          <p:nvSpPr>
            <p:cNvPr id="269" name="Rectangle 268">
              <a:extLst>
                <a:ext uri="{FF2B5EF4-FFF2-40B4-BE49-F238E27FC236}">
                  <a16:creationId xmlns:a16="http://schemas.microsoft.com/office/drawing/2014/main" id="{F005E52B-6F26-4D9B-BD74-B1B83B341676}"/>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270" name="Rectangle 269">
              <a:extLst>
                <a:ext uri="{FF2B5EF4-FFF2-40B4-BE49-F238E27FC236}">
                  <a16:creationId xmlns:a16="http://schemas.microsoft.com/office/drawing/2014/main" id="{08F06B87-1BAE-4190-827D-B652E5083762}"/>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0</a:t>
              </a:r>
            </a:p>
          </p:txBody>
        </p:sp>
        <p:sp>
          <p:nvSpPr>
            <p:cNvPr id="271" name="TextBox 270">
              <a:extLst>
                <a:ext uri="{FF2B5EF4-FFF2-40B4-BE49-F238E27FC236}">
                  <a16:creationId xmlns:a16="http://schemas.microsoft.com/office/drawing/2014/main" id="{50652939-167C-479F-A7D2-80A21CB49AF0}"/>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Field Control</a:t>
              </a:r>
            </a:p>
          </p:txBody>
        </p:sp>
      </p:grpSp>
      <p:grpSp>
        <p:nvGrpSpPr>
          <p:cNvPr id="434" name="Group 433">
            <a:extLst>
              <a:ext uri="{FF2B5EF4-FFF2-40B4-BE49-F238E27FC236}">
                <a16:creationId xmlns:a16="http://schemas.microsoft.com/office/drawing/2014/main" id="{24F9B86E-8F96-4B64-B4CE-7ADDD1B43303}"/>
              </a:ext>
              <a:ext uri="{C183D7F6-B498-43B3-948B-1728B52AA6E4}">
                <adec:decorative xmlns:adec="http://schemas.microsoft.com/office/drawing/2017/decorative" val="1"/>
              </a:ext>
            </a:extLst>
          </p:cNvPr>
          <p:cNvGrpSpPr/>
          <p:nvPr/>
        </p:nvGrpSpPr>
        <p:grpSpPr>
          <a:xfrm>
            <a:off x="465138" y="1704975"/>
            <a:ext cx="6855664" cy="4840288"/>
            <a:chOff x="465138" y="1704975"/>
            <a:chExt cx="6855664" cy="4840288"/>
          </a:xfrm>
        </p:grpSpPr>
        <p:sp>
          <p:nvSpPr>
            <p:cNvPr id="431" name="TextBox 430">
              <a:extLst>
                <a:ext uri="{FF2B5EF4-FFF2-40B4-BE49-F238E27FC236}">
                  <a16:creationId xmlns:a16="http://schemas.microsoft.com/office/drawing/2014/main" id="{003C877E-9028-41E0-B2C0-18963BB3FB7F}"/>
                </a:ext>
                <a:ext uri="{C183D7F6-B498-43B3-948B-1728B52AA6E4}">
                  <adec:decorative xmlns:adec="http://schemas.microsoft.com/office/drawing/2017/decorative" val="1"/>
                </a:ext>
              </a:extLst>
            </p:cNvPr>
            <p:cNvSpPr txBox="1"/>
            <p:nvPr/>
          </p:nvSpPr>
          <p:spPr>
            <a:xfrm>
              <a:off x="576348" y="5527878"/>
              <a:ext cx="591756" cy="378565"/>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IP Surveillance Cameras</a:t>
              </a:r>
            </a:p>
          </p:txBody>
        </p:sp>
        <p:sp>
          <p:nvSpPr>
            <p:cNvPr id="291" name="TextBox 290">
              <a:extLst>
                <a:ext uri="{FF2B5EF4-FFF2-40B4-BE49-F238E27FC236}">
                  <a16:creationId xmlns:a16="http://schemas.microsoft.com/office/drawing/2014/main" id="{3B2C289A-8552-4A79-9504-B2027971E50A}"/>
                </a:ext>
              </a:extLst>
            </p:cNvPr>
            <p:cNvSpPr txBox="1"/>
            <p:nvPr/>
          </p:nvSpPr>
          <p:spPr>
            <a:xfrm>
              <a:off x="1226358" y="3005613"/>
              <a:ext cx="1327509" cy="461665"/>
            </a:xfrm>
            <a:prstGeom prst="rect">
              <a:avLst/>
            </a:prstGeom>
            <a:noFill/>
          </p:spPr>
          <p:txBody>
            <a:bodyPr wrap="square" lIns="91440" tIns="91440" rIns="91440" bIns="91440" rtlCol="0">
              <a:spAutoFit/>
            </a:bodyPr>
            <a:lstStyle/>
            <a:p>
              <a:pPr>
                <a:lnSpc>
                  <a:spcPct val="90000"/>
                </a:lnSpc>
                <a:spcAft>
                  <a:spcPts val="600"/>
                </a:spcAft>
              </a:pPr>
              <a:r>
                <a:rPr lang="en-US" sz="1000" dirty="0">
                  <a:solidFill>
                    <a:schemeClr val="tx2"/>
                  </a:solidFill>
                  <a:latin typeface="+mj-lt"/>
                </a:rPr>
                <a:t>Wireless </a:t>
              </a:r>
              <a:br>
                <a:rPr lang="en-US" sz="1000" dirty="0">
                  <a:solidFill>
                    <a:schemeClr val="tx2"/>
                  </a:solidFill>
                  <a:latin typeface="+mj-lt"/>
                </a:rPr>
              </a:br>
              <a:r>
                <a:rPr lang="en-US" sz="1000" dirty="0">
                  <a:solidFill>
                    <a:schemeClr val="tx2"/>
                  </a:solidFill>
                  <a:latin typeface="+mj-lt"/>
                </a:rPr>
                <a:t>Controller</a:t>
              </a:r>
            </a:p>
          </p:txBody>
        </p:sp>
        <p:sp>
          <p:nvSpPr>
            <p:cNvPr id="4" name="Rectangle 3">
              <a:extLst>
                <a:ext uri="{FF2B5EF4-FFF2-40B4-BE49-F238E27FC236}">
                  <a16:creationId xmlns:a16="http://schemas.microsoft.com/office/drawing/2014/main" id="{C2C21D47-1AC2-4543-AD4E-994BF7D9A5D3}"/>
                </a:ext>
              </a:extLst>
            </p:cNvPr>
            <p:cNvSpPr/>
            <p:nvPr/>
          </p:nvSpPr>
          <p:spPr bwMode="auto">
            <a:xfrm>
              <a:off x="465138" y="1704975"/>
              <a:ext cx="6855664" cy="4840288"/>
            </a:xfrm>
            <a:prstGeom prst="rect">
              <a:avLst/>
            </a:prstGeom>
            <a:noFill/>
            <a:ln w="15875" cap="flat">
              <a:solidFill>
                <a:schemeClr val="accent5"/>
              </a:solidFill>
              <a:prstDash val="sysDot"/>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network_3" title="Icon of a server connected to a network">
              <a:extLst>
                <a:ext uri="{FF2B5EF4-FFF2-40B4-BE49-F238E27FC236}">
                  <a16:creationId xmlns:a16="http://schemas.microsoft.com/office/drawing/2014/main" id="{E19DAB35-D9A6-41D5-89CB-C3C66418AEAD}"/>
                </a:ext>
              </a:extLst>
            </p:cNvPr>
            <p:cNvSpPr>
              <a:spLocks noChangeAspect="1" noEditPoints="1"/>
            </p:cNvSpPr>
            <p:nvPr/>
          </p:nvSpPr>
          <p:spPr bwMode="auto">
            <a:xfrm>
              <a:off x="1881526" y="3546214"/>
              <a:ext cx="326095" cy="33840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51" name="Graphic 49">
              <a:extLst>
                <a:ext uri="{FF2B5EF4-FFF2-40B4-BE49-F238E27FC236}">
                  <a16:creationId xmlns:a16="http://schemas.microsoft.com/office/drawing/2014/main" id="{85F792A4-1A0D-4094-8440-6E58C86D86C4}"/>
                </a:ext>
              </a:extLst>
            </p:cNvPr>
            <p:cNvSpPr/>
            <p:nvPr/>
          </p:nvSpPr>
          <p:spPr>
            <a:xfrm>
              <a:off x="3581124" y="3532476"/>
              <a:ext cx="372544" cy="372544"/>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a:p>
          </p:txBody>
        </p:sp>
        <p:sp>
          <p:nvSpPr>
            <p:cNvPr id="58" name="SecurityCamera_EB35" title="Icon of a security camera">
              <a:extLst>
                <a:ext uri="{FF2B5EF4-FFF2-40B4-BE49-F238E27FC236}">
                  <a16:creationId xmlns:a16="http://schemas.microsoft.com/office/drawing/2014/main" id="{9565C180-9A22-45EF-B696-2A08A9CF3CAE}"/>
                </a:ext>
              </a:extLst>
            </p:cNvPr>
            <p:cNvSpPr>
              <a:spLocks noChangeAspect="1" noEditPoints="1"/>
            </p:cNvSpPr>
            <p:nvPr/>
          </p:nvSpPr>
          <p:spPr bwMode="auto">
            <a:xfrm>
              <a:off x="745656" y="5940149"/>
              <a:ext cx="298302" cy="25753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70" name="network_2" title="Icon of a printer connected to a network">
              <a:extLst>
                <a:ext uri="{FF2B5EF4-FFF2-40B4-BE49-F238E27FC236}">
                  <a16:creationId xmlns:a16="http://schemas.microsoft.com/office/drawing/2014/main" id="{ECA3A7C3-1D11-4141-8C7F-81D89AC22050}"/>
                </a:ext>
              </a:extLst>
            </p:cNvPr>
            <p:cNvSpPr>
              <a:spLocks noChangeAspect="1" noEditPoints="1"/>
            </p:cNvSpPr>
            <p:nvPr/>
          </p:nvSpPr>
          <p:spPr bwMode="auto">
            <a:xfrm>
              <a:off x="3266557" y="5923123"/>
              <a:ext cx="301867" cy="307022"/>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scanner" title="Icon of a scanner">
              <a:extLst>
                <a:ext uri="{FF2B5EF4-FFF2-40B4-BE49-F238E27FC236}">
                  <a16:creationId xmlns:a16="http://schemas.microsoft.com/office/drawing/2014/main" id="{7B320E7E-E200-42FD-9F18-C393A4EDEE35}"/>
                </a:ext>
              </a:extLst>
            </p:cNvPr>
            <p:cNvSpPr>
              <a:spLocks noChangeAspect="1" noEditPoints="1"/>
            </p:cNvSpPr>
            <p:nvPr/>
          </p:nvSpPr>
          <p:spPr bwMode="auto">
            <a:xfrm>
              <a:off x="6826330" y="5977868"/>
              <a:ext cx="239790" cy="1975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89" name="Group 88">
              <a:extLst>
                <a:ext uri="{FF2B5EF4-FFF2-40B4-BE49-F238E27FC236}">
                  <a16:creationId xmlns:a16="http://schemas.microsoft.com/office/drawing/2014/main" id="{4D1C8B96-87C3-444B-806C-121C6CB0765D}"/>
                </a:ext>
              </a:extLst>
            </p:cNvPr>
            <p:cNvGrpSpPr/>
            <p:nvPr/>
          </p:nvGrpSpPr>
          <p:grpSpPr>
            <a:xfrm>
              <a:off x="1428360" y="2522215"/>
              <a:ext cx="723148" cy="358477"/>
              <a:chOff x="798792" y="1828777"/>
              <a:chExt cx="723148" cy="358477"/>
            </a:xfrm>
          </p:grpSpPr>
          <p:sp>
            <p:nvSpPr>
              <p:cNvPr id="74" name="server" title="Icon of a server tower">
                <a:extLst>
                  <a:ext uri="{FF2B5EF4-FFF2-40B4-BE49-F238E27FC236}">
                    <a16:creationId xmlns:a16="http://schemas.microsoft.com/office/drawing/2014/main" id="{9F0EAB81-6A18-4FF7-A77B-5EF3D77F1231}"/>
                  </a:ext>
                </a:extLst>
              </p:cNvPr>
              <p:cNvSpPr>
                <a:spLocks noChangeAspect="1" noEditPoints="1"/>
              </p:cNvSpPr>
              <p:nvPr/>
            </p:nvSpPr>
            <p:spPr bwMode="auto">
              <a:xfrm>
                <a:off x="798792" y="1828777"/>
                <a:ext cx="188734" cy="35847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server" title="Icon of a server tower">
                <a:extLst>
                  <a:ext uri="{FF2B5EF4-FFF2-40B4-BE49-F238E27FC236}">
                    <a16:creationId xmlns:a16="http://schemas.microsoft.com/office/drawing/2014/main" id="{EFBA23BE-3F7B-4946-BAD9-E5518A70DB4B}"/>
                  </a:ext>
                </a:extLst>
              </p:cNvPr>
              <p:cNvSpPr>
                <a:spLocks noChangeAspect="1" noEditPoints="1"/>
              </p:cNvSpPr>
              <p:nvPr/>
            </p:nvSpPr>
            <p:spPr bwMode="auto">
              <a:xfrm>
                <a:off x="1065999" y="1828777"/>
                <a:ext cx="188734" cy="35847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server" title="Icon of a server tower">
                <a:extLst>
                  <a:ext uri="{FF2B5EF4-FFF2-40B4-BE49-F238E27FC236}">
                    <a16:creationId xmlns:a16="http://schemas.microsoft.com/office/drawing/2014/main" id="{057C8A30-4EE0-4C3B-BDD2-364F386BE40D}"/>
                  </a:ext>
                </a:extLst>
              </p:cNvPr>
              <p:cNvSpPr>
                <a:spLocks noChangeAspect="1" noEditPoints="1"/>
              </p:cNvSpPr>
              <p:nvPr/>
            </p:nvSpPr>
            <p:spPr bwMode="auto">
              <a:xfrm>
                <a:off x="1333206" y="1828777"/>
                <a:ext cx="188734" cy="35847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 name="server" title="Icon of a server tower">
              <a:extLst>
                <a:ext uri="{FF2B5EF4-FFF2-40B4-BE49-F238E27FC236}">
                  <a16:creationId xmlns:a16="http://schemas.microsoft.com/office/drawing/2014/main" id="{98403CF0-DAD5-4B65-BC11-9A5E2A470DA5}"/>
                </a:ext>
              </a:extLst>
            </p:cNvPr>
            <p:cNvSpPr>
              <a:spLocks noChangeAspect="1" noEditPoints="1"/>
            </p:cNvSpPr>
            <p:nvPr/>
          </p:nvSpPr>
          <p:spPr bwMode="auto">
            <a:xfrm>
              <a:off x="5230591" y="3511074"/>
              <a:ext cx="188734" cy="35847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0" name="Graphic 78">
              <a:extLst>
                <a:ext uri="{FF2B5EF4-FFF2-40B4-BE49-F238E27FC236}">
                  <a16:creationId xmlns:a16="http://schemas.microsoft.com/office/drawing/2014/main" id="{A5A7841C-0682-488A-8659-7B8AB53811B7}"/>
                </a:ext>
              </a:extLst>
            </p:cNvPr>
            <p:cNvSpPr/>
            <p:nvPr/>
          </p:nvSpPr>
          <p:spPr>
            <a:xfrm>
              <a:off x="6068028" y="5942622"/>
              <a:ext cx="261280" cy="132682"/>
            </a:xfrm>
            <a:custGeom>
              <a:avLst/>
              <a:gdLst>
                <a:gd name="connsiteX0" fmla="*/ 1125609 w 1125609"/>
                <a:gd name="connsiteY0" fmla="*/ 571598 h 571598"/>
                <a:gd name="connsiteX1" fmla="*/ 844207 w 1125609"/>
                <a:gd name="connsiteY1" fmla="*/ 430897 h 571598"/>
                <a:gd name="connsiteX2" fmla="*/ 844207 w 1125609"/>
                <a:gd name="connsiteY2" fmla="*/ 567201 h 571598"/>
                <a:gd name="connsiteX3" fmla="*/ 0 w 1125609"/>
                <a:gd name="connsiteY3" fmla="*/ 567201 h 571598"/>
                <a:gd name="connsiteX4" fmla="*/ 0 w 1125609"/>
                <a:gd name="connsiteY4" fmla="*/ 4397 h 571598"/>
                <a:gd name="connsiteX5" fmla="*/ 844207 w 1125609"/>
                <a:gd name="connsiteY5" fmla="*/ 4397 h 571598"/>
                <a:gd name="connsiteX6" fmla="*/ 844207 w 1125609"/>
                <a:gd name="connsiteY6" fmla="*/ 140701 h 571598"/>
                <a:gd name="connsiteX7" fmla="*/ 1125609 w 1125609"/>
                <a:gd name="connsiteY7" fmla="*/ 0 h 571598"/>
                <a:gd name="connsiteX8" fmla="*/ 1125609 w 1125609"/>
                <a:gd name="connsiteY8" fmla="*/ 571598 h 571598"/>
                <a:gd name="connsiteX9" fmla="*/ 773856 w 1125609"/>
                <a:gd name="connsiteY9" fmla="*/ 74747 h 571598"/>
                <a:gd name="connsiteX10" fmla="*/ 70351 w 1125609"/>
                <a:gd name="connsiteY10" fmla="*/ 74747 h 571598"/>
                <a:gd name="connsiteX11" fmla="*/ 70351 w 1125609"/>
                <a:gd name="connsiteY11" fmla="*/ 496851 h 571598"/>
                <a:gd name="connsiteX12" fmla="*/ 773856 w 1125609"/>
                <a:gd name="connsiteY12" fmla="*/ 496851 h 571598"/>
                <a:gd name="connsiteX13" fmla="*/ 773856 w 1125609"/>
                <a:gd name="connsiteY13" fmla="*/ 74747 h 571598"/>
                <a:gd name="connsiteX14" fmla="*/ 1055259 w 1125609"/>
                <a:gd name="connsiteY14" fmla="*/ 113770 h 571598"/>
                <a:gd name="connsiteX15" fmla="*/ 844207 w 1125609"/>
                <a:gd name="connsiteY15" fmla="*/ 219846 h 571598"/>
                <a:gd name="connsiteX16" fmla="*/ 844207 w 1125609"/>
                <a:gd name="connsiteY16" fmla="*/ 351753 h 571598"/>
                <a:gd name="connsiteX17" fmla="*/ 1055259 w 1125609"/>
                <a:gd name="connsiteY17" fmla="*/ 457828 h 571598"/>
                <a:gd name="connsiteX18" fmla="*/ 1055259 w 1125609"/>
                <a:gd name="connsiteY18" fmla="*/ 113770 h 5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5609" h="571598">
                  <a:moveTo>
                    <a:pt x="1125609" y="571598"/>
                  </a:moveTo>
                  <a:lnTo>
                    <a:pt x="844207" y="430897"/>
                  </a:lnTo>
                  <a:lnTo>
                    <a:pt x="844207" y="567201"/>
                  </a:lnTo>
                  <a:lnTo>
                    <a:pt x="0" y="567201"/>
                  </a:lnTo>
                  <a:lnTo>
                    <a:pt x="0" y="4397"/>
                  </a:lnTo>
                  <a:lnTo>
                    <a:pt x="844207" y="4397"/>
                  </a:lnTo>
                  <a:lnTo>
                    <a:pt x="844207" y="140701"/>
                  </a:lnTo>
                  <a:lnTo>
                    <a:pt x="1125609" y="0"/>
                  </a:lnTo>
                  <a:lnTo>
                    <a:pt x="1125609" y="571598"/>
                  </a:lnTo>
                  <a:close/>
                  <a:moveTo>
                    <a:pt x="773856" y="74747"/>
                  </a:moveTo>
                  <a:lnTo>
                    <a:pt x="70351" y="74747"/>
                  </a:lnTo>
                  <a:lnTo>
                    <a:pt x="70351" y="496851"/>
                  </a:lnTo>
                  <a:lnTo>
                    <a:pt x="773856" y="496851"/>
                  </a:lnTo>
                  <a:lnTo>
                    <a:pt x="773856" y="74747"/>
                  </a:lnTo>
                  <a:close/>
                  <a:moveTo>
                    <a:pt x="1055259" y="113770"/>
                  </a:moveTo>
                  <a:lnTo>
                    <a:pt x="844207" y="219846"/>
                  </a:lnTo>
                  <a:lnTo>
                    <a:pt x="844207" y="351753"/>
                  </a:lnTo>
                  <a:lnTo>
                    <a:pt x="1055259" y="457828"/>
                  </a:lnTo>
                  <a:lnTo>
                    <a:pt x="1055259" y="113770"/>
                  </a:lnTo>
                  <a:close/>
                </a:path>
              </a:pathLst>
            </a:custGeom>
            <a:solidFill>
              <a:schemeClr val="tx1"/>
            </a:solidFill>
            <a:ln w="3175" cap="flat">
              <a:solidFill>
                <a:srgbClr val="FFFFFF"/>
              </a:solidFill>
              <a:prstDash val="solid"/>
              <a:miter/>
            </a:ln>
          </p:spPr>
          <p:txBody>
            <a:bodyPr rtlCol="0" anchor="ctr"/>
            <a:lstStyle/>
            <a:p>
              <a:endParaRPr lang="en-US"/>
            </a:p>
          </p:txBody>
        </p:sp>
        <p:pic>
          <p:nvPicPr>
            <p:cNvPr id="86" name="Graphic 85">
              <a:extLst>
                <a:ext uri="{FF2B5EF4-FFF2-40B4-BE49-F238E27FC236}">
                  <a16:creationId xmlns:a16="http://schemas.microsoft.com/office/drawing/2014/main" id="{670B5F00-2A11-4FE7-B143-DC8ABD2125D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28976" y="2946143"/>
              <a:ext cx="276841" cy="276841"/>
            </a:xfrm>
            <a:prstGeom prst="rect">
              <a:avLst/>
            </a:prstGeom>
          </p:spPr>
        </p:pic>
        <p:cxnSp>
          <p:nvCxnSpPr>
            <p:cNvPr id="91" name="Straight Connector 90">
              <a:extLst>
                <a:ext uri="{FF2B5EF4-FFF2-40B4-BE49-F238E27FC236}">
                  <a16:creationId xmlns:a16="http://schemas.microsoft.com/office/drawing/2014/main" id="{E69AC700-72CE-4BFE-8392-345157FE9022}"/>
                </a:ext>
              </a:extLst>
            </p:cNvPr>
            <p:cNvCxnSpPr>
              <a:cxnSpLocks/>
            </p:cNvCxnSpPr>
            <p:nvPr/>
          </p:nvCxnSpPr>
          <p:spPr>
            <a:xfrm flipV="1">
              <a:off x="2242372" y="2698630"/>
              <a:ext cx="514350" cy="282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38FDC1-94BA-4F11-AAC8-C0F8CB0D1477}"/>
                </a:ext>
              </a:extLst>
            </p:cNvPr>
            <p:cNvCxnSpPr>
              <a:cxnSpLocks/>
            </p:cNvCxnSpPr>
            <p:nvPr/>
          </p:nvCxnSpPr>
          <p:spPr>
            <a:xfrm>
              <a:off x="3767396" y="2284179"/>
              <a:ext cx="0" cy="12988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E502A5C-7AF0-4F38-9DE2-53AE248B6D27}"/>
                </a:ext>
              </a:extLst>
            </p:cNvPr>
            <p:cNvCxnSpPr>
              <a:cxnSpLocks/>
            </p:cNvCxnSpPr>
            <p:nvPr/>
          </p:nvCxnSpPr>
          <p:spPr>
            <a:xfrm flipV="1">
              <a:off x="2242372" y="3263645"/>
              <a:ext cx="514350" cy="282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46A7EB-24CB-47DE-BC56-5DF88975F952}"/>
                </a:ext>
              </a:extLst>
            </p:cNvPr>
            <p:cNvCxnSpPr>
              <a:cxnSpLocks/>
            </p:cNvCxnSpPr>
            <p:nvPr/>
          </p:nvCxnSpPr>
          <p:spPr>
            <a:xfrm>
              <a:off x="2242372" y="3714539"/>
              <a:ext cx="132353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5DCC645-EC9E-4FDB-948B-5692FFDA2952}"/>
                </a:ext>
              </a:extLst>
            </p:cNvPr>
            <p:cNvCxnSpPr>
              <a:cxnSpLocks/>
            </p:cNvCxnSpPr>
            <p:nvPr/>
          </p:nvCxnSpPr>
          <p:spPr>
            <a:xfrm>
              <a:off x="3932831" y="3714539"/>
              <a:ext cx="124761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8C598272-4902-4F72-B680-758333D6B3ED}"/>
                </a:ext>
              </a:extLst>
            </p:cNvPr>
            <p:cNvSpPr/>
            <p:nvPr/>
          </p:nvSpPr>
          <p:spPr bwMode="auto">
            <a:xfrm>
              <a:off x="4821153" y="2779988"/>
              <a:ext cx="1047419" cy="4211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1"/>
                  </a:solidFill>
                  <a:latin typeface="+mj-lt"/>
                  <a:ea typeface="Segoe UI" pitchFamily="34" charset="0"/>
                  <a:cs typeface="Segoe UI" pitchFamily="34" charset="0"/>
                </a:rPr>
                <a:t>PSTN Trunks/ PRI Lines</a:t>
              </a:r>
            </a:p>
          </p:txBody>
        </p:sp>
        <p:cxnSp>
          <p:nvCxnSpPr>
            <p:cNvPr id="109" name="Straight Connector 108">
              <a:extLst>
                <a:ext uri="{FF2B5EF4-FFF2-40B4-BE49-F238E27FC236}">
                  <a16:creationId xmlns:a16="http://schemas.microsoft.com/office/drawing/2014/main" id="{706E14DB-F1EC-42DC-AFDB-78A6A3434E76}"/>
                </a:ext>
              </a:extLst>
            </p:cNvPr>
            <p:cNvCxnSpPr>
              <a:cxnSpLocks/>
            </p:cNvCxnSpPr>
            <p:nvPr/>
          </p:nvCxnSpPr>
          <p:spPr>
            <a:xfrm flipH="1">
              <a:off x="5330012" y="3197954"/>
              <a:ext cx="68" cy="25932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2444FEF-CC96-4AA6-8476-DA1282942ECD}"/>
                </a:ext>
              </a:extLst>
            </p:cNvPr>
            <p:cNvGrpSpPr/>
            <p:nvPr/>
          </p:nvGrpSpPr>
          <p:grpSpPr>
            <a:xfrm>
              <a:off x="3534160" y="1867171"/>
              <a:ext cx="466473" cy="415883"/>
              <a:chOff x="5647161" y="1746400"/>
              <a:chExt cx="466473" cy="415883"/>
            </a:xfrm>
          </p:grpSpPr>
          <p:sp>
            <p:nvSpPr>
              <p:cNvPr id="111" name="globe_2">
                <a:extLst>
                  <a:ext uri="{FF2B5EF4-FFF2-40B4-BE49-F238E27FC236}">
                    <a16:creationId xmlns:a16="http://schemas.microsoft.com/office/drawing/2014/main" id="{E07CC706-4BB6-41B0-97B7-92EE996E2B14}"/>
                  </a:ext>
                </a:extLst>
              </p:cNvPr>
              <p:cNvSpPr>
                <a:spLocks noChangeAspect="1" noEditPoints="1"/>
              </p:cNvSpPr>
              <p:nvPr/>
            </p:nvSpPr>
            <p:spPr bwMode="auto">
              <a:xfrm>
                <a:off x="5748448" y="1746400"/>
                <a:ext cx="262964" cy="2629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CCD17DB4-FF76-4DB9-B571-C03B55D6C6C2}"/>
                  </a:ext>
                </a:extLst>
              </p:cNvPr>
              <p:cNvSpPr txBox="1"/>
              <p:nvPr/>
            </p:nvSpPr>
            <p:spPr>
              <a:xfrm>
                <a:off x="5647161" y="2008395"/>
                <a:ext cx="466473" cy="153888"/>
              </a:xfrm>
              <a:prstGeom prst="rect">
                <a:avLst/>
              </a:prstGeom>
              <a:noFill/>
              <a:ln>
                <a:noFill/>
              </a:ln>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dirty="0">
                    <a:ln>
                      <a:noFill/>
                    </a:ln>
                    <a:effectLst/>
                    <a:uLnTx/>
                    <a:uFillTx/>
                    <a:latin typeface="+mj-lt"/>
                    <a:ea typeface="+mn-ea"/>
                    <a:cs typeface="+mn-cs"/>
                  </a:rPr>
                  <a:t>Internet</a:t>
                </a:r>
              </a:p>
            </p:txBody>
          </p:sp>
        </p:grpSp>
        <p:pic>
          <p:nvPicPr>
            <p:cNvPr id="133" name="Graphic 132">
              <a:extLst>
                <a:ext uri="{FF2B5EF4-FFF2-40B4-BE49-F238E27FC236}">
                  <a16:creationId xmlns:a16="http://schemas.microsoft.com/office/drawing/2014/main" id="{7D28ED78-EF06-4A43-A2D6-CEAA073DA05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42664" y="3104230"/>
              <a:ext cx="228600" cy="228600"/>
            </a:xfrm>
            <a:prstGeom prst="rect">
              <a:avLst/>
            </a:prstGeom>
          </p:spPr>
        </p:pic>
        <p:sp>
          <p:nvSpPr>
            <p:cNvPr id="131" name="TextBox 130">
              <a:extLst>
                <a:ext uri="{FF2B5EF4-FFF2-40B4-BE49-F238E27FC236}">
                  <a16:creationId xmlns:a16="http://schemas.microsoft.com/office/drawing/2014/main" id="{0A8073B7-4E8A-47DD-B608-FACC455D8F0D}"/>
                </a:ext>
              </a:extLst>
            </p:cNvPr>
            <p:cNvSpPr txBox="1"/>
            <p:nvPr/>
          </p:nvSpPr>
          <p:spPr>
            <a:xfrm>
              <a:off x="3423599" y="2580178"/>
              <a:ext cx="687594" cy="323165"/>
            </a:xfrm>
            <a:prstGeom prst="rect">
              <a:avLst/>
            </a:prstGeom>
            <a:noFill/>
          </p:spPr>
          <p:txBody>
            <a:bodyPr wrap="square" lIns="91440" tIns="91440" rIns="91440" bIns="91440" rtlCol="0">
              <a:spAutoFit/>
            </a:bodyPr>
            <a:lstStyle/>
            <a:p>
              <a:pPr algn="ctr">
                <a:lnSpc>
                  <a:spcPct val="90000"/>
                </a:lnSpc>
                <a:spcAft>
                  <a:spcPts val="600"/>
                </a:spcAft>
              </a:pPr>
              <a:r>
                <a:rPr lang="en-US" sz="1000" dirty="0">
                  <a:latin typeface="+mj-lt"/>
                </a:rPr>
                <a:t>Router</a:t>
              </a:r>
            </a:p>
          </p:txBody>
        </p:sp>
        <p:pic>
          <p:nvPicPr>
            <p:cNvPr id="135" name="Graphic 134">
              <a:extLst>
                <a:ext uri="{FF2B5EF4-FFF2-40B4-BE49-F238E27FC236}">
                  <a16:creationId xmlns:a16="http://schemas.microsoft.com/office/drawing/2014/main" id="{9C5793D0-70BE-4600-AD7B-A6AABE6CE76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36382" y="2432855"/>
              <a:ext cx="262029" cy="262029"/>
            </a:xfrm>
            <a:prstGeom prst="rect">
              <a:avLst/>
            </a:prstGeom>
          </p:spPr>
        </p:pic>
        <p:sp>
          <p:nvSpPr>
            <p:cNvPr id="139" name="TextBox 138">
              <a:extLst>
                <a:ext uri="{FF2B5EF4-FFF2-40B4-BE49-F238E27FC236}">
                  <a16:creationId xmlns:a16="http://schemas.microsoft.com/office/drawing/2014/main" id="{EA489B8B-2751-4EF7-B68D-E16B1E82C833}"/>
                </a:ext>
              </a:extLst>
            </p:cNvPr>
            <p:cNvSpPr txBox="1"/>
            <p:nvPr/>
          </p:nvSpPr>
          <p:spPr>
            <a:xfrm>
              <a:off x="3234287" y="3131342"/>
              <a:ext cx="1066218" cy="323165"/>
            </a:xfrm>
            <a:prstGeom prst="rect">
              <a:avLst/>
            </a:prstGeom>
            <a:noFill/>
          </p:spPr>
          <p:txBody>
            <a:bodyPr wrap="square" lIns="91440" tIns="91440" rIns="91440" bIns="91440" rtlCol="0">
              <a:spAutoFit/>
            </a:bodyPr>
            <a:lstStyle/>
            <a:p>
              <a:pPr algn="ctr">
                <a:lnSpc>
                  <a:spcPct val="90000"/>
                </a:lnSpc>
                <a:spcAft>
                  <a:spcPts val="600"/>
                </a:spcAft>
              </a:pPr>
              <a:r>
                <a:rPr lang="en-US" sz="1000" dirty="0">
                  <a:latin typeface="+mj-lt"/>
                </a:rPr>
                <a:t>UTM/ Firewall</a:t>
              </a:r>
            </a:p>
          </p:txBody>
        </p:sp>
        <p:sp>
          <p:nvSpPr>
            <p:cNvPr id="141" name="TextBox 140">
              <a:extLst>
                <a:ext uri="{FF2B5EF4-FFF2-40B4-BE49-F238E27FC236}">
                  <a16:creationId xmlns:a16="http://schemas.microsoft.com/office/drawing/2014/main" id="{75E2E1D8-2C96-4CEE-BA83-FC9767C2E80E}"/>
                </a:ext>
              </a:extLst>
            </p:cNvPr>
            <p:cNvSpPr txBox="1"/>
            <p:nvPr/>
          </p:nvSpPr>
          <p:spPr>
            <a:xfrm>
              <a:off x="5425862" y="3457849"/>
              <a:ext cx="1066218" cy="461665"/>
            </a:xfrm>
            <a:prstGeom prst="rect">
              <a:avLst/>
            </a:prstGeom>
            <a:noFill/>
          </p:spPr>
          <p:txBody>
            <a:bodyPr wrap="square" lIns="91440" tIns="91440" rIns="91440" bIns="91440" rtlCol="0">
              <a:spAutoFit/>
            </a:bodyPr>
            <a:lstStyle/>
            <a:p>
              <a:pPr>
                <a:lnSpc>
                  <a:spcPct val="90000"/>
                </a:lnSpc>
                <a:spcAft>
                  <a:spcPts val="600"/>
                </a:spcAft>
              </a:pPr>
              <a:r>
                <a:rPr lang="en-US" sz="1000" dirty="0">
                  <a:latin typeface="+mj-lt"/>
                </a:rPr>
                <a:t>IP Telephony Server</a:t>
              </a:r>
            </a:p>
          </p:txBody>
        </p:sp>
        <p:sp>
          <p:nvSpPr>
            <p:cNvPr id="142" name="TextBox 141">
              <a:extLst>
                <a:ext uri="{FF2B5EF4-FFF2-40B4-BE49-F238E27FC236}">
                  <a16:creationId xmlns:a16="http://schemas.microsoft.com/office/drawing/2014/main" id="{16DE51FD-79AD-420F-B59B-E4567B56610F}"/>
                </a:ext>
              </a:extLst>
            </p:cNvPr>
            <p:cNvSpPr txBox="1"/>
            <p:nvPr/>
          </p:nvSpPr>
          <p:spPr>
            <a:xfrm>
              <a:off x="1104411" y="2180946"/>
              <a:ext cx="1327509" cy="323165"/>
            </a:xfrm>
            <a:prstGeom prst="rect">
              <a:avLst/>
            </a:prstGeom>
            <a:noFill/>
          </p:spPr>
          <p:txBody>
            <a:bodyPr wrap="square" lIns="91440" tIns="91440" rIns="91440" bIns="91440" rtlCol="0">
              <a:spAutoFit/>
            </a:bodyPr>
            <a:lstStyle/>
            <a:p>
              <a:pPr algn="ctr">
                <a:lnSpc>
                  <a:spcPct val="90000"/>
                </a:lnSpc>
                <a:spcAft>
                  <a:spcPts val="600"/>
                </a:spcAft>
              </a:pPr>
              <a:r>
                <a:rPr lang="en-US" sz="1000" dirty="0">
                  <a:latin typeface="+mj-lt"/>
                </a:rPr>
                <a:t>Computer Servers</a:t>
              </a:r>
            </a:p>
          </p:txBody>
        </p:sp>
        <p:cxnSp>
          <p:nvCxnSpPr>
            <p:cNvPr id="286" name="Straight Connector 285">
              <a:extLst>
                <a:ext uri="{FF2B5EF4-FFF2-40B4-BE49-F238E27FC236}">
                  <a16:creationId xmlns:a16="http://schemas.microsoft.com/office/drawing/2014/main" id="{A5A734F1-F731-41B2-A2FF-5F8DE7BA4FCA}"/>
                </a:ext>
              </a:extLst>
            </p:cNvPr>
            <p:cNvCxnSpPr>
              <a:cxnSpLocks/>
            </p:cNvCxnSpPr>
            <p:nvPr/>
          </p:nvCxnSpPr>
          <p:spPr>
            <a:xfrm>
              <a:off x="2756722" y="2693773"/>
              <a:ext cx="0" cy="10207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04F097EC-8C7D-4B9B-8C81-3E42C86C97B5}"/>
                </a:ext>
              </a:extLst>
            </p:cNvPr>
            <p:cNvSpPr txBox="1"/>
            <p:nvPr/>
          </p:nvSpPr>
          <p:spPr>
            <a:xfrm>
              <a:off x="3849288" y="4799641"/>
              <a:ext cx="1645672" cy="323165"/>
            </a:xfrm>
            <a:prstGeom prst="rect">
              <a:avLst/>
            </a:prstGeom>
            <a:noFill/>
          </p:spPr>
          <p:txBody>
            <a:bodyPr wrap="square" lIns="91440" tIns="91440" rIns="91440" bIns="91440" rtlCol="0">
              <a:spAutoFit/>
            </a:bodyPr>
            <a:lstStyle/>
            <a:p>
              <a:pPr algn="ctr">
                <a:lnSpc>
                  <a:spcPct val="90000"/>
                </a:lnSpc>
                <a:spcAft>
                  <a:spcPts val="600"/>
                </a:spcAft>
              </a:pPr>
              <a:r>
                <a:rPr lang="en-US" sz="1000" dirty="0">
                  <a:solidFill>
                    <a:schemeClr val="tx2"/>
                  </a:solidFill>
                  <a:latin typeface="+mj-lt"/>
                </a:rPr>
                <a:t>Edge Switches</a:t>
              </a:r>
            </a:p>
          </p:txBody>
        </p:sp>
        <p:sp>
          <p:nvSpPr>
            <p:cNvPr id="292" name="TextBox 291">
              <a:extLst>
                <a:ext uri="{FF2B5EF4-FFF2-40B4-BE49-F238E27FC236}">
                  <a16:creationId xmlns:a16="http://schemas.microsoft.com/office/drawing/2014/main" id="{2AF9EF8E-C36C-486A-8A96-09539AB69203}"/>
                </a:ext>
              </a:extLst>
            </p:cNvPr>
            <p:cNvSpPr txBox="1"/>
            <p:nvPr/>
          </p:nvSpPr>
          <p:spPr>
            <a:xfrm>
              <a:off x="842317" y="3488098"/>
              <a:ext cx="1327509" cy="461665"/>
            </a:xfrm>
            <a:prstGeom prst="rect">
              <a:avLst/>
            </a:prstGeom>
            <a:noFill/>
          </p:spPr>
          <p:txBody>
            <a:bodyPr wrap="square" lIns="91440" tIns="91440" rIns="91440" bIns="91440" rtlCol="0">
              <a:spAutoFit/>
            </a:bodyPr>
            <a:lstStyle/>
            <a:p>
              <a:pPr>
                <a:lnSpc>
                  <a:spcPct val="90000"/>
                </a:lnSpc>
                <a:spcAft>
                  <a:spcPts val="600"/>
                </a:spcAft>
              </a:pPr>
              <a:r>
                <a:rPr lang="en-US" sz="1000" dirty="0">
                  <a:latin typeface="+mj-lt"/>
                </a:rPr>
                <a:t>NAS – Network Area Storage</a:t>
              </a:r>
            </a:p>
          </p:txBody>
        </p:sp>
        <p:sp>
          <p:nvSpPr>
            <p:cNvPr id="143" name="Graphic 49">
              <a:extLst>
                <a:ext uri="{FF2B5EF4-FFF2-40B4-BE49-F238E27FC236}">
                  <a16:creationId xmlns:a16="http://schemas.microsoft.com/office/drawing/2014/main" id="{023FE1E0-7878-431E-B912-4FE3A9C47942}"/>
                </a:ext>
              </a:extLst>
            </p:cNvPr>
            <p:cNvSpPr/>
            <p:nvPr/>
          </p:nvSpPr>
          <p:spPr>
            <a:xfrm>
              <a:off x="1675487" y="4265163"/>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a:p>
          </p:txBody>
        </p:sp>
        <p:sp>
          <p:nvSpPr>
            <p:cNvPr id="144" name="Graphic 49">
              <a:extLst>
                <a:ext uri="{FF2B5EF4-FFF2-40B4-BE49-F238E27FC236}">
                  <a16:creationId xmlns:a16="http://schemas.microsoft.com/office/drawing/2014/main" id="{E9FD9BED-FE35-4E67-90D4-3478C3E6867F}"/>
                </a:ext>
              </a:extLst>
            </p:cNvPr>
            <p:cNvSpPr/>
            <p:nvPr/>
          </p:nvSpPr>
          <p:spPr>
            <a:xfrm>
              <a:off x="3633069" y="4265163"/>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a:p>
          </p:txBody>
        </p:sp>
        <p:sp>
          <p:nvSpPr>
            <p:cNvPr id="145" name="Graphic 49">
              <a:extLst>
                <a:ext uri="{FF2B5EF4-FFF2-40B4-BE49-F238E27FC236}">
                  <a16:creationId xmlns:a16="http://schemas.microsoft.com/office/drawing/2014/main" id="{6707A552-7E6E-4CA6-BF4A-0274151274E0}"/>
                </a:ext>
              </a:extLst>
            </p:cNvPr>
            <p:cNvSpPr/>
            <p:nvPr/>
          </p:nvSpPr>
          <p:spPr>
            <a:xfrm>
              <a:off x="5785646" y="4265163"/>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a:p>
          </p:txBody>
        </p:sp>
        <p:cxnSp>
          <p:nvCxnSpPr>
            <p:cNvPr id="293" name="Straight Connector 292">
              <a:extLst>
                <a:ext uri="{FF2B5EF4-FFF2-40B4-BE49-F238E27FC236}">
                  <a16:creationId xmlns:a16="http://schemas.microsoft.com/office/drawing/2014/main" id="{CE1F3881-255F-41AB-B8D4-F0A42766E9C0}"/>
                </a:ext>
              </a:extLst>
            </p:cNvPr>
            <p:cNvCxnSpPr>
              <a:cxnSpLocks/>
            </p:cNvCxnSpPr>
            <p:nvPr/>
          </p:nvCxnSpPr>
          <p:spPr>
            <a:xfrm>
              <a:off x="1962774" y="4402681"/>
              <a:ext cx="1670295"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AEC0FADD-D1D5-491C-8C7E-C86F3C5B706E}"/>
                </a:ext>
              </a:extLst>
            </p:cNvPr>
            <p:cNvSpPr txBox="1"/>
            <p:nvPr/>
          </p:nvSpPr>
          <p:spPr>
            <a:xfrm>
              <a:off x="2151508" y="4253569"/>
              <a:ext cx="1352942" cy="323165"/>
            </a:xfrm>
            <a:prstGeom prst="rect">
              <a:avLst/>
            </a:prstGeom>
            <a:solidFill>
              <a:schemeClr val="bg1"/>
            </a:solidFill>
          </p:spPr>
          <p:txBody>
            <a:bodyPr wrap="square" lIns="0" tIns="91440" rIns="0" bIns="91440" rtlCol="0">
              <a:spAutoFit/>
            </a:bodyPr>
            <a:lstStyle/>
            <a:p>
              <a:pPr algn="ctr">
                <a:lnSpc>
                  <a:spcPct val="90000"/>
                </a:lnSpc>
                <a:spcAft>
                  <a:spcPts val="600"/>
                </a:spcAft>
              </a:pPr>
              <a:r>
                <a:rPr lang="en-US" sz="1000" dirty="0">
                  <a:solidFill>
                    <a:schemeClr val="tx2"/>
                  </a:solidFill>
                  <a:latin typeface="+mj-lt"/>
                </a:rPr>
                <a:t>Distribution Switches</a:t>
              </a:r>
            </a:p>
          </p:txBody>
        </p:sp>
        <p:cxnSp>
          <p:nvCxnSpPr>
            <p:cNvPr id="303" name="Straight Connector 302">
              <a:extLst>
                <a:ext uri="{FF2B5EF4-FFF2-40B4-BE49-F238E27FC236}">
                  <a16:creationId xmlns:a16="http://schemas.microsoft.com/office/drawing/2014/main" id="{0BEF8E46-7B68-4BAA-8B4A-9A5D641D9640}"/>
                </a:ext>
              </a:extLst>
            </p:cNvPr>
            <p:cNvCxnSpPr>
              <a:cxnSpLocks/>
            </p:cNvCxnSpPr>
            <p:nvPr/>
          </p:nvCxnSpPr>
          <p:spPr>
            <a:xfrm>
              <a:off x="3908105" y="4402681"/>
              <a:ext cx="1888661"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EC3DD19-579C-4C84-872F-C50B0523546E}"/>
                </a:ext>
              </a:extLst>
            </p:cNvPr>
            <p:cNvCxnSpPr>
              <a:cxnSpLocks/>
            </p:cNvCxnSpPr>
            <p:nvPr/>
          </p:nvCxnSpPr>
          <p:spPr>
            <a:xfrm>
              <a:off x="3767396" y="3893777"/>
              <a:ext cx="0" cy="358437"/>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99E0C500-99B1-4427-A807-96B5016F02E3}"/>
                </a:ext>
              </a:extLst>
            </p:cNvPr>
            <p:cNvSpPr txBox="1"/>
            <p:nvPr/>
          </p:nvSpPr>
          <p:spPr>
            <a:xfrm>
              <a:off x="3234287" y="3966049"/>
              <a:ext cx="1066218" cy="138499"/>
            </a:xfrm>
            <a:prstGeom prst="rect">
              <a:avLst/>
            </a:prstGeom>
            <a:solidFill>
              <a:schemeClr val="bg1"/>
            </a:solidFill>
          </p:spPr>
          <p:txBody>
            <a:bodyPr wrap="square" lIns="91440" tIns="0" rIns="91440" bIns="0" rtlCol="0">
              <a:spAutoFit/>
            </a:bodyPr>
            <a:lstStyle/>
            <a:p>
              <a:pPr algn="ctr">
                <a:lnSpc>
                  <a:spcPct val="90000"/>
                </a:lnSpc>
                <a:spcAft>
                  <a:spcPts val="600"/>
                </a:spcAft>
              </a:pPr>
              <a:r>
                <a:rPr lang="en-US" sz="1000" dirty="0">
                  <a:solidFill>
                    <a:schemeClr val="tx2"/>
                  </a:solidFill>
                  <a:latin typeface="+mj-lt"/>
                </a:rPr>
                <a:t>Core Switch</a:t>
              </a:r>
            </a:p>
          </p:txBody>
        </p:sp>
        <p:grpSp>
          <p:nvGrpSpPr>
            <p:cNvPr id="315" name="Group 314">
              <a:extLst>
                <a:ext uri="{FF2B5EF4-FFF2-40B4-BE49-F238E27FC236}">
                  <a16:creationId xmlns:a16="http://schemas.microsoft.com/office/drawing/2014/main" id="{93EE6C2A-62B4-4216-B072-37AEA6DC478D}"/>
                </a:ext>
              </a:extLst>
            </p:cNvPr>
            <p:cNvGrpSpPr/>
            <p:nvPr/>
          </p:nvGrpSpPr>
          <p:grpSpPr>
            <a:xfrm>
              <a:off x="1692489" y="4557633"/>
              <a:ext cx="228600" cy="782201"/>
              <a:chOff x="1451021" y="4719018"/>
              <a:chExt cx="228600" cy="782201"/>
            </a:xfrm>
            <a:solidFill>
              <a:schemeClr val="tx2"/>
            </a:solidFill>
          </p:grpSpPr>
          <p:cxnSp>
            <p:nvCxnSpPr>
              <p:cNvPr id="312" name="Straight Connector 311">
                <a:extLst>
                  <a:ext uri="{FF2B5EF4-FFF2-40B4-BE49-F238E27FC236}">
                    <a16:creationId xmlns:a16="http://schemas.microsoft.com/office/drawing/2014/main" id="{13701EC5-7EE3-4992-97D4-1A18F52766B9}"/>
                  </a:ext>
                </a:extLst>
              </p:cNvPr>
              <p:cNvCxnSpPr>
                <a:cxnSpLocks/>
                <a:endCxn id="314" idx="0"/>
              </p:cNvCxnSpPr>
              <p:nvPr/>
            </p:nvCxnSpPr>
            <p:spPr>
              <a:xfrm>
                <a:off x="1565321" y="4719018"/>
                <a:ext cx="0" cy="553601"/>
              </a:xfrm>
              <a:prstGeom prst="line">
                <a:avLst/>
              </a:prstGeom>
              <a:grpFill/>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4" name="Graphic 313">
                <a:extLst>
                  <a:ext uri="{FF2B5EF4-FFF2-40B4-BE49-F238E27FC236}">
                    <a16:creationId xmlns:a16="http://schemas.microsoft.com/office/drawing/2014/main" id="{C514A636-A4FB-490C-BD41-95820564461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21" y="5272619"/>
                <a:ext cx="228600" cy="228600"/>
              </a:xfrm>
              <a:prstGeom prst="rect">
                <a:avLst/>
              </a:prstGeom>
            </p:spPr>
          </p:pic>
        </p:grpSp>
        <p:grpSp>
          <p:nvGrpSpPr>
            <p:cNvPr id="321" name="Group 320">
              <a:extLst>
                <a:ext uri="{FF2B5EF4-FFF2-40B4-BE49-F238E27FC236}">
                  <a16:creationId xmlns:a16="http://schemas.microsoft.com/office/drawing/2014/main" id="{091AB19E-7A2B-44DD-A0C4-8FE0454F0B83}"/>
                </a:ext>
              </a:extLst>
            </p:cNvPr>
            <p:cNvGrpSpPr/>
            <p:nvPr/>
          </p:nvGrpSpPr>
          <p:grpSpPr>
            <a:xfrm>
              <a:off x="3653431" y="4557633"/>
              <a:ext cx="228600" cy="778377"/>
              <a:chOff x="1451021" y="4719018"/>
              <a:chExt cx="228600" cy="778377"/>
            </a:xfrm>
          </p:grpSpPr>
          <p:cxnSp>
            <p:nvCxnSpPr>
              <p:cNvPr id="322" name="Straight Connector 321">
                <a:extLst>
                  <a:ext uri="{FF2B5EF4-FFF2-40B4-BE49-F238E27FC236}">
                    <a16:creationId xmlns:a16="http://schemas.microsoft.com/office/drawing/2014/main" id="{8B31BC76-EE6B-4584-AE86-12A21B74F91D}"/>
                  </a:ext>
                </a:extLst>
              </p:cNvPr>
              <p:cNvCxnSpPr>
                <a:cxnSpLocks/>
                <a:endCxn id="323" idx="0"/>
              </p:cNvCxnSpPr>
              <p:nvPr/>
            </p:nvCxnSpPr>
            <p:spPr>
              <a:xfrm>
                <a:off x="1565321" y="4719018"/>
                <a:ext cx="0" cy="549777"/>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23" name="Graphic 322">
                <a:extLst>
                  <a:ext uri="{FF2B5EF4-FFF2-40B4-BE49-F238E27FC236}">
                    <a16:creationId xmlns:a16="http://schemas.microsoft.com/office/drawing/2014/main" id="{46315A84-F391-437C-B4E2-35AD9802831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51021" y="5268795"/>
                <a:ext cx="228600" cy="228600"/>
              </a:xfrm>
              <a:prstGeom prst="rect">
                <a:avLst/>
              </a:prstGeom>
            </p:spPr>
          </p:pic>
        </p:grpSp>
        <p:cxnSp>
          <p:nvCxnSpPr>
            <p:cNvPr id="325" name="Straight Connector 324">
              <a:extLst>
                <a:ext uri="{FF2B5EF4-FFF2-40B4-BE49-F238E27FC236}">
                  <a16:creationId xmlns:a16="http://schemas.microsoft.com/office/drawing/2014/main" id="{D6A7A35E-5719-4328-B217-63F05B8A383C}"/>
                </a:ext>
              </a:extLst>
            </p:cNvPr>
            <p:cNvCxnSpPr>
              <a:cxnSpLocks/>
            </p:cNvCxnSpPr>
            <p:nvPr/>
          </p:nvCxnSpPr>
          <p:spPr>
            <a:xfrm>
              <a:off x="5932497" y="4557633"/>
              <a:ext cx="0" cy="23998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26" name="Graphic 325">
              <a:extLst>
                <a:ext uri="{FF2B5EF4-FFF2-40B4-BE49-F238E27FC236}">
                  <a16:creationId xmlns:a16="http://schemas.microsoft.com/office/drawing/2014/main" id="{84FFC345-BA79-4E53-B309-FE3867C1178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20972" y="5291060"/>
              <a:ext cx="228600" cy="228600"/>
            </a:xfrm>
            <a:prstGeom prst="rect">
              <a:avLst/>
            </a:prstGeom>
          </p:spPr>
        </p:pic>
        <p:grpSp>
          <p:nvGrpSpPr>
            <p:cNvPr id="338" name="Group 337">
              <a:extLst>
                <a:ext uri="{FF2B5EF4-FFF2-40B4-BE49-F238E27FC236}">
                  <a16:creationId xmlns:a16="http://schemas.microsoft.com/office/drawing/2014/main" id="{BA12536F-5C59-4DA1-B30E-0FE676925709}"/>
                </a:ext>
              </a:extLst>
            </p:cNvPr>
            <p:cNvGrpSpPr/>
            <p:nvPr/>
          </p:nvGrpSpPr>
          <p:grpSpPr>
            <a:xfrm>
              <a:off x="1192128" y="4732002"/>
              <a:ext cx="1245055" cy="363717"/>
              <a:chOff x="950660" y="4893387"/>
              <a:chExt cx="1245055" cy="363717"/>
            </a:xfrm>
          </p:grpSpPr>
          <p:cxnSp>
            <p:nvCxnSpPr>
              <p:cNvPr id="328" name="Straight Connector 327">
                <a:extLst>
                  <a:ext uri="{FF2B5EF4-FFF2-40B4-BE49-F238E27FC236}">
                    <a16:creationId xmlns:a16="http://schemas.microsoft.com/office/drawing/2014/main" id="{F51C8B18-0FAE-4F1D-B8A7-84BF7B89D575}"/>
                  </a:ext>
                </a:extLst>
              </p:cNvPr>
              <p:cNvCxnSpPr>
                <a:cxnSpLocks/>
              </p:cNvCxnSpPr>
              <p:nvPr/>
            </p:nvCxnSpPr>
            <p:spPr>
              <a:xfrm>
                <a:off x="1088178" y="4898237"/>
                <a:ext cx="966047"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1" name="Graphic 49">
                <a:extLst>
                  <a:ext uri="{FF2B5EF4-FFF2-40B4-BE49-F238E27FC236}">
                    <a16:creationId xmlns:a16="http://schemas.microsoft.com/office/drawing/2014/main" id="{CADE9C01-9273-4D18-AA5D-F09EB81D5F86}"/>
                  </a:ext>
                </a:extLst>
              </p:cNvPr>
              <p:cNvSpPr/>
              <p:nvPr/>
            </p:nvSpPr>
            <p:spPr>
              <a:xfrm>
                <a:off x="950660" y="4982068"/>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dirty="0"/>
              </a:p>
            </p:txBody>
          </p:sp>
          <p:cxnSp>
            <p:nvCxnSpPr>
              <p:cNvPr id="334" name="Straight Connector 333">
                <a:extLst>
                  <a:ext uri="{FF2B5EF4-FFF2-40B4-BE49-F238E27FC236}">
                    <a16:creationId xmlns:a16="http://schemas.microsoft.com/office/drawing/2014/main" id="{510263A6-2DDA-4C3B-8D81-C9E8A755A283}"/>
                  </a:ext>
                </a:extLst>
              </p:cNvPr>
              <p:cNvCxnSpPr/>
              <p:nvPr/>
            </p:nvCxnSpPr>
            <p:spPr>
              <a:xfrm>
                <a:off x="1088178" y="4893387"/>
                <a:ext cx="0" cy="65611"/>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6" name="Graphic 49">
                <a:extLst>
                  <a:ext uri="{FF2B5EF4-FFF2-40B4-BE49-F238E27FC236}">
                    <a16:creationId xmlns:a16="http://schemas.microsoft.com/office/drawing/2014/main" id="{77003BDB-BE05-4612-8AE4-09319001E5B5}"/>
                  </a:ext>
                </a:extLst>
              </p:cNvPr>
              <p:cNvSpPr/>
              <p:nvPr/>
            </p:nvSpPr>
            <p:spPr>
              <a:xfrm>
                <a:off x="1920679" y="4982068"/>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dirty="0"/>
              </a:p>
            </p:txBody>
          </p:sp>
          <p:cxnSp>
            <p:nvCxnSpPr>
              <p:cNvPr id="337" name="Straight Connector 336">
                <a:extLst>
                  <a:ext uri="{FF2B5EF4-FFF2-40B4-BE49-F238E27FC236}">
                    <a16:creationId xmlns:a16="http://schemas.microsoft.com/office/drawing/2014/main" id="{0AC01FCB-2B63-4393-8508-719E385FCCC2}"/>
                  </a:ext>
                </a:extLst>
              </p:cNvPr>
              <p:cNvCxnSpPr/>
              <p:nvPr/>
            </p:nvCxnSpPr>
            <p:spPr>
              <a:xfrm>
                <a:off x="2058197" y="4893387"/>
                <a:ext cx="0" cy="65611"/>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9" name="Group 338">
              <a:extLst>
                <a:ext uri="{FF2B5EF4-FFF2-40B4-BE49-F238E27FC236}">
                  <a16:creationId xmlns:a16="http://schemas.microsoft.com/office/drawing/2014/main" id="{4C299277-82FB-404C-AFE8-FF71915BD18A}"/>
                </a:ext>
              </a:extLst>
            </p:cNvPr>
            <p:cNvGrpSpPr/>
            <p:nvPr/>
          </p:nvGrpSpPr>
          <p:grpSpPr>
            <a:xfrm>
              <a:off x="5171812" y="4732002"/>
              <a:ext cx="1523657" cy="363717"/>
              <a:chOff x="812503" y="4893387"/>
              <a:chExt cx="1523657" cy="363717"/>
            </a:xfrm>
          </p:grpSpPr>
          <p:cxnSp>
            <p:nvCxnSpPr>
              <p:cNvPr id="340" name="Straight Connector 339">
                <a:extLst>
                  <a:ext uri="{FF2B5EF4-FFF2-40B4-BE49-F238E27FC236}">
                    <a16:creationId xmlns:a16="http://schemas.microsoft.com/office/drawing/2014/main" id="{618DC72B-3BB9-42C1-A6E0-CD5245C27D03}"/>
                  </a:ext>
                </a:extLst>
              </p:cNvPr>
              <p:cNvCxnSpPr>
                <a:cxnSpLocks/>
              </p:cNvCxnSpPr>
              <p:nvPr/>
            </p:nvCxnSpPr>
            <p:spPr>
              <a:xfrm>
                <a:off x="950021" y="4898237"/>
                <a:ext cx="1245694"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1" name="Graphic 49">
                <a:extLst>
                  <a:ext uri="{FF2B5EF4-FFF2-40B4-BE49-F238E27FC236}">
                    <a16:creationId xmlns:a16="http://schemas.microsoft.com/office/drawing/2014/main" id="{F46C1CE0-5C06-463E-86F5-20F103BDB3CF}"/>
                  </a:ext>
                </a:extLst>
              </p:cNvPr>
              <p:cNvSpPr/>
              <p:nvPr/>
            </p:nvSpPr>
            <p:spPr>
              <a:xfrm>
                <a:off x="812503" y="4982068"/>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dirty="0"/>
              </a:p>
            </p:txBody>
          </p:sp>
          <p:cxnSp>
            <p:nvCxnSpPr>
              <p:cNvPr id="342" name="Straight Connector 341">
                <a:extLst>
                  <a:ext uri="{FF2B5EF4-FFF2-40B4-BE49-F238E27FC236}">
                    <a16:creationId xmlns:a16="http://schemas.microsoft.com/office/drawing/2014/main" id="{8D59A66F-74B9-429A-8960-EB6B415FB927}"/>
                  </a:ext>
                </a:extLst>
              </p:cNvPr>
              <p:cNvCxnSpPr>
                <a:cxnSpLocks/>
              </p:cNvCxnSpPr>
              <p:nvPr/>
            </p:nvCxnSpPr>
            <p:spPr>
              <a:xfrm>
                <a:off x="950021" y="4893387"/>
                <a:ext cx="0" cy="65611"/>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3" name="Graphic 49">
                <a:extLst>
                  <a:ext uri="{FF2B5EF4-FFF2-40B4-BE49-F238E27FC236}">
                    <a16:creationId xmlns:a16="http://schemas.microsoft.com/office/drawing/2014/main" id="{50C5FBCF-C39F-45F7-A239-707374F82F34}"/>
                  </a:ext>
                </a:extLst>
              </p:cNvPr>
              <p:cNvSpPr/>
              <p:nvPr/>
            </p:nvSpPr>
            <p:spPr>
              <a:xfrm>
                <a:off x="2061124" y="4982068"/>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dirty="0"/>
              </a:p>
            </p:txBody>
          </p:sp>
          <p:cxnSp>
            <p:nvCxnSpPr>
              <p:cNvPr id="344" name="Straight Connector 343">
                <a:extLst>
                  <a:ext uri="{FF2B5EF4-FFF2-40B4-BE49-F238E27FC236}">
                    <a16:creationId xmlns:a16="http://schemas.microsoft.com/office/drawing/2014/main" id="{D1DAEB0E-3DB9-4035-80D1-B5A411E7317E}"/>
                  </a:ext>
                </a:extLst>
              </p:cNvPr>
              <p:cNvCxnSpPr/>
              <p:nvPr/>
            </p:nvCxnSpPr>
            <p:spPr>
              <a:xfrm>
                <a:off x="2198642" y="4893387"/>
                <a:ext cx="0" cy="65611"/>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5" name="Graphic 49">
                <a:extLst>
                  <a:ext uri="{FF2B5EF4-FFF2-40B4-BE49-F238E27FC236}">
                    <a16:creationId xmlns:a16="http://schemas.microsoft.com/office/drawing/2014/main" id="{8D672664-6401-418A-A288-6E1168E3A56E}"/>
                  </a:ext>
                </a:extLst>
              </p:cNvPr>
              <p:cNvSpPr/>
              <p:nvPr/>
            </p:nvSpPr>
            <p:spPr>
              <a:xfrm>
                <a:off x="1433683" y="4982068"/>
                <a:ext cx="275036" cy="275036"/>
              </a:xfrm>
              <a:custGeom>
                <a:avLst/>
                <a:gdLst>
                  <a:gd name="connsiteX0" fmla="*/ 748916 w 1035218"/>
                  <a:gd name="connsiteY0" fmla="*/ 148273 h 1035218"/>
                  <a:gd name="connsiteX1" fmla="*/ 911208 w 1035218"/>
                  <a:gd name="connsiteY1" fmla="*/ 310566 h 1035218"/>
                  <a:gd name="connsiteX2" fmla="*/ 748916 w 1035218"/>
                  <a:gd name="connsiteY2" fmla="*/ 472858 h 1035218"/>
                  <a:gd name="connsiteX3" fmla="*/ 700390 w 1035218"/>
                  <a:gd name="connsiteY3" fmla="*/ 424332 h 1035218"/>
                  <a:gd name="connsiteX4" fmla="*/ 779110 w 1035218"/>
                  <a:gd name="connsiteY4" fmla="*/ 345073 h 1035218"/>
                  <a:gd name="connsiteX5" fmla="*/ 552117 w 1035218"/>
                  <a:gd name="connsiteY5" fmla="*/ 345073 h 1035218"/>
                  <a:gd name="connsiteX6" fmla="*/ 552117 w 1035218"/>
                  <a:gd name="connsiteY6" fmla="*/ 276058 h 1035218"/>
                  <a:gd name="connsiteX7" fmla="*/ 779110 w 1035218"/>
                  <a:gd name="connsiteY7" fmla="*/ 276058 h 1035218"/>
                  <a:gd name="connsiteX8" fmla="*/ 700390 w 1035218"/>
                  <a:gd name="connsiteY8" fmla="*/ 196799 h 1035218"/>
                  <a:gd name="connsiteX9" fmla="*/ 748916 w 1035218"/>
                  <a:gd name="connsiteY9" fmla="*/ 148273 h 1035218"/>
                  <a:gd name="connsiteX10" fmla="*/ 748916 w 1035218"/>
                  <a:gd name="connsiteY10" fmla="*/ 562361 h 1035218"/>
                  <a:gd name="connsiteX11" fmla="*/ 911208 w 1035218"/>
                  <a:gd name="connsiteY11" fmla="*/ 724653 h 1035218"/>
                  <a:gd name="connsiteX12" fmla="*/ 748916 w 1035218"/>
                  <a:gd name="connsiteY12" fmla="*/ 886945 h 1035218"/>
                  <a:gd name="connsiteX13" fmla="*/ 700390 w 1035218"/>
                  <a:gd name="connsiteY13" fmla="*/ 838419 h 1035218"/>
                  <a:gd name="connsiteX14" fmla="*/ 779110 w 1035218"/>
                  <a:gd name="connsiteY14" fmla="*/ 759160 h 1035218"/>
                  <a:gd name="connsiteX15" fmla="*/ 552117 w 1035218"/>
                  <a:gd name="connsiteY15" fmla="*/ 759160 h 1035218"/>
                  <a:gd name="connsiteX16" fmla="*/ 552117 w 1035218"/>
                  <a:gd name="connsiteY16" fmla="*/ 690146 h 1035218"/>
                  <a:gd name="connsiteX17" fmla="*/ 779110 w 1035218"/>
                  <a:gd name="connsiteY17" fmla="*/ 690146 h 1035218"/>
                  <a:gd name="connsiteX18" fmla="*/ 700390 w 1035218"/>
                  <a:gd name="connsiteY18" fmla="*/ 610887 h 1035218"/>
                  <a:gd name="connsiteX19" fmla="*/ 748916 w 1035218"/>
                  <a:gd name="connsiteY19" fmla="*/ 562361 h 1035218"/>
                  <a:gd name="connsiteX20" fmla="*/ 256109 w 1035218"/>
                  <a:gd name="connsiteY20" fmla="*/ 276058 h 1035218"/>
                  <a:gd name="connsiteX21" fmla="*/ 483102 w 1035218"/>
                  <a:gd name="connsiteY21" fmla="*/ 276058 h 1035218"/>
                  <a:gd name="connsiteX22" fmla="*/ 483102 w 1035218"/>
                  <a:gd name="connsiteY22" fmla="*/ 345073 h 1035218"/>
                  <a:gd name="connsiteX23" fmla="*/ 256109 w 1035218"/>
                  <a:gd name="connsiteY23" fmla="*/ 345073 h 1035218"/>
                  <a:gd name="connsiteX24" fmla="*/ 334828 w 1035218"/>
                  <a:gd name="connsiteY24" fmla="*/ 424332 h 1035218"/>
                  <a:gd name="connsiteX25" fmla="*/ 286303 w 1035218"/>
                  <a:gd name="connsiteY25" fmla="*/ 472858 h 1035218"/>
                  <a:gd name="connsiteX26" fmla="*/ 124011 w 1035218"/>
                  <a:gd name="connsiteY26" fmla="*/ 310566 h 1035218"/>
                  <a:gd name="connsiteX27" fmla="*/ 286303 w 1035218"/>
                  <a:gd name="connsiteY27" fmla="*/ 148273 h 1035218"/>
                  <a:gd name="connsiteX28" fmla="*/ 334828 w 1035218"/>
                  <a:gd name="connsiteY28" fmla="*/ 196799 h 1035218"/>
                  <a:gd name="connsiteX29" fmla="*/ 256109 w 1035218"/>
                  <a:gd name="connsiteY29" fmla="*/ 276058 h 1035218"/>
                  <a:gd name="connsiteX30" fmla="*/ 256109 w 1035218"/>
                  <a:gd name="connsiteY30" fmla="*/ 690146 h 1035218"/>
                  <a:gd name="connsiteX31" fmla="*/ 483102 w 1035218"/>
                  <a:gd name="connsiteY31" fmla="*/ 690146 h 1035218"/>
                  <a:gd name="connsiteX32" fmla="*/ 483102 w 1035218"/>
                  <a:gd name="connsiteY32" fmla="*/ 759160 h 1035218"/>
                  <a:gd name="connsiteX33" fmla="*/ 256109 w 1035218"/>
                  <a:gd name="connsiteY33" fmla="*/ 759160 h 1035218"/>
                  <a:gd name="connsiteX34" fmla="*/ 334828 w 1035218"/>
                  <a:gd name="connsiteY34" fmla="*/ 838419 h 1035218"/>
                  <a:gd name="connsiteX35" fmla="*/ 286303 w 1035218"/>
                  <a:gd name="connsiteY35" fmla="*/ 886945 h 1035218"/>
                  <a:gd name="connsiteX36" fmla="*/ 124011 w 1035218"/>
                  <a:gd name="connsiteY36" fmla="*/ 724653 h 1035218"/>
                  <a:gd name="connsiteX37" fmla="*/ 286303 w 1035218"/>
                  <a:gd name="connsiteY37" fmla="*/ 562361 h 1035218"/>
                  <a:gd name="connsiteX38" fmla="*/ 334828 w 1035218"/>
                  <a:gd name="connsiteY38" fmla="*/ 610887 h 1035218"/>
                  <a:gd name="connsiteX39" fmla="*/ 256109 w 1035218"/>
                  <a:gd name="connsiteY39" fmla="*/ 690146 h 1035218"/>
                  <a:gd name="connsiteX40" fmla="*/ 897189 w 1035218"/>
                  <a:gd name="connsiteY40" fmla="*/ 69015 h 1035218"/>
                  <a:gd name="connsiteX41" fmla="*/ 828175 w 1035218"/>
                  <a:gd name="connsiteY41" fmla="*/ 69015 h 1035218"/>
                  <a:gd name="connsiteX42" fmla="*/ 828175 w 1035218"/>
                  <a:gd name="connsiteY42" fmla="*/ 0 h 1035218"/>
                  <a:gd name="connsiteX43" fmla="*/ 897189 w 1035218"/>
                  <a:gd name="connsiteY43" fmla="*/ 0 h 1035218"/>
                  <a:gd name="connsiteX44" fmla="*/ 897189 w 1035218"/>
                  <a:gd name="connsiteY44" fmla="*/ 69015 h 1035218"/>
                  <a:gd name="connsiteX45" fmla="*/ 759160 w 1035218"/>
                  <a:gd name="connsiteY45" fmla="*/ 69015 h 1035218"/>
                  <a:gd name="connsiteX46" fmla="*/ 690146 w 1035218"/>
                  <a:gd name="connsiteY46" fmla="*/ 69015 h 1035218"/>
                  <a:gd name="connsiteX47" fmla="*/ 690146 w 1035218"/>
                  <a:gd name="connsiteY47" fmla="*/ 0 h 1035218"/>
                  <a:gd name="connsiteX48" fmla="*/ 759160 w 1035218"/>
                  <a:gd name="connsiteY48" fmla="*/ 0 h 1035218"/>
                  <a:gd name="connsiteX49" fmla="*/ 759160 w 1035218"/>
                  <a:gd name="connsiteY49" fmla="*/ 69015 h 1035218"/>
                  <a:gd name="connsiteX50" fmla="*/ 621131 w 1035218"/>
                  <a:gd name="connsiteY50" fmla="*/ 69015 h 1035218"/>
                  <a:gd name="connsiteX51" fmla="*/ 552117 w 1035218"/>
                  <a:gd name="connsiteY51" fmla="*/ 69015 h 1035218"/>
                  <a:gd name="connsiteX52" fmla="*/ 552117 w 1035218"/>
                  <a:gd name="connsiteY52" fmla="*/ 0 h 1035218"/>
                  <a:gd name="connsiteX53" fmla="*/ 621131 w 1035218"/>
                  <a:gd name="connsiteY53" fmla="*/ 0 h 1035218"/>
                  <a:gd name="connsiteX54" fmla="*/ 621131 w 1035218"/>
                  <a:gd name="connsiteY54" fmla="*/ 69015 h 1035218"/>
                  <a:gd name="connsiteX55" fmla="*/ 414087 w 1035218"/>
                  <a:gd name="connsiteY55" fmla="*/ 0 h 1035218"/>
                  <a:gd name="connsiteX56" fmla="*/ 483102 w 1035218"/>
                  <a:gd name="connsiteY56" fmla="*/ 0 h 1035218"/>
                  <a:gd name="connsiteX57" fmla="*/ 483102 w 1035218"/>
                  <a:gd name="connsiteY57" fmla="*/ 69015 h 1035218"/>
                  <a:gd name="connsiteX58" fmla="*/ 414087 w 1035218"/>
                  <a:gd name="connsiteY58" fmla="*/ 69015 h 1035218"/>
                  <a:gd name="connsiteX59" fmla="*/ 414087 w 1035218"/>
                  <a:gd name="connsiteY59" fmla="*/ 0 h 1035218"/>
                  <a:gd name="connsiteX60" fmla="*/ 345073 w 1035218"/>
                  <a:gd name="connsiteY60" fmla="*/ 69015 h 1035218"/>
                  <a:gd name="connsiteX61" fmla="*/ 276058 w 1035218"/>
                  <a:gd name="connsiteY61" fmla="*/ 69015 h 1035218"/>
                  <a:gd name="connsiteX62" fmla="*/ 276058 w 1035218"/>
                  <a:gd name="connsiteY62" fmla="*/ 0 h 1035218"/>
                  <a:gd name="connsiteX63" fmla="*/ 345073 w 1035218"/>
                  <a:gd name="connsiteY63" fmla="*/ 0 h 1035218"/>
                  <a:gd name="connsiteX64" fmla="*/ 345073 w 1035218"/>
                  <a:gd name="connsiteY64" fmla="*/ 69015 h 1035218"/>
                  <a:gd name="connsiteX65" fmla="*/ 207044 w 1035218"/>
                  <a:gd name="connsiteY65" fmla="*/ 69015 h 1035218"/>
                  <a:gd name="connsiteX66" fmla="*/ 138029 w 1035218"/>
                  <a:gd name="connsiteY66" fmla="*/ 69015 h 1035218"/>
                  <a:gd name="connsiteX67" fmla="*/ 138029 w 1035218"/>
                  <a:gd name="connsiteY67" fmla="*/ 0 h 1035218"/>
                  <a:gd name="connsiteX68" fmla="*/ 207044 w 1035218"/>
                  <a:gd name="connsiteY68" fmla="*/ 0 h 1035218"/>
                  <a:gd name="connsiteX69" fmla="*/ 207044 w 1035218"/>
                  <a:gd name="connsiteY69" fmla="*/ 69015 h 1035218"/>
                  <a:gd name="connsiteX70" fmla="*/ 0 w 1035218"/>
                  <a:gd name="connsiteY70" fmla="*/ 0 h 1035218"/>
                  <a:gd name="connsiteX71" fmla="*/ 69015 w 1035218"/>
                  <a:gd name="connsiteY71" fmla="*/ 0 h 1035218"/>
                  <a:gd name="connsiteX72" fmla="*/ 69015 w 1035218"/>
                  <a:gd name="connsiteY72" fmla="*/ 69015 h 1035218"/>
                  <a:gd name="connsiteX73" fmla="*/ 0 w 1035218"/>
                  <a:gd name="connsiteY73" fmla="*/ 69015 h 1035218"/>
                  <a:gd name="connsiteX74" fmla="*/ 0 w 1035218"/>
                  <a:gd name="connsiteY74" fmla="*/ 0 h 1035218"/>
                  <a:gd name="connsiteX75" fmla="*/ 0 w 1035218"/>
                  <a:gd name="connsiteY75" fmla="*/ 138029 h 1035218"/>
                  <a:gd name="connsiteX76" fmla="*/ 69015 w 1035218"/>
                  <a:gd name="connsiteY76" fmla="*/ 138029 h 1035218"/>
                  <a:gd name="connsiteX77" fmla="*/ 69015 w 1035218"/>
                  <a:gd name="connsiteY77" fmla="*/ 207044 h 1035218"/>
                  <a:gd name="connsiteX78" fmla="*/ 0 w 1035218"/>
                  <a:gd name="connsiteY78" fmla="*/ 207044 h 1035218"/>
                  <a:gd name="connsiteX79" fmla="*/ 0 w 1035218"/>
                  <a:gd name="connsiteY79" fmla="*/ 138029 h 1035218"/>
                  <a:gd name="connsiteX80" fmla="*/ 1035218 w 1035218"/>
                  <a:gd name="connsiteY80" fmla="*/ 0 h 1035218"/>
                  <a:gd name="connsiteX81" fmla="*/ 1035218 w 1035218"/>
                  <a:gd name="connsiteY81" fmla="*/ 69015 h 1035218"/>
                  <a:gd name="connsiteX82" fmla="*/ 966204 w 1035218"/>
                  <a:gd name="connsiteY82" fmla="*/ 69015 h 1035218"/>
                  <a:gd name="connsiteX83" fmla="*/ 966204 w 1035218"/>
                  <a:gd name="connsiteY83" fmla="*/ 0 h 1035218"/>
                  <a:gd name="connsiteX84" fmla="*/ 1035218 w 1035218"/>
                  <a:gd name="connsiteY84" fmla="*/ 0 h 1035218"/>
                  <a:gd name="connsiteX85" fmla="*/ 966204 w 1035218"/>
                  <a:gd name="connsiteY85" fmla="*/ 138029 h 1035218"/>
                  <a:gd name="connsiteX86" fmla="*/ 1035218 w 1035218"/>
                  <a:gd name="connsiteY86" fmla="*/ 138029 h 1035218"/>
                  <a:gd name="connsiteX87" fmla="*/ 1035218 w 1035218"/>
                  <a:gd name="connsiteY87" fmla="*/ 207044 h 1035218"/>
                  <a:gd name="connsiteX88" fmla="*/ 966204 w 1035218"/>
                  <a:gd name="connsiteY88" fmla="*/ 207044 h 1035218"/>
                  <a:gd name="connsiteX89" fmla="*/ 966204 w 1035218"/>
                  <a:gd name="connsiteY89" fmla="*/ 138029 h 1035218"/>
                  <a:gd name="connsiteX90" fmla="*/ 0 w 1035218"/>
                  <a:gd name="connsiteY90" fmla="*/ 276058 h 1035218"/>
                  <a:gd name="connsiteX91" fmla="*/ 69015 w 1035218"/>
                  <a:gd name="connsiteY91" fmla="*/ 276058 h 1035218"/>
                  <a:gd name="connsiteX92" fmla="*/ 69015 w 1035218"/>
                  <a:gd name="connsiteY92" fmla="*/ 345073 h 1035218"/>
                  <a:gd name="connsiteX93" fmla="*/ 0 w 1035218"/>
                  <a:gd name="connsiteY93" fmla="*/ 345073 h 1035218"/>
                  <a:gd name="connsiteX94" fmla="*/ 0 w 1035218"/>
                  <a:gd name="connsiteY94" fmla="*/ 276058 h 1035218"/>
                  <a:gd name="connsiteX95" fmla="*/ 0 w 1035218"/>
                  <a:gd name="connsiteY95" fmla="*/ 414087 h 1035218"/>
                  <a:gd name="connsiteX96" fmla="*/ 69015 w 1035218"/>
                  <a:gd name="connsiteY96" fmla="*/ 414087 h 1035218"/>
                  <a:gd name="connsiteX97" fmla="*/ 69015 w 1035218"/>
                  <a:gd name="connsiteY97" fmla="*/ 483102 h 1035218"/>
                  <a:gd name="connsiteX98" fmla="*/ 0 w 1035218"/>
                  <a:gd name="connsiteY98" fmla="*/ 483102 h 1035218"/>
                  <a:gd name="connsiteX99" fmla="*/ 0 w 1035218"/>
                  <a:gd name="connsiteY99" fmla="*/ 414087 h 1035218"/>
                  <a:gd name="connsiteX100" fmla="*/ 0 w 1035218"/>
                  <a:gd name="connsiteY100" fmla="*/ 552117 h 1035218"/>
                  <a:gd name="connsiteX101" fmla="*/ 69015 w 1035218"/>
                  <a:gd name="connsiteY101" fmla="*/ 552117 h 1035218"/>
                  <a:gd name="connsiteX102" fmla="*/ 69015 w 1035218"/>
                  <a:gd name="connsiteY102" fmla="*/ 621131 h 1035218"/>
                  <a:gd name="connsiteX103" fmla="*/ 0 w 1035218"/>
                  <a:gd name="connsiteY103" fmla="*/ 621131 h 1035218"/>
                  <a:gd name="connsiteX104" fmla="*/ 0 w 1035218"/>
                  <a:gd name="connsiteY104" fmla="*/ 552117 h 1035218"/>
                  <a:gd name="connsiteX105" fmla="*/ 0 w 1035218"/>
                  <a:gd name="connsiteY105" fmla="*/ 690146 h 1035218"/>
                  <a:gd name="connsiteX106" fmla="*/ 69015 w 1035218"/>
                  <a:gd name="connsiteY106" fmla="*/ 690146 h 1035218"/>
                  <a:gd name="connsiteX107" fmla="*/ 69015 w 1035218"/>
                  <a:gd name="connsiteY107" fmla="*/ 759160 h 1035218"/>
                  <a:gd name="connsiteX108" fmla="*/ 0 w 1035218"/>
                  <a:gd name="connsiteY108" fmla="*/ 759160 h 1035218"/>
                  <a:gd name="connsiteX109" fmla="*/ 0 w 1035218"/>
                  <a:gd name="connsiteY109" fmla="*/ 690146 h 1035218"/>
                  <a:gd name="connsiteX110" fmla="*/ 138029 w 1035218"/>
                  <a:gd name="connsiteY110" fmla="*/ 966204 h 1035218"/>
                  <a:gd name="connsiteX111" fmla="*/ 207044 w 1035218"/>
                  <a:gd name="connsiteY111" fmla="*/ 966204 h 1035218"/>
                  <a:gd name="connsiteX112" fmla="*/ 207044 w 1035218"/>
                  <a:gd name="connsiteY112" fmla="*/ 1035218 h 1035218"/>
                  <a:gd name="connsiteX113" fmla="*/ 138029 w 1035218"/>
                  <a:gd name="connsiteY113" fmla="*/ 1035218 h 1035218"/>
                  <a:gd name="connsiteX114" fmla="*/ 138029 w 1035218"/>
                  <a:gd name="connsiteY114" fmla="*/ 966204 h 1035218"/>
                  <a:gd name="connsiteX115" fmla="*/ 0 w 1035218"/>
                  <a:gd name="connsiteY115" fmla="*/ 828175 h 1035218"/>
                  <a:gd name="connsiteX116" fmla="*/ 69015 w 1035218"/>
                  <a:gd name="connsiteY116" fmla="*/ 828175 h 1035218"/>
                  <a:gd name="connsiteX117" fmla="*/ 69015 w 1035218"/>
                  <a:gd name="connsiteY117" fmla="*/ 897189 h 1035218"/>
                  <a:gd name="connsiteX118" fmla="*/ 0 w 1035218"/>
                  <a:gd name="connsiteY118" fmla="*/ 897189 h 1035218"/>
                  <a:gd name="connsiteX119" fmla="*/ 0 w 1035218"/>
                  <a:gd name="connsiteY119" fmla="*/ 828175 h 1035218"/>
                  <a:gd name="connsiteX120" fmla="*/ 0 w 1035218"/>
                  <a:gd name="connsiteY120" fmla="*/ 966204 h 1035218"/>
                  <a:gd name="connsiteX121" fmla="*/ 69015 w 1035218"/>
                  <a:gd name="connsiteY121" fmla="*/ 966204 h 1035218"/>
                  <a:gd name="connsiteX122" fmla="*/ 69015 w 1035218"/>
                  <a:gd name="connsiteY122" fmla="*/ 1035218 h 1035218"/>
                  <a:gd name="connsiteX123" fmla="*/ 0 w 1035218"/>
                  <a:gd name="connsiteY123" fmla="*/ 1035218 h 1035218"/>
                  <a:gd name="connsiteX124" fmla="*/ 0 w 1035218"/>
                  <a:gd name="connsiteY124" fmla="*/ 966204 h 1035218"/>
                  <a:gd name="connsiteX125" fmla="*/ 276058 w 1035218"/>
                  <a:gd name="connsiteY125" fmla="*/ 966204 h 1035218"/>
                  <a:gd name="connsiteX126" fmla="*/ 345073 w 1035218"/>
                  <a:gd name="connsiteY126" fmla="*/ 966204 h 1035218"/>
                  <a:gd name="connsiteX127" fmla="*/ 345073 w 1035218"/>
                  <a:gd name="connsiteY127" fmla="*/ 1035218 h 1035218"/>
                  <a:gd name="connsiteX128" fmla="*/ 276058 w 1035218"/>
                  <a:gd name="connsiteY128" fmla="*/ 1035218 h 1035218"/>
                  <a:gd name="connsiteX129" fmla="*/ 276058 w 1035218"/>
                  <a:gd name="connsiteY129" fmla="*/ 966204 h 1035218"/>
                  <a:gd name="connsiteX130" fmla="*/ 414087 w 1035218"/>
                  <a:gd name="connsiteY130" fmla="*/ 966204 h 1035218"/>
                  <a:gd name="connsiteX131" fmla="*/ 483102 w 1035218"/>
                  <a:gd name="connsiteY131" fmla="*/ 966204 h 1035218"/>
                  <a:gd name="connsiteX132" fmla="*/ 483102 w 1035218"/>
                  <a:gd name="connsiteY132" fmla="*/ 1035218 h 1035218"/>
                  <a:gd name="connsiteX133" fmla="*/ 414087 w 1035218"/>
                  <a:gd name="connsiteY133" fmla="*/ 1035218 h 1035218"/>
                  <a:gd name="connsiteX134" fmla="*/ 414087 w 1035218"/>
                  <a:gd name="connsiteY134" fmla="*/ 966204 h 1035218"/>
                  <a:gd name="connsiteX135" fmla="*/ 552117 w 1035218"/>
                  <a:gd name="connsiteY135" fmla="*/ 966204 h 1035218"/>
                  <a:gd name="connsiteX136" fmla="*/ 621131 w 1035218"/>
                  <a:gd name="connsiteY136" fmla="*/ 966204 h 1035218"/>
                  <a:gd name="connsiteX137" fmla="*/ 621131 w 1035218"/>
                  <a:gd name="connsiteY137" fmla="*/ 1035218 h 1035218"/>
                  <a:gd name="connsiteX138" fmla="*/ 552117 w 1035218"/>
                  <a:gd name="connsiteY138" fmla="*/ 1035218 h 1035218"/>
                  <a:gd name="connsiteX139" fmla="*/ 552117 w 1035218"/>
                  <a:gd name="connsiteY139" fmla="*/ 966204 h 1035218"/>
                  <a:gd name="connsiteX140" fmla="*/ 690146 w 1035218"/>
                  <a:gd name="connsiteY140" fmla="*/ 966204 h 1035218"/>
                  <a:gd name="connsiteX141" fmla="*/ 759160 w 1035218"/>
                  <a:gd name="connsiteY141" fmla="*/ 966204 h 1035218"/>
                  <a:gd name="connsiteX142" fmla="*/ 759160 w 1035218"/>
                  <a:gd name="connsiteY142" fmla="*/ 1035218 h 1035218"/>
                  <a:gd name="connsiteX143" fmla="*/ 690146 w 1035218"/>
                  <a:gd name="connsiteY143" fmla="*/ 1035218 h 1035218"/>
                  <a:gd name="connsiteX144" fmla="*/ 690146 w 1035218"/>
                  <a:gd name="connsiteY144" fmla="*/ 966204 h 1035218"/>
                  <a:gd name="connsiteX145" fmla="*/ 828175 w 1035218"/>
                  <a:gd name="connsiteY145" fmla="*/ 966204 h 1035218"/>
                  <a:gd name="connsiteX146" fmla="*/ 897189 w 1035218"/>
                  <a:gd name="connsiteY146" fmla="*/ 966204 h 1035218"/>
                  <a:gd name="connsiteX147" fmla="*/ 897189 w 1035218"/>
                  <a:gd name="connsiteY147" fmla="*/ 1035218 h 1035218"/>
                  <a:gd name="connsiteX148" fmla="*/ 828175 w 1035218"/>
                  <a:gd name="connsiteY148" fmla="*/ 1035218 h 1035218"/>
                  <a:gd name="connsiteX149" fmla="*/ 828175 w 1035218"/>
                  <a:gd name="connsiteY149" fmla="*/ 966204 h 1035218"/>
                  <a:gd name="connsiteX150" fmla="*/ 966204 w 1035218"/>
                  <a:gd name="connsiteY150" fmla="*/ 966204 h 1035218"/>
                  <a:gd name="connsiteX151" fmla="*/ 1035218 w 1035218"/>
                  <a:gd name="connsiteY151" fmla="*/ 966204 h 1035218"/>
                  <a:gd name="connsiteX152" fmla="*/ 1035218 w 1035218"/>
                  <a:gd name="connsiteY152" fmla="*/ 1035218 h 1035218"/>
                  <a:gd name="connsiteX153" fmla="*/ 966204 w 1035218"/>
                  <a:gd name="connsiteY153" fmla="*/ 1035218 h 1035218"/>
                  <a:gd name="connsiteX154" fmla="*/ 966204 w 1035218"/>
                  <a:gd name="connsiteY154" fmla="*/ 966204 h 1035218"/>
                  <a:gd name="connsiteX155" fmla="*/ 966204 w 1035218"/>
                  <a:gd name="connsiteY155" fmla="*/ 828175 h 1035218"/>
                  <a:gd name="connsiteX156" fmla="*/ 1035218 w 1035218"/>
                  <a:gd name="connsiteY156" fmla="*/ 828175 h 1035218"/>
                  <a:gd name="connsiteX157" fmla="*/ 1035218 w 1035218"/>
                  <a:gd name="connsiteY157" fmla="*/ 897189 h 1035218"/>
                  <a:gd name="connsiteX158" fmla="*/ 966204 w 1035218"/>
                  <a:gd name="connsiteY158" fmla="*/ 897189 h 1035218"/>
                  <a:gd name="connsiteX159" fmla="*/ 966204 w 1035218"/>
                  <a:gd name="connsiteY159" fmla="*/ 828175 h 1035218"/>
                  <a:gd name="connsiteX160" fmla="*/ 966204 w 1035218"/>
                  <a:gd name="connsiteY160" fmla="*/ 690146 h 1035218"/>
                  <a:gd name="connsiteX161" fmla="*/ 1035218 w 1035218"/>
                  <a:gd name="connsiteY161" fmla="*/ 690146 h 1035218"/>
                  <a:gd name="connsiteX162" fmla="*/ 1035218 w 1035218"/>
                  <a:gd name="connsiteY162" fmla="*/ 759160 h 1035218"/>
                  <a:gd name="connsiteX163" fmla="*/ 966204 w 1035218"/>
                  <a:gd name="connsiteY163" fmla="*/ 759160 h 1035218"/>
                  <a:gd name="connsiteX164" fmla="*/ 966204 w 1035218"/>
                  <a:gd name="connsiteY164" fmla="*/ 690146 h 1035218"/>
                  <a:gd name="connsiteX165" fmla="*/ 966204 w 1035218"/>
                  <a:gd name="connsiteY165" fmla="*/ 552117 h 1035218"/>
                  <a:gd name="connsiteX166" fmla="*/ 1035218 w 1035218"/>
                  <a:gd name="connsiteY166" fmla="*/ 552117 h 1035218"/>
                  <a:gd name="connsiteX167" fmla="*/ 1035218 w 1035218"/>
                  <a:gd name="connsiteY167" fmla="*/ 621131 h 1035218"/>
                  <a:gd name="connsiteX168" fmla="*/ 966204 w 1035218"/>
                  <a:gd name="connsiteY168" fmla="*/ 621131 h 1035218"/>
                  <a:gd name="connsiteX169" fmla="*/ 966204 w 1035218"/>
                  <a:gd name="connsiteY169" fmla="*/ 552117 h 1035218"/>
                  <a:gd name="connsiteX170" fmla="*/ 966204 w 1035218"/>
                  <a:gd name="connsiteY170" fmla="*/ 414087 h 1035218"/>
                  <a:gd name="connsiteX171" fmla="*/ 1035218 w 1035218"/>
                  <a:gd name="connsiteY171" fmla="*/ 414087 h 1035218"/>
                  <a:gd name="connsiteX172" fmla="*/ 1035218 w 1035218"/>
                  <a:gd name="connsiteY172" fmla="*/ 483102 h 1035218"/>
                  <a:gd name="connsiteX173" fmla="*/ 966204 w 1035218"/>
                  <a:gd name="connsiteY173" fmla="*/ 483102 h 1035218"/>
                  <a:gd name="connsiteX174" fmla="*/ 966204 w 1035218"/>
                  <a:gd name="connsiteY174" fmla="*/ 414087 h 1035218"/>
                  <a:gd name="connsiteX175" fmla="*/ 966204 w 1035218"/>
                  <a:gd name="connsiteY175" fmla="*/ 276058 h 1035218"/>
                  <a:gd name="connsiteX176" fmla="*/ 1035218 w 1035218"/>
                  <a:gd name="connsiteY176" fmla="*/ 276058 h 1035218"/>
                  <a:gd name="connsiteX177" fmla="*/ 1035218 w 1035218"/>
                  <a:gd name="connsiteY177" fmla="*/ 345073 h 1035218"/>
                  <a:gd name="connsiteX178" fmla="*/ 966204 w 1035218"/>
                  <a:gd name="connsiteY178" fmla="*/ 345073 h 1035218"/>
                  <a:gd name="connsiteX179" fmla="*/ 966204 w 1035218"/>
                  <a:gd name="connsiteY179" fmla="*/ 276058 h 103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35218" h="1035218">
                    <a:moveTo>
                      <a:pt x="748916" y="148273"/>
                    </a:moveTo>
                    <a:lnTo>
                      <a:pt x="911208" y="310566"/>
                    </a:lnTo>
                    <a:lnTo>
                      <a:pt x="748916" y="472858"/>
                    </a:lnTo>
                    <a:lnTo>
                      <a:pt x="700390" y="424332"/>
                    </a:lnTo>
                    <a:lnTo>
                      <a:pt x="779110" y="345073"/>
                    </a:lnTo>
                    <a:lnTo>
                      <a:pt x="552117" y="345073"/>
                    </a:lnTo>
                    <a:lnTo>
                      <a:pt x="552117" y="276058"/>
                    </a:lnTo>
                    <a:lnTo>
                      <a:pt x="779110" y="276058"/>
                    </a:lnTo>
                    <a:lnTo>
                      <a:pt x="700390" y="196799"/>
                    </a:lnTo>
                    <a:lnTo>
                      <a:pt x="748916" y="148273"/>
                    </a:lnTo>
                    <a:close/>
                    <a:moveTo>
                      <a:pt x="748916" y="562361"/>
                    </a:moveTo>
                    <a:lnTo>
                      <a:pt x="911208" y="724653"/>
                    </a:lnTo>
                    <a:lnTo>
                      <a:pt x="748916" y="886945"/>
                    </a:lnTo>
                    <a:lnTo>
                      <a:pt x="700390" y="838419"/>
                    </a:lnTo>
                    <a:lnTo>
                      <a:pt x="779110" y="759160"/>
                    </a:lnTo>
                    <a:lnTo>
                      <a:pt x="552117" y="759160"/>
                    </a:lnTo>
                    <a:lnTo>
                      <a:pt x="552117" y="690146"/>
                    </a:lnTo>
                    <a:lnTo>
                      <a:pt x="779110" y="690146"/>
                    </a:lnTo>
                    <a:lnTo>
                      <a:pt x="700390" y="610887"/>
                    </a:lnTo>
                    <a:lnTo>
                      <a:pt x="748916" y="562361"/>
                    </a:lnTo>
                    <a:close/>
                    <a:moveTo>
                      <a:pt x="256109" y="276058"/>
                    </a:moveTo>
                    <a:lnTo>
                      <a:pt x="483102" y="276058"/>
                    </a:lnTo>
                    <a:lnTo>
                      <a:pt x="483102" y="345073"/>
                    </a:lnTo>
                    <a:lnTo>
                      <a:pt x="256109" y="345073"/>
                    </a:lnTo>
                    <a:lnTo>
                      <a:pt x="334828" y="424332"/>
                    </a:lnTo>
                    <a:lnTo>
                      <a:pt x="286303" y="472858"/>
                    </a:lnTo>
                    <a:lnTo>
                      <a:pt x="124011" y="310566"/>
                    </a:lnTo>
                    <a:lnTo>
                      <a:pt x="286303" y="148273"/>
                    </a:lnTo>
                    <a:lnTo>
                      <a:pt x="334828" y="196799"/>
                    </a:lnTo>
                    <a:lnTo>
                      <a:pt x="256109" y="276058"/>
                    </a:lnTo>
                    <a:close/>
                    <a:moveTo>
                      <a:pt x="256109" y="690146"/>
                    </a:moveTo>
                    <a:lnTo>
                      <a:pt x="483102" y="690146"/>
                    </a:lnTo>
                    <a:lnTo>
                      <a:pt x="483102" y="759160"/>
                    </a:lnTo>
                    <a:lnTo>
                      <a:pt x="256109" y="759160"/>
                    </a:lnTo>
                    <a:lnTo>
                      <a:pt x="334828" y="838419"/>
                    </a:lnTo>
                    <a:lnTo>
                      <a:pt x="286303" y="886945"/>
                    </a:lnTo>
                    <a:lnTo>
                      <a:pt x="124011" y="724653"/>
                    </a:lnTo>
                    <a:lnTo>
                      <a:pt x="286303" y="562361"/>
                    </a:lnTo>
                    <a:lnTo>
                      <a:pt x="334828" y="610887"/>
                    </a:lnTo>
                    <a:lnTo>
                      <a:pt x="256109" y="690146"/>
                    </a:lnTo>
                    <a:close/>
                    <a:moveTo>
                      <a:pt x="897189" y="69015"/>
                    </a:moveTo>
                    <a:lnTo>
                      <a:pt x="828175" y="69015"/>
                    </a:lnTo>
                    <a:lnTo>
                      <a:pt x="828175" y="0"/>
                    </a:lnTo>
                    <a:lnTo>
                      <a:pt x="897189" y="0"/>
                    </a:lnTo>
                    <a:lnTo>
                      <a:pt x="897189" y="69015"/>
                    </a:lnTo>
                    <a:close/>
                    <a:moveTo>
                      <a:pt x="759160" y="69015"/>
                    </a:moveTo>
                    <a:lnTo>
                      <a:pt x="690146" y="69015"/>
                    </a:lnTo>
                    <a:lnTo>
                      <a:pt x="690146" y="0"/>
                    </a:lnTo>
                    <a:lnTo>
                      <a:pt x="759160" y="0"/>
                    </a:lnTo>
                    <a:lnTo>
                      <a:pt x="759160" y="69015"/>
                    </a:lnTo>
                    <a:close/>
                    <a:moveTo>
                      <a:pt x="621131" y="69015"/>
                    </a:moveTo>
                    <a:lnTo>
                      <a:pt x="552117" y="69015"/>
                    </a:lnTo>
                    <a:lnTo>
                      <a:pt x="552117" y="0"/>
                    </a:lnTo>
                    <a:lnTo>
                      <a:pt x="621131" y="0"/>
                    </a:lnTo>
                    <a:lnTo>
                      <a:pt x="621131" y="69015"/>
                    </a:lnTo>
                    <a:close/>
                    <a:moveTo>
                      <a:pt x="414087" y="0"/>
                    </a:moveTo>
                    <a:lnTo>
                      <a:pt x="483102" y="0"/>
                    </a:lnTo>
                    <a:lnTo>
                      <a:pt x="483102" y="69015"/>
                    </a:lnTo>
                    <a:lnTo>
                      <a:pt x="414087" y="69015"/>
                    </a:lnTo>
                    <a:lnTo>
                      <a:pt x="414087" y="0"/>
                    </a:lnTo>
                    <a:close/>
                    <a:moveTo>
                      <a:pt x="345073" y="69015"/>
                    </a:moveTo>
                    <a:lnTo>
                      <a:pt x="276058" y="69015"/>
                    </a:lnTo>
                    <a:lnTo>
                      <a:pt x="276058" y="0"/>
                    </a:lnTo>
                    <a:lnTo>
                      <a:pt x="345073" y="0"/>
                    </a:lnTo>
                    <a:lnTo>
                      <a:pt x="345073" y="69015"/>
                    </a:lnTo>
                    <a:close/>
                    <a:moveTo>
                      <a:pt x="207044" y="69015"/>
                    </a:moveTo>
                    <a:lnTo>
                      <a:pt x="138029" y="69015"/>
                    </a:lnTo>
                    <a:lnTo>
                      <a:pt x="138029" y="0"/>
                    </a:lnTo>
                    <a:lnTo>
                      <a:pt x="207044" y="0"/>
                    </a:lnTo>
                    <a:lnTo>
                      <a:pt x="207044" y="69015"/>
                    </a:lnTo>
                    <a:close/>
                    <a:moveTo>
                      <a:pt x="0" y="0"/>
                    </a:moveTo>
                    <a:lnTo>
                      <a:pt x="69015" y="0"/>
                    </a:lnTo>
                    <a:lnTo>
                      <a:pt x="69015" y="69015"/>
                    </a:lnTo>
                    <a:lnTo>
                      <a:pt x="0" y="69015"/>
                    </a:lnTo>
                    <a:lnTo>
                      <a:pt x="0" y="0"/>
                    </a:lnTo>
                    <a:close/>
                    <a:moveTo>
                      <a:pt x="0" y="138029"/>
                    </a:moveTo>
                    <a:lnTo>
                      <a:pt x="69015" y="138029"/>
                    </a:lnTo>
                    <a:lnTo>
                      <a:pt x="69015" y="207044"/>
                    </a:lnTo>
                    <a:lnTo>
                      <a:pt x="0" y="207044"/>
                    </a:lnTo>
                    <a:lnTo>
                      <a:pt x="0" y="138029"/>
                    </a:lnTo>
                    <a:close/>
                    <a:moveTo>
                      <a:pt x="1035218" y="0"/>
                    </a:moveTo>
                    <a:lnTo>
                      <a:pt x="1035218" y="69015"/>
                    </a:lnTo>
                    <a:lnTo>
                      <a:pt x="966204" y="69015"/>
                    </a:lnTo>
                    <a:lnTo>
                      <a:pt x="966204" y="0"/>
                    </a:lnTo>
                    <a:lnTo>
                      <a:pt x="1035218" y="0"/>
                    </a:lnTo>
                    <a:close/>
                    <a:moveTo>
                      <a:pt x="966204" y="138029"/>
                    </a:moveTo>
                    <a:lnTo>
                      <a:pt x="1035218" y="138029"/>
                    </a:lnTo>
                    <a:lnTo>
                      <a:pt x="1035218" y="207044"/>
                    </a:lnTo>
                    <a:lnTo>
                      <a:pt x="966204" y="207044"/>
                    </a:lnTo>
                    <a:lnTo>
                      <a:pt x="966204" y="138029"/>
                    </a:lnTo>
                    <a:close/>
                    <a:moveTo>
                      <a:pt x="0" y="276058"/>
                    </a:moveTo>
                    <a:lnTo>
                      <a:pt x="69015" y="276058"/>
                    </a:lnTo>
                    <a:lnTo>
                      <a:pt x="69015" y="345073"/>
                    </a:lnTo>
                    <a:lnTo>
                      <a:pt x="0" y="345073"/>
                    </a:lnTo>
                    <a:lnTo>
                      <a:pt x="0" y="276058"/>
                    </a:lnTo>
                    <a:close/>
                    <a:moveTo>
                      <a:pt x="0" y="414087"/>
                    </a:moveTo>
                    <a:lnTo>
                      <a:pt x="69015" y="414087"/>
                    </a:lnTo>
                    <a:lnTo>
                      <a:pt x="69015" y="483102"/>
                    </a:lnTo>
                    <a:lnTo>
                      <a:pt x="0" y="483102"/>
                    </a:lnTo>
                    <a:lnTo>
                      <a:pt x="0" y="414087"/>
                    </a:lnTo>
                    <a:close/>
                    <a:moveTo>
                      <a:pt x="0" y="552117"/>
                    </a:moveTo>
                    <a:lnTo>
                      <a:pt x="69015" y="552117"/>
                    </a:lnTo>
                    <a:lnTo>
                      <a:pt x="69015" y="621131"/>
                    </a:lnTo>
                    <a:lnTo>
                      <a:pt x="0" y="621131"/>
                    </a:lnTo>
                    <a:lnTo>
                      <a:pt x="0" y="552117"/>
                    </a:lnTo>
                    <a:close/>
                    <a:moveTo>
                      <a:pt x="0" y="690146"/>
                    </a:moveTo>
                    <a:lnTo>
                      <a:pt x="69015" y="690146"/>
                    </a:lnTo>
                    <a:lnTo>
                      <a:pt x="69015" y="759160"/>
                    </a:lnTo>
                    <a:lnTo>
                      <a:pt x="0" y="759160"/>
                    </a:lnTo>
                    <a:lnTo>
                      <a:pt x="0" y="690146"/>
                    </a:lnTo>
                    <a:close/>
                    <a:moveTo>
                      <a:pt x="138029" y="966204"/>
                    </a:moveTo>
                    <a:lnTo>
                      <a:pt x="207044" y="966204"/>
                    </a:lnTo>
                    <a:lnTo>
                      <a:pt x="207044" y="1035218"/>
                    </a:lnTo>
                    <a:lnTo>
                      <a:pt x="138029" y="1035218"/>
                    </a:lnTo>
                    <a:lnTo>
                      <a:pt x="138029" y="966204"/>
                    </a:lnTo>
                    <a:close/>
                    <a:moveTo>
                      <a:pt x="0" y="828175"/>
                    </a:moveTo>
                    <a:lnTo>
                      <a:pt x="69015" y="828175"/>
                    </a:lnTo>
                    <a:lnTo>
                      <a:pt x="69015" y="897189"/>
                    </a:lnTo>
                    <a:lnTo>
                      <a:pt x="0" y="897189"/>
                    </a:lnTo>
                    <a:lnTo>
                      <a:pt x="0" y="828175"/>
                    </a:lnTo>
                    <a:close/>
                    <a:moveTo>
                      <a:pt x="0" y="966204"/>
                    </a:moveTo>
                    <a:lnTo>
                      <a:pt x="69015" y="966204"/>
                    </a:lnTo>
                    <a:lnTo>
                      <a:pt x="69015" y="1035218"/>
                    </a:lnTo>
                    <a:lnTo>
                      <a:pt x="0" y="1035218"/>
                    </a:lnTo>
                    <a:lnTo>
                      <a:pt x="0" y="966204"/>
                    </a:lnTo>
                    <a:close/>
                    <a:moveTo>
                      <a:pt x="276058" y="966204"/>
                    </a:moveTo>
                    <a:lnTo>
                      <a:pt x="345073" y="966204"/>
                    </a:lnTo>
                    <a:lnTo>
                      <a:pt x="345073" y="1035218"/>
                    </a:lnTo>
                    <a:lnTo>
                      <a:pt x="276058" y="1035218"/>
                    </a:lnTo>
                    <a:lnTo>
                      <a:pt x="276058" y="966204"/>
                    </a:lnTo>
                    <a:close/>
                    <a:moveTo>
                      <a:pt x="414087" y="966204"/>
                    </a:moveTo>
                    <a:lnTo>
                      <a:pt x="483102" y="966204"/>
                    </a:lnTo>
                    <a:lnTo>
                      <a:pt x="483102" y="1035218"/>
                    </a:lnTo>
                    <a:lnTo>
                      <a:pt x="414087" y="1035218"/>
                    </a:lnTo>
                    <a:lnTo>
                      <a:pt x="414087" y="966204"/>
                    </a:lnTo>
                    <a:close/>
                    <a:moveTo>
                      <a:pt x="552117" y="966204"/>
                    </a:moveTo>
                    <a:lnTo>
                      <a:pt x="621131" y="966204"/>
                    </a:lnTo>
                    <a:lnTo>
                      <a:pt x="621131" y="1035218"/>
                    </a:lnTo>
                    <a:lnTo>
                      <a:pt x="552117" y="1035218"/>
                    </a:lnTo>
                    <a:lnTo>
                      <a:pt x="552117" y="966204"/>
                    </a:lnTo>
                    <a:close/>
                    <a:moveTo>
                      <a:pt x="690146" y="966204"/>
                    </a:moveTo>
                    <a:lnTo>
                      <a:pt x="759160" y="966204"/>
                    </a:lnTo>
                    <a:lnTo>
                      <a:pt x="759160" y="1035218"/>
                    </a:lnTo>
                    <a:lnTo>
                      <a:pt x="690146" y="1035218"/>
                    </a:lnTo>
                    <a:lnTo>
                      <a:pt x="690146" y="966204"/>
                    </a:lnTo>
                    <a:close/>
                    <a:moveTo>
                      <a:pt x="828175" y="966204"/>
                    </a:moveTo>
                    <a:lnTo>
                      <a:pt x="897189" y="966204"/>
                    </a:lnTo>
                    <a:lnTo>
                      <a:pt x="897189" y="1035218"/>
                    </a:lnTo>
                    <a:lnTo>
                      <a:pt x="828175" y="1035218"/>
                    </a:lnTo>
                    <a:lnTo>
                      <a:pt x="828175" y="966204"/>
                    </a:lnTo>
                    <a:close/>
                    <a:moveTo>
                      <a:pt x="966204" y="966204"/>
                    </a:moveTo>
                    <a:lnTo>
                      <a:pt x="1035218" y="966204"/>
                    </a:lnTo>
                    <a:lnTo>
                      <a:pt x="1035218" y="1035218"/>
                    </a:lnTo>
                    <a:lnTo>
                      <a:pt x="966204" y="1035218"/>
                    </a:lnTo>
                    <a:lnTo>
                      <a:pt x="966204" y="966204"/>
                    </a:lnTo>
                    <a:close/>
                    <a:moveTo>
                      <a:pt x="966204" y="828175"/>
                    </a:moveTo>
                    <a:lnTo>
                      <a:pt x="1035218" y="828175"/>
                    </a:lnTo>
                    <a:lnTo>
                      <a:pt x="1035218" y="897189"/>
                    </a:lnTo>
                    <a:lnTo>
                      <a:pt x="966204" y="897189"/>
                    </a:lnTo>
                    <a:lnTo>
                      <a:pt x="966204" y="828175"/>
                    </a:lnTo>
                    <a:close/>
                    <a:moveTo>
                      <a:pt x="966204" y="690146"/>
                    </a:moveTo>
                    <a:lnTo>
                      <a:pt x="1035218" y="690146"/>
                    </a:lnTo>
                    <a:lnTo>
                      <a:pt x="1035218" y="759160"/>
                    </a:lnTo>
                    <a:lnTo>
                      <a:pt x="966204" y="759160"/>
                    </a:lnTo>
                    <a:lnTo>
                      <a:pt x="966204" y="690146"/>
                    </a:lnTo>
                    <a:close/>
                    <a:moveTo>
                      <a:pt x="966204" y="552117"/>
                    </a:moveTo>
                    <a:lnTo>
                      <a:pt x="1035218" y="552117"/>
                    </a:lnTo>
                    <a:lnTo>
                      <a:pt x="1035218" y="621131"/>
                    </a:lnTo>
                    <a:lnTo>
                      <a:pt x="966204" y="621131"/>
                    </a:lnTo>
                    <a:lnTo>
                      <a:pt x="966204" y="552117"/>
                    </a:lnTo>
                    <a:close/>
                    <a:moveTo>
                      <a:pt x="966204" y="414087"/>
                    </a:moveTo>
                    <a:lnTo>
                      <a:pt x="1035218" y="414087"/>
                    </a:lnTo>
                    <a:lnTo>
                      <a:pt x="1035218" y="483102"/>
                    </a:lnTo>
                    <a:lnTo>
                      <a:pt x="966204" y="483102"/>
                    </a:lnTo>
                    <a:lnTo>
                      <a:pt x="966204" y="414087"/>
                    </a:lnTo>
                    <a:close/>
                    <a:moveTo>
                      <a:pt x="966204" y="276058"/>
                    </a:moveTo>
                    <a:lnTo>
                      <a:pt x="1035218" y="276058"/>
                    </a:lnTo>
                    <a:lnTo>
                      <a:pt x="1035218" y="345073"/>
                    </a:lnTo>
                    <a:lnTo>
                      <a:pt x="966204" y="345073"/>
                    </a:lnTo>
                    <a:lnTo>
                      <a:pt x="966204" y="276058"/>
                    </a:lnTo>
                    <a:close/>
                  </a:path>
                </a:pathLst>
              </a:custGeom>
              <a:solidFill>
                <a:schemeClr val="tx2"/>
              </a:solidFill>
              <a:ln w="6350" cap="flat">
                <a:solidFill>
                  <a:srgbClr val="FFFFFF"/>
                </a:solidFill>
                <a:prstDash val="solid"/>
                <a:miter/>
              </a:ln>
            </p:spPr>
            <p:txBody>
              <a:bodyPr rtlCol="0" anchor="ctr"/>
              <a:lstStyle/>
              <a:p>
                <a:endParaRPr lang="en-US" dirty="0"/>
              </a:p>
            </p:txBody>
          </p:sp>
        </p:grpSp>
        <p:cxnSp>
          <p:nvCxnSpPr>
            <p:cNvPr id="348" name="Straight Connector 347">
              <a:extLst>
                <a:ext uri="{FF2B5EF4-FFF2-40B4-BE49-F238E27FC236}">
                  <a16:creationId xmlns:a16="http://schemas.microsoft.com/office/drawing/2014/main" id="{048E71D1-FC66-4345-8BB3-A0644D3DBC3C}"/>
                </a:ext>
              </a:extLst>
            </p:cNvPr>
            <p:cNvCxnSpPr>
              <a:cxnSpLocks/>
            </p:cNvCxnSpPr>
            <p:nvPr/>
          </p:nvCxnSpPr>
          <p:spPr>
            <a:xfrm>
              <a:off x="6555024" y="5119426"/>
              <a:ext cx="0" cy="770311"/>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0FDB3302-F2DC-4D84-88F6-68BE188F2434}"/>
                </a:ext>
              </a:extLst>
            </p:cNvPr>
            <p:cNvCxnSpPr>
              <a:cxnSpLocks/>
            </p:cNvCxnSpPr>
            <p:nvPr/>
          </p:nvCxnSpPr>
          <p:spPr>
            <a:xfrm>
              <a:off x="5935697" y="5119426"/>
              <a:ext cx="0" cy="142419"/>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2D6FD76-D0F6-45FA-9192-E05EEB89AB52}"/>
                </a:ext>
              </a:extLst>
            </p:cNvPr>
            <p:cNvCxnSpPr>
              <a:cxnSpLocks/>
            </p:cNvCxnSpPr>
            <p:nvPr/>
          </p:nvCxnSpPr>
          <p:spPr>
            <a:xfrm>
              <a:off x="5309330" y="5119426"/>
              <a:ext cx="0" cy="761078"/>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54" name="TextBox 353">
              <a:extLst>
                <a:ext uri="{FF2B5EF4-FFF2-40B4-BE49-F238E27FC236}">
                  <a16:creationId xmlns:a16="http://schemas.microsoft.com/office/drawing/2014/main" id="{B1B50A5E-1641-4DAE-B8C0-92BDDDD28046}"/>
                </a:ext>
              </a:extLst>
            </p:cNvPr>
            <p:cNvSpPr txBox="1"/>
            <p:nvPr/>
          </p:nvSpPr>
          <p:spPr>
            <a:xfrm>
              <a:off x="3512735" y="5273893"/>
              <a:ext cx="1645672" cy="323165"/>
            </a:xfrm>
            <a:prstGeom prst="rect">
              <a:avLst/>
            </a:prstGeom>
            <a:noFill/>
          </p:spPr>
          <p:txBody>
            <a:bodyPr wrap="square" lIns="91440" tIns="91440" rIns="91440" bIns="91440" rtlCol="0">
              <a:spAutoFit/>
            </a:bodyPr>
            <a:lstStyle/>
            <a:p>
              <a:pPr algn="ctr">
                <a:lnSpc>
                  <a:spcPct val="90000"/>
                </a:lnSpc>
                <a:spcAft>
                  <a:spcPts val="600"/>
                </a:spcAft>
              </a:pPr>
              <a:r>
                <a:rPr lang="en-US" sz="1000" dirty="0">
                  <a:solidFill>
                    <a:schemeClr val="tx2"/>
                  </a:solidFill>
                  <a:latin typeface="+mj-lt"/>
                </a:rPr>
                <a:t>Wireless Access Points</a:t>
              </a:r>
            </a:p>
          </p:txBody>
        </p:sp>
        <p:cxnSp>
          <p:nvCxnSpPr>
            <p:cNvPr id="360" name="Straight Connector 359">
              <a:extLst>
                <a:ext uri="{FF2B5EF4-FFF2-40B4-BE49-F238E27FC236}">
                  <a16:creationId xmlns:a16="http://schemas.microsoft.com/office/drawing/2014/main" id="{CB1B4EC3-5243-48FE-8DE1-4D710CC7ADA1}"/>
                </a:ext>
              </a:extLst>
            </p:cNvPr>
            <p:cNvCxnSpPr>
              <a:cxnSpLocks/>
            </p:cNvCxnSpPr>
            <p:nvPr/>
          </p:nvCxnSpPr>
          <p:spPr>
            <a:xfrm>
              <a:off x="5689131" y="5599102"/>
              <a:ext cx="0" cy="290635"/>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85D58366-29FF-485F-8082-A62CA7607DAA}"/>
                </a:ext>
              </a:extLst>
            </p:cNvPr>
            <p:cNvCxnSpPr>
              <a:cxnSpLocks/>
            </p:cNvCxnSpPr>
            <p:nvPr/>
          </p:nvCxnSpPr>
          <p:spPr>
            <a:xfrm>
              <a:off x="5328710" y="5589869"/>
              <a:ext cx="360421"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B8120E3-126D-48B7-AFF7-3509C73B23EC}"/>
                </a:ext>
              </a:extLst>
            </p:cNvPr>
            <p:cNvCxnSpPr>
              <a:cxnSpLocks/>
            </p:cNvCxnSpPr>
            <p:nvPr/>
          </p:nvCxnSpPr>
          <p:spPr>
            <a:xfrm>
              <a:off x="6923389" y="5599102"/>
              <a:ext cx="0" cy="290635"/>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859F8498-CA98-41A6-BFBD-0B5827A065FB}"/>
                </a:ext>
              </a:extLst>
            </p:cNvPr>
            <p:cNvCxnSpPr>
              <a:cxnSpLocks/>
            </p:cNvCxnSpPr>
            <p:nvPr/>
          </p:nvCxnSpPr>
          <p:spPr>
            <a:xfrm>
              <a:off x="6194861" y="5589869"/>
              <a:ext cx="728528"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C6A63DA-61B0-47A8-871D-D1D7BB77D2DC}"/>
                </a:ext>
              </a:extLst>
            </p:cNvPr>
            <p:cNvCxnSpPr>
              <a:cxnSpLocks/>
            </p:cNvCxnSpPr>
            <p:nvPr/>
          </p:nvCxnSpPr>
          <p:spPr>
            <a:xfrm>
              <a:off x="6194861" y="5599102"/>
              <a:ext cx="0" cy="290635"/>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4" name="Freeform 39">
              <a:extLst>
                <a:ext uri="{FF2B5EF4-FFF2-40B4-BE49-F238E27FC236}">
                  <a16:creationId xmlns:a16="http://schemas.microsoft.com/office/drawing/2014/main" id="{1A072C55-519D-4E3E-A4BC-34C9412A48C9}"/>
                </a:ext>
              </a:extLst>
            </p:cNvPr>
            <p:cNvSpPr>
              <a:spLocks noEditPoints="1"/>
            </p:cNvSpPr>
            <p:nvPr/>
          </p:nvSpPr>
          <p:spPr bwMode="auto">
            <a:xfrm>
              <a:off x="5572169" y="5944452"/>
              <a:ext cx="209686" cy="264364"/>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chemeClr val="tx1"/>
            </a:solidFill>
            <a:ln w="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76" name="desktop" title="a desktop PC">
              <a:extLst>
                <a:ext uri="{FF2B5EF4-FFF2-40B4-BE49-F238E27FC236}">
                  <a16:creationId xmlns:a16="http://schemas.microsoft.com/office/drawing/2014/main" id="{EAC34630-1BAF-4E75-9C44-93CBFD05D663}"/>
                </a:ext>
              </a:extLst>
            </p:cNvPr>
            <p:cNvSpPr>
              <a:spLocks noChangeAspect="1" noEditPoints="1"/>
            </p:cNvSpPr>
            <p:nvPr/>
          </p:nvSpPr>
          <p:spPr bwMode="auto">
            <a:xfrm>
              <a:off x="5175888" y="5949848"/>
              <a:ext cx="257780" cy="253572"/>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TextBox 382">
              <a:extLst>
                <a:ext uri="{FF2B5EF4-FFF2-40B4-BE49-F238E27FC236}">
                  <a16:creationId xmlns:a16="http://schemas.microsoft.com/office/drawing/2014/main" id="{134163B5-D011-43BE-B3C6-4333A947650B}"/>
                </a:ext>
              </a:extLst>
            </p:cNvPr>
            <p:cNvSpPr txBox="1"/>
            <p:nvPr/>
          </p:nvSpPr>
          <p:spPr>
            <a:xfrm>
              <a:off x="5942217" y="5641135"/>
              <a:ext cx="501566" cy="2677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IP Video Conf</a:t>
              </a:r>
            </a:p>
          </p:txBody>
        </p:sp>
        <p:sp>
          <p:nvSpPr>
            <p:cNvPr id="382" name="desktop" title="a desktop PC">
              <a:extLst>
                <a:ext uri="{FF2B5EF4-FFF2-40B4-BE49-F238E27FC236}">
                  <a16:creationId xmlns:a16="http://schemas.microsoft.com/office/drawing/2014/main" id="{1C70094B-2261-4A47-8676-1EDC2D103247}"/>
                </a:ext>
              </a:extLst>
            </p:cNvPr>
            <p:cNvSpPr>
              <a:spLocks noChangeAspect="1" noEditPoints="1"/>
            </p:cNvSpPr>
            <p:nvPr/>
          </p:nvSpPr>
          <p:spPr bwMode="auto">
            <a:xfrm>
              <a:off x="6436764" y="5949849"/>
              <a:ext cx="257778" cy="25357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4" name="TextBox 383">
              <a:extLst>
                <a:ext uri="{FF2B5EF4-FFF2-40B4-BE49-F238E27FC236}">
                  <a16:creationId xmlns:a16="http://schemas.microsoft.com/office/drawing/2014/main" id="{1A962C33-DF68-429C-8FA6-8D054985EFC4}"/>
                </a:ext>
              </a:extLst>
            </p:cNvPr>
            <p:cNvSpPr txBox="1"/>
            <p:nvPr/>
          </p:nvSpPr>
          <p:spPr>
            <a:xfrm>
              <a:off x="6679208" y="5742297"/>
              <a:ext cx="501566" cy="1569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Scanner</a:t>
              </a:r>
            </a:p>
          </p:txBody>
        </p:sp>
        <p:sp>
          <p:nvSpPr>
            <p:cNvPr id="385" name="TextBox 384">
              <a:extLst>
                <a:ext uri="{FF2B5EF4-FFF2-40B4-BE49-F238E27FC236}">
                  <a16:creationId xmlns:a16="http://schemas.microsoft.com/office/drawing/2014/main" id="{DB330BD6-5235-4F79-B748-1AA49117E11A}"/>
                </a:ext>
              </a:extLst>
            </p:cNvPr>
            <p:cNvSpPr txBox="1"/>
            <p:nvPr/>
          </p:nvSpPr>
          <p:spPr>
            <a:xfrm>
              <a:off x="5057172" y="5742690"/>
              <a:ext cx="501566" cy="1569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IP Phones</a:t>
              </a:r>
            </a:p>
          </p:txBody>
        </p:sp>
        <p:cxnSp>
          <p:nvCxnSpPr>
            <p:cNvPr id="391" name="Straight Connector 390">
              <a:extLst>
                <a:ext uri="{FF2B5EF4-FFF2-40B4-BE49-F238E27FC236}">
                  <a16:creationId xmlns:a16="http://schemas.microsoft.com/office/drawing/2014/main" id="{DA523A37-5AE5-435C-B717-13B0E2647DEE}"/>
                </a:ext>
              </a:extLst>
            </p:cNvPr>
            <p:cNvCxnSpPr>
              <a:cxnSpLocks/>
            </p:cNvCxnSpPr>
            <p:nvPr/>
          </p:nvCxnSpPr>
          <p:spPr>
            <a:xfrm>
              <a:off x="3767396" y="2814695"/>
              <a:ext cx="1" cy="12908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73E0A70-720E-4964-9F4F-E0CAC6324281}"/>
                </a:ext>
              </a:extLst>
            </p:cNvPr>
            <p:cNvCxnSpPr>
              <a:cxnSpLocks/>
            </p:cNvCxnSpPr>
            <p:nvPr/>
          </p:nvCxnSpPr>
          <p:spPr>
            <a:xfrm>
              <a:off x="3767396" y="3364722"/>
              <a:ext cx="1" cy="12908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A98BFF90-CB5F-4A68-A696-556CFA65743E}"/>
                </a:ext>
              </a:extLst>
            </p:cNvPr>
            <p:cNvCxnSpPr>
              <a:cxnSpLocks/>
            </p:cNvCxnSpPr>
            <p:nvPr/>
          </p:nvCxnSpPr>
          <p:spPr>
            <a:xfrm>
              <a:off x="3409499" y="4869647"/>
              <a:ext cx="0" cy="965457"/>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B15D059-FC14-4E4C-AD53-E84A8B75C3B0}"/>
                </a:ext>
              </a:extLst>
            </p:cNvPr>
            <p:cNvCxnSpPr>
              <a:cxnSpLocks/>
            </p:cNvCxnSpPr>
            <p:nvPr/>
          </p:nvCxnSpPr>
          <p:spPr>
            <a:xfrm>
              <a:off x="3409499" y="4869647"/>
              <a:ext cx="346539"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A76C6878-B57D-46AF-96B8-F9486913C645}"/>
                </a:ext>
              </a:extLst>
            </p:cNvPr>
            <p:cNvSpPr txBox="1"/>
            <p:nvPr/>
          </p:nvSpPr>
          <p:spPr>
            <a:xfrm>
              <a:off x="3080468" y="5631890"/>
              <a:ext cx="694335" cy="2677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MFP/ Network Printers</a:t>
              </a:r>
            </a:p>
          </p:txBody>
        </p:sp>
        <p:cxnSp>
          <p:nvCxnSpPr>
            <p:cNvPr id="412" name="Straight Connector 411">
              <a:extLst>
                <a:ext uri="{FF2B5EF4-FFF2-40B4-BE49-F238E27FC236}">
                  <a16:creationId xmlns:a16="http://schemas.microsoft.com/office/drawing/2014/main" id="{C04894CE-F586-48F3-B429-AF32F4624461}"/>
                </a:ext>
              </a:extLst>
            </p:cNvPr>
            <p:cNvCxnSpPr>
              <a:cxnSpLocks/>
            </p:cNvCxnSpPr>
            <p:nvPr/>
          </p:nvCxnSpPr>
          <p:spPr>
            <a:xfrm>
              <a:off x="2311007" y="5095719"/>
              <a:ext cx="0" cy="784785"/>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13" name="Freeform 39">
              <a:extLst>
                <a:ext uri="{FF2B5EF4-FFF2-40B4-BE49-F238E27FC236}">
                  <a16:creationId xmlns:a16="http://schemas.microsoft.com/office/drawing/2014/main" id="{9BC8AFD9-946C-4F55-B8F5-E533F9E12F51}"/>
                </a:ext>
              </a:extLst>
            </p:cNvPr>
            <p:cNvSpPr>
              <a:spLocks noEditPoints="1"/>
            </p:cNvSpPr>
            <p:nvPr/>
          </p:nvSpPr>
          <p:spPr bwMode="auto">
            <a:xfrm>
              <a:off x="2206164" y="5944452"/>
              <a:ext cx="209686" cy="264364"/>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14" name="desktop" title="a desktop PC">
              <a:extLst>
                <a:ext uri="{FF2B5EF4-FFF2-40B4-BE49-F238E27FC236}">
                  <a16:creationId xmlns:a16="http://schemas.microsoft.com/office/drawing/2014/main" id="{6AC102C8-A430-45A1-A2BD-5BC697BC1B21}"/>
                </a:ext>
              </a:extLst>
            </p:cNvPr>
            <p:cNvSpPr>
              <a:spLocks noChangeAspect="1" noEditPoints="1"/>
            </p:cNvSpPr>
            <p:nvPr/>
          </p:nvSpPr>
          <p:spPr bwMode="auto">
            <a:xfrm>
              <a:off x="1197178" y="5949848"/>
              <a:ext cx="257780" cy="253572"/>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417" name="Straight Connector 416">
              <a:extLst>
                <a:ext uri="{FF2B5EF4-FFF2-40B4-BE49-F238E27FC236}">
                  <a16:creationId xmlns:a16="http://schemas.microsoft.com/office/drawing/2014/main" id="{521B1ED6-FC4E-4F41-A497-4DE5CC782104}"/>
                </a:ext>
              </a:extLst>
            </p:cNvPr>
            <p:cNvCxnSpPr>
              <a:cxnSpLocks/>
            </p:cNvCxnSpPr>
            <p:nvPr/>
          </p:nvCxnSpPr>
          <p:spPr>
            <a:xfrm>
              <a:off x="1329646" y="5095719"/>
              <a:ext cx="0" cy="769563"/>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20" name="Graphic 419">
              <a:extLst>
                <a:ext uri="{FF2B5EF4-FFF2-40B4-BE49-F238E27FC236}">
                  <a16:creationId xmlns:a16="http://schemas.microsoft.com/office/drawing/2014/main" id="{6B392ACA-9DC8-4270-B9E1-001C684389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62974" y="5916752"/>
              <a:ext cx="298302" cy="298302"/>
            </a:xfrm>
            <a:prstGeom prst="rect">
              <a:avLst/>
            </a:prstGeom>
          </p:spPr>
        </p:pic>
        <p:sp>
          <p:nvSpPr>
            <p:cNvPr id="423" name="TextBox 422">
              <a:extLst>
                <a:ext uri="{FF2B5EF4-FFF2-40B4-BE49-F238E27FC236}">
                  <a16:creationId xmlns:a16="http://schemas.microsoft.com/office/drawing/2014/main" id="{F7B48780-8AF4-43A1-962E-6832D470A923}"/>
                </a:ext>
              </a:extLst>
            </p:cNvPr>
            <p:cNvSpPr txBox="1"/>
            <p:nvPr/>
          </p:nvSpPr>
          <p:spPr>
            <a:xfrm>
              <a:off x="1188115" y="5749477"/>
              <a:ext cx="291535" cy="1569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PC</a:t>
              </a:r>
            </a:p>
          </p:txBody>
        </p:sp>
        <p:cxnSp>
          <p:nvCxnSpPr>
            <p:cNvPr id="424" name="Straight Connector 423">
              <a:extLst>
                <a:ext uri="{FF2B5EF4-FFF2-40B4-BE49-F238E27FC236}">
                  <a16:creationId xmlns:a16="http://schemas.microsoft.com/office/drawing/2014/main" id="{5A6CECC4-E738-4782-9ADA-4C211255F682}"/>
                </a:ext>
              </a:extLst>
            </p:cNvPr>
            <p:cNvCxnSpPr>
              <a:cxnSpLocks/>
            </p:cNvCxnSpPr>
            <p:nvPr/>
          </p:nvCxnSpPr>
          <p:spPr>
            <a:xfrm>
              <a:off x="1008499" y="5589869"/>
              <a:ext cx="781434" cy="0"/>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52F77167-F44D-4681-A849-C459D7621A6A}"/>
                </a:ext>
              </a:extLst>
            </p:cNvPr>
            <p:cNvCxnSpPr>
              <a:cxnSpLocks/>
            </p:cNvCxnSpPr>
            <p:nvPr/>
          </p:nvCxnSpPr>
          <p:spPr>
            <a:xfrm>
              <a:off x="1789933" y="5599102"/>
              <a:ext cx="0" cy="236002"/>
            </a:xfrm>
            <a:prstGeom prst="line">
              <a:avLst/>
            </a:prstGeom>
            <a:ln w="1270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30" name="TextBox 429">
              <a:extLst>
                <a:ext uri="{FF2B5EF4-FFF2-40B4-BE49-F238E27FC236}">
                  <a16:creationId xmlns:a16="http://schemas.microsoft.com/office/drawing/2014/main" id="{46498A27-B51A-4BFD-B570-AC04C581DDDE}"/>
                </a:ext>
              </a:extLst>
            </p:cNvPr>
            <p:cNvSpPr txBox="1"/>
            <p:nvPr/>
          </p:nvSpPr>
          <p:spPr>
            <a:xfrm>
              <a:off x="1539443" y="5638677"/>
              <a:ext cx="501566" cy="267766"/>
            </a:xfrm>
            <a:prstGeom prst="rect">
              <a:avLst/>
            </a:prstGeom>
            <a:solidFill>
              <a:schemeClr val="bg1"/>
            </a:solidFill>
          </p:spPr>
          <p:txBody>
            <a:bodyPr wrap="square" lIns="0" tIns="45720" rIns="0" bIns="0" rtlCol="0">
              <a:spAutoFit/>
            </a:bodyPr>
            <a:lstStyle/>
            <a:p>
              <a:pPr algn="ctr">
                <a:lnSpc>
                  <a:spcPct val="90000"/>
                </a:lnSpc>
                <a:spcAft>
                  <a:spcPts val="600"/>
                </a:spcAft>
              </a:pPr>
              <a:r>
                <a:rPr lang="en-US" sz="800" dirty="0">
                  <a:latin typeface="+mj-lt"/>
                </a:rPr>
                <a:t>Soft Phones</a:t>
              </a:r>
            </a:p>
          </p:txBody>
        </p:sp>
      </p:grpSp>
    </p:spTree>
    <p:extLst>
      <p:ext uri="{BB962C8B-B14F-4D97-AF65-F5344CB8AC3E}">
        <p14:creationId xmlns:p14="http://schemas.microsoft.com/office/powerpoint/2010/main" val="10041753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6C54E-1EBE-4942-9B6A-E154E540B989}"/>
              </a:ext>
            </a:extLst>
          </p:cNvPr>
          <p:cNvSpPr>
            <a:spLocks noGrp="1"/>
          </p:cNvSpPr>
          <p:nvPr>
            <p:ph type="title"/>
          </p:nvPr>
        </p:nvSpPr>
        <p:spPr>
          <a:xfrm>
            <a:off x="465138" y="632779"/>
            <a:ext cx="6673417" cy="411162"/>
          </a:xfrm>
        </p:spPr>
        <p:txBody>
          <a:bodyPr/>
          <a:lstStyle/>
          <a:p>
            <a:r>
              <a:rPr lang="en-US" dirty="0"/>
              <a:t>Aligning IT and OT</a:t>
            </a:r>
          </a:p>
        </p:txBody>
      </p:sp>
      <p:sp>
        <p:nvSpPr>
          <p:cNvPr id="4" name="Text Placeholder 3">
            <a:extLst>
              <a:ext uri="{FF2B5EF4-FFF2-40B4-BE49-F238E27FC236}">
                <a16:creationId xmlns:a16="http://schemas.microsoft.com/office/drawing/2014/main" id="{99A1D40D-3831-47C9-B466-6C274512FA3B}"/>
              </a:ext>
            </a:extLst>
          </p:cNvPr>
          <p:cNvSpPr>
            <a:spLocks noGrp="1"/>
          </p:cNvSpPr>
          <p:nvPr>
            <p:ph type="body" sz="quarter" idx="10"/>
          </p:nvPr>
        </p:nvSpPr>
        <p:spPr>
          <a:xfrm>
            <a:off x="465139" y="1960860"/>
            <a:ext cx="5846761" cy="2769989"/>
          </a:xfrm>
        </p:spPr>
        <p:txBody>
          <a:bodyPr/>
          <a:lstStyle/>
          <a:p>
            <a:pPr marL="0" indent="0">
              <a:buNone/>
            </a:pPr>
            <a:r>
              <a:rPr lang="en-US" dirty="0"/>
              <a:t>Organizational Alignment between IT and OT is critical for Operational success</a:t>
            </a:r>
          </a:p>
          <a:p>
            <a:pPr marL="0" indent="0">
              <a:buNone/>
            </a:pPr>
            <a:endParaRPr lang="en-US" dirty="0"/>
          </a:p>
          <a:p>
            <a:pPr marL="0" indent="0">
              <a:buNone/>
            </a:pPr>
            <a:r>
              <a:rPr lang="en-US" dirty="0"/>
              <a:t>Different groups need to work together in order to provide successful integration and visibility</a:t>
            </a:r>
          </a:p>
          <a:p>
            <a:pPr marL="0" indent="0">
              <a:buNone/>
            </a:pPr>
            <a:endParaRPr lang="en-US" dirty="0"/>
          </a:p>
          <a:p>
            <a:pPr marL="0" indent="0">
              <a:buNone/>
            </a:pPr>
            <a:r>
              <a:rPr lang="en-US" dirty="0"/>
              <a:t>Understanding political boundaries are key to success integration</a:t>
            </a:r>
          </a:p>
          <a:p>
            <a:endParaRPr lang="en-US" dirty="0"/>
          </a:p>
        </p:txBody>
      </p:sp>
      <p:grpSp>
        <p:nvGrpSpPr>
          <p:cNvPr id="5" name="Group 4">
            <a:extLst>
              <a:ext uri="{FF2B5EF4-FFF2-40B4-BE49-F238E27FC236}">
                <a16:creationId xmlns:a16="http://schemas.microsoft.com/office/drawing/2014/main" id="{CABFCAAD-28B1-4E5A-86E3-C4355DB3A498}"/>
              </a:ext>
              <a:ext uri="{C183D7F6-B498-43B3-948B-1728B52AA6E4}">
                <adec:decorative xmlns:adec="http://schemas.microsoft.com/office/drawing/2017/decorative" val="1"/>
              </a:ext>
            </a:extLst>
          </p:cNvPr>
          <p:cNvGrpSpPr/>
          <p:nvPr/>
        </p:nvGrpSpPr>
        <p:grpSpPr>
          <a:xfrm>
            <a:off x="8048648" y="616739"/>
            <a:ext cx="4411218" cy="5923872"/>
            <a:chOff x="8048648" y="616739"/>
            <a:chExt cx="4411218" cy="5923872"/>
          </a:xfrm>
        </p:grpSpPr>
        <p:sp>
          <p:nvSpPr>
            <p:cNvPr id="96" name="TextBox 95">
              <a:extLst>
                <a:ext uri="{FF2B5EF4-FFF2-40B4-BE49-F238E27FC236}">
                  <a16:creationId xmlns:a16="http://schemas.microsoft.com/office/drawing/2014/main" id="{B3047C4B-124C-4DA6-B2E2-54AC14404723}"/>
                </a:ext>
              </a:extLst>
            </p:cNvPr>
            <p:cNvSpPr txBox="1"/>
            <p:nvPr/>
          </p:nvSpPr>
          <p:spPr>
            <a:xfrm>
              <a:off x="8048648" y="6017391"/>
              <a:ext cx="3637407" cy="523220"/>
            </a:xfrm>
            <a:prstGeom prst="rect">
              <a:avLst/>
            </a:prstGeom>
            <a:noFill/>
          </p:spPr>
          <p:txBody>
            <a:bodyPr wrap="none" rtlCol="0">
              <a:spAutoFit/>
            </a:bodyPr>
            <a:lstStyle/>
            <a:p>
              <a:pPr algn="ctr"/>
              <a:r>
                <a:rPr lang="en-US" sz="1400" dirty="0">
                  <a:latin typeface="+mj-lt"/>
                </a:rPr>
                <a:t>Industrial Internet Of Things (IIOT)</a:t>
              </a:r>
            </a:p>
            <a:p>
              <a:pPr algn="ctr"/>
              <a:r>
                <a:rPr lang="en-US" sz="1400" dirty="0">
                  <a:latin typeface="+mj-lt"/>
                </a:rPr>
                <a:t>Industrial Control Systems (ICS) or SCADA </a:t>
              </a:r>
            </a:p>
          </p:txBody>
        </p:sp>
        <p:grpSp>
          <p:nvGrpSpPr>
            <p:cNvPr id="2" name="Group 1">
              <a:extLst>
                <a:ext uri="{FF2B5EF4-FFF2-40B4-BE49-F238E27FC236}">
                  <a16:creationId xmlns:a16="http://schemas.microsoft.com/office/drawing/2014/main" id="{CE440C7E-2BF7-4F7F-9A23-7C80B0F3012A}"/>
                </a:ext>
              </a:extLst>
            </p:cNvPr>
            <p:cNvGrpSpPr/>
            <p:nvPr/>
          </p:nvGrpSpPr>
          <p:grpSpPr>
            <a:xfrm>
              <a:off x="8230621" y="616739"/>
              <a:ext cx="4229245" cy="5486761"/>
              <a:chOff x="8230621" y="616739"/>
              <a:chExt cx="4229245" cy="5486761"/>
            </a:xfrm>
          </p:grpSpPr>
          <p:sp>
            <p:nvSpPr>
              <p:cNvPr id="91" name="Rectangle 90">
                <a:extLst>
                  <a:ext uri="{FF2B5EF4-FFF2-40B4-BE49-F238E27FC236}">
                    <a16:creationId xmlns:a16="http://schemas.microsoft.com/office/drawing/2014/main" id="{FDDFD47F-0B59-4531-BE57-F00DF99B4C3E}"/>
                  </a:ext>
                </a:extLst>
              </p:cNvPr>
              <p:cNvSpPr/>
              <p:nvPr/>
            </p:nvSpPr>
            <p:spPr>
              <a:xfrm>
                <a:off x="8511951" y="2515411"/>
                <a:ext cx="2714307" cy="3165634"/>
              </a:xfrm>
              <a:prstGeom prst="rect">
                <a:avLst/>
              </a:prstGeom>
              <a:solidFill>
                <a:schemeClr val="accent4"/>
              </a:solidFill>
              <a:ln w="15875" cap="flat" cmpd="sng">
                <a:solidFill>
                  <a:schemeClr val="tx2"/>
                </a:solidFill>
                <a:prstDash val="solid"/>
                <a:miter/>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95E6706E-DC69-4617-8AB3-80C68CE978CC}"/>
                  </a:ext>
                </a:extLst>
              </p:cNvPr>
              <p:cNvSpPr txBox="1"/>
              <p:nvPr/>
            </p:nvSpPr>
            <p:spPr>
              <a:xfrm>
                <a:off x="8230621" y="5795723"/>
                <a:ext cx="3273460" cy="307777"/>
              </a:xfrm>
              <a:prstGeom prst="rect">
                <a:avLst/>
              </a:prstGeom>
              <a:noFill/>
            </p:spPr>
            <p:txBody>
              <a:bodyPr wrap="none" rtlCol="0">
                <a:spAutoFit/>
              </a:bodyPr>
              <a:lstStyle/>
              <a:p>
                <a:pPr algn="ctr"/>
                <a:r>
                  <a:rPr lang="en-US" sz="1400" dirty="0">
                    <a:latin typeface="+mj-lt"/>
                  </a:rPr>
                  <a:t>Operational Technology (OT) Network</a:t>
                </a:r>
              </a:p>
            </p:txBody>
          </p:sp>
          <p:sp>
            <p:nvSpPr>
              <p:cNvPr id="95" name="TextBox 94">
                <a:extLst>
                  <a:ext uri="{FF2B5EF4-FFF2-40B4-BE49-F238E27FC236}">
                    <a16:creationId xmlns:a16="http://schemas.microsoft.com/office/drawing/2014/main" id="{65F53EFD-E145-479F-8DCE-D0842E8E1170}"/>
                  </a:ext>
                </a:extLst>
              </p:cNvPr>
              <p:cNvSpPr txBox="1"/>
              <p:nvPr/>
            </p:nvSpPr>
            <p:spPr>
              <a:xfrm>
                <a:off x="9292021" y="616739"/>
                <a:ext cx="1154162" cy="353943"/>
              </a:xfrm>
              <a:prstGeom prst="rect">
                <a:avLst/>
              </a:prstGeom>
              <a:noFill/>
            </p:spPr>
            <p:txBody>
              <a:bodyPr wrap="none" lIns="0" rIns="0" bIns="91440" rtlCol="0">
                <a:spAutoFit/>
              </a:bodyPr>
              <a:lstStyle/>
              <a:p>
                <a:pPr algn="ctr"/>
                <a:r>
                  <a:rPr lang="en-US" sz="1400" dirty="0">
                    <a:latin typeface="+mj-lt"/>
                  </a:rPr>
                  <a:t>Purdue Model</a:t>
                </a:r>
              </a:p>
            </p:txBody>
          </p:sp>
          <p:sp>
            <p:nvSpPr>
              <p:cNvPr id="97" name="Rectangle 96">
                <a:extLst>
                  <a:ext uri="{FF2B5EF4-FFF2-40B4-BE49-F238E27FC236}">
                    <a16:creationId xmlns:a16="http://schemas.microsoft.com/office/drawing/2014/main" id="{09BF6B8C-1F98-47AE-8B7A-982E77A1218D}"/>
                  </a:ext>
                </a:extLst>
              </p:cNvPr>
              <p:cNvSpPr/>
              <p:nvPr/>
            </p:nvSpPr>
            <p:spPr>
              <a:xfrm>
                <a:off x="8511937" y="972063"/>
                <a:ext cx="2714330" cy="1543348"/>
              </a:xfrm>
              <a:prstGeom prst="rect">
                <a:avLst/>
              </a:prstGeom>
              <a:solidFill>
                <a:schemeClr val="accent5">
                  <a:alpha val="10000"/>
                </a:schemeClr>
              </a:solidFill>
              <a:ln w="15875" cap="flat">
                <a:solidFill>
                  <a:schemeClr val="accent5"/>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Up-Down 97">
                <a:extLst>
                  <a:ext uri="{FF2B5EF4-FFF2-40B4-BE49-F238E27FC236}">
                    <a16:creationId xmlns:a16="http://schemas.microsoft.com/office/drawing/2014/main" id="{127B7A28-8D9F-40F9-949C-FAE8C9F76BDD}"/>
                  </a:ext>
                </a:extLst>
              </p:cNvPr>
              <p:cNvSpPr/>
              <p:nvPr/>
            </p:nvSpPr>
            <p:spPr>
              <a:xfrm>
                <a:off x="11463675" y="962819"/>
                <a:ext cx="213920" cy="1538377"/>
              </a:xfrm>
              <a:prstGeom prst="upDownArrow">
                <a:avLst>
                  <a:gd name="adj1" fmla="val 39141"/>
                  <a:gd name="adj2" fmla="val 4423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99" name="Arrow: Up-Down 98">
                <a:extLst>
                  <a:ext uri="{FF2B5EF4-FFF2-40B4-BE49-F238E27FC236}">
                    <a16:creationId xmlns:a16="http://schemas.microsoft.com/office/drawing/2014/main" id="{42EDA796-482C-4639-A303-8CA98B5FCA11}"/>
                  </a:ext>
                </a:extLst>
              </p:cNvPr>
              <p:cNvSpPr/>
              <p:nvPr/>
            </p:nvSpPr>
            <p:spPr>
              <a:xfrm>
                <a:off x="11463675" y="2531013"/>
                <a:ext cx="213920" cy="3150032"/>
              </a:xfrm>
              <a:prstGeom prst="upDownArrow">
                <a:avLst>
                  <a:gd name="adj1" fmla="val 30236"/>
                  <a:gd name="adj2" fmla="val 5759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100" name="Rectangle 99">
                <a:extLst>
                  <a:ext uri="{FF2B5EF4-FFF2-40B4-BE49-F238E27FC236}">
                    <a16:creationId xmlns:a16="http://schemas.microsoft.com/office/drawing/2014/main" id="{8524776E-7D85-4588-9A0A-C7B64603913F}"/>
                  </a:ext>
                </a:extLst>
              </p:cNvPr>
              <p:cNvSpPr/>
              <p:nvPr/>
            </p:nvSpPr>
            <p:spPr>
              <a:xfrm>
                <a:off x="11656017" y="1573711"/>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IT</a:t>
                </a:r>
              </a:p>
            </p:txBody>
          </p:sp>
          <p:sp>
            <p:nvSpPr>
              <p:cNvPr id="101" name="Rectangle 100">
                <a:extLst>
                  <a:ext uri="{FF2B5EF4-FFF2-40B4-BE49-F238E27FC236}">
                    <a16:creationId xmlns:a16="http://schemas.microsoft.com/office/drawing/2014/main" id="{60668418-3488-4510-A02F-DAF36D71D1A8}"/>
                  </a:ext>
                </a:extLst>
              </p:cNvPr>
              <p:cNvSpPr/>
              <p:nvPr/>
            </p:nvSpPr>
            <p:spPr>
              <a:xfrm>
                <a:off x="11656017" y="3947733"/>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OT</a:t>
                </a:r>
              </a:p>
            </p:txBody>
          </p:sp>
          <p:grpSp>
            <p:nvGrpSpPr>
              <p:cNvPr id="102" name="Group 101">
                <a:extLst>
                  <a:ext uri="{FF2B5EF4-FFF2-40B4-BE49-F238E27FC236}">
                    <a16:creationId xmlns:a16="http://schemas.microsoft.com/office/drawing/2014/main" id="{0341A4CB-ADE7-423B-AE9F-847D637C8F9E}"/>
                  </a:ext>
                </a:extLst>
              </p:cNvPr>
              <p:cNvGrpSpPr/>
              <p:nvPr/>
            </p:nvGrpSpPr>
            <p:grpSpPr>
              <a:xfrm>
                <a:off x="9239783" y="1365803"/>
                <a:ext cx="1258643" cy="663736"/>
                <a:chOff x="9549350" y="1217618"/>
                <a:chExt cx="1258643" cy="663736"/>
              </a:xfrm>
            </p:grpSpPr>
            <p:sp>
              <p:nvSpPr>
                <p:cNvPr id="103" name="Rectangle 102">
                  <a:extLst>
                    <a:ext uri="{FF2B5EF4-FFF2-40B4-BE49-F238E27FC236}">
                      <a16:creationId xmlns:a16="http://schemas.microsoft.com/office/drawing/2014/main" id="{2DC15A9C-0D89-4B0F-A522-01CC0DF26837}"/>
                    </a:ext>
                  </a:extLst>
                </p:cNvPr>
                <p:cNvSpPr/>
                <p:nvPr/>
              </p:nvSpPr>
              <p:spPr bwMode="auto">
                <a:xfrm>
                  <a:off x="9572427" y="1220066"/>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04" name="Rectangle 103">
                  <a:extLst>
                    <a:ext uri="{FF2B5EF4-FFF2-40B4-BE49-F238E27FC236}">
                      <a16:creationId xmlns:a16="http://schemas.microsoft.com/office/drawing/2014/main" id="{7320BA8C-AAA1-40A0-A6DF-6309965E12B1}"/>
                    </a:ext>
                  </a:extLst>
                </p:cNvPr>
                <p:cNvSpPr/>
                <p:nvPr/>
              </p:nvSpPr>
              <p:spPr>
                <a:xfrm>
                  <a:off x="9572428" y="1217618"/>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4 &amp; 5</a:t>
                  </a:r>
                </a:p>
              </p:txBody>
            </p:sp>
            <p:sp>
              <p:nvSpPr>
                <p:cNvPr id="105" name="TextBox 104">
                  <a:extLst>
                    <a:ext uri="{FF2B5EF4-FFF2-40B4-BE49-F238E27FC236}">
                      <a16:creationId xmlns:a16="http://schemas.microsoft.com/office/drawing/2014/main" id="{49805FEB-B35F-4989-8965-94F311E68A8E}"/>
                    </a:ext>
                  </a:extLst>
                </p:cNvPr>
                <p:cNvSpPr txBox="1"/>
                <p:nvPr/>
              </p:nvSpPr>
              <p:spPr>
                <a:xfrm>
                  <a:off x="9549350" y="1437824"/>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Enterprise</a:t>
                  </a:r>
                </a:p>
              </p:txBody>
            </p:sp>
          </p:grpSp>
          <p:grpSp>
            <p:nvGrpSpPr>
              <p:cNvPr id="106" name="Group 105">
                <a:extLst>
                  <a:ext uri="{FF2B5EF4-FFF2-40B4-BE49-F238E27FC236}">
                    <a16:creationId xmlns:a16="http://schemas.microsoft.com/office/drawing/2014/main" id="{728DBD59-DE54-4ADE-8025-6A23809E05F3}"/>
                  </a:ext>
                </a:extLst>
              </p:cNvPr>
              <p:cNvGrpSpPr/>
              <p:nvPr/>
            </p:nvGrpSpPr>
            <p:grpSpPr>
              <a:xfrm>
                <a:off x="9239783" y="2193860"/>
                <a:ext cx="1258643" cy="663736"/>
                <a:chOff x="9549350" y="1845923"/>
                <a:chExt cx="1258643" cy="663736"/>
              </a:xfrm>
            </p:grpSpPr>
            <p:sp>
              <p:nvSpPr>
                <p:cNvPr id="107" name="Rectangle 106">
                  <a:extLst>
                    <a:ext uri="{FF2B5EF4-FFF2-40B4-BE49-F238E27FC236}">
                      <a16:creationId xmlns:a16="http://schemas.microsoft.com/office/drawing/2014/main" id="{539357E9-30BE-4AED-AD15-547D2C53B8A4}"/>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08" name="Rectangle 107">
                  <a:extLst>
                    <a:ext uri="{FF2B5EF4-FFF2-40B4-BE49-F238E27FC236}">
                      <a16:creationId xmlns:a16="http://schemas.microsoft.com/office/drawing/2014/main" id="{974956C0-F6AC-4C16-BB4F-C07F4CF9A3A2}"/>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3 / 3.5 </a:t>
                  </a:r>
                </a:p>
              </p:txBody>
            </p:sp>
            <p:sp>
              <p:nvSpPr>
                <p:cNvPr id="109" name="TextBox 108">
                  <a:extLst>
                    <a:ext uri="{FF2B5EF4-FFF2-40B4-BE49-F238E27FC236}">
                      <a16:creationId xmlns:a16="http://schemas.microsoft.com/office/drawing/2014/main" id="{6CBAF37C-F905-48C2-9DA3-5B0162695221}"/>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Industrial DMZ</a:t>
                  </a:r>
                </a:p>
              </p:txBody>
            </p:sp>
          </p:grpSp>
          <p:grpSp>
            <p:nvGrpSpPr>
              <p:cNvPr id="110" name="Group 109">
                <a:extLst>
                  <a:ext uri="{FF2B5EF4-FFF2-40B4-BE49-F238E27FC236}">
                    <a16:creationId xmlns:a16="http://schemas.microsoft.com/office/drawing/2014/main" id="{7ECAA2B8-B1B7-4E65-B284-34936EFF23E2}"/>
                  </a:ext>
                </a:extLst>
              </p:cNvPr>
              <p:cNvGrpSpPr/>
              <p:nvPr/>
            </p:nvGrpSpPr>
            <p:grpSpPr>
              <a:xfrm>
                <a:off x="9239783" y="3021917"/>
                <a:ext cx="1258643" cy="663736"/>
                <a:chOff x="9549350" y="1845923"/>
                <a:chExt cx="1258643" cy="663736"/>
              </a:xfrm>
            </p:grpSpPr>
            <p:sp>
              <p:nvSpPr>
                <p:cNvPr id="111" name="Rectangle 110">
                  <a:extLst>
                    <a:ext uri="{FF2B5EF4-FFF2-40B4-BE49-F238E27FC236}">
                      <a16:creationId xmlns:a16="http://schemas.microsoft.com/office/drawing/2014/main" id="{C4FF55AE-E452-4435-8FDA-97E7D132EBB3}"/>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12" name="Rectangle 111">
                  <a:extLst>
                    <a:ext uri="{FF2B5EF4-FFF2-40B4-BE49-F238E27FC236}">
                      <a16:creationId xmlns:a16="http://schemas.microsoft.com/office/drawing/2014/main" id="{75DE5515-E9B3-4BED-BF9F-C63614CE462C}"/>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2</a:t>
                  </a:r>
                </a:p>
              </p:txBody>
            </p:sp>
            <p:sp>
              <p:nvSpPr>
                <p:cNvPr id="113" name="TextBox 112">
                  <a:extLst>
                    <a:ext uri="{FF2B5EF4-FFF2-40B4-BE49-F238E27FC236}">
                      <a16:creationId xmlns:a16="http://schemas.microsoft.com/office/drawing/2014/main" id="{2CA90B69-BA80-4D4A-8E73-53E8F365C65F}"/>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Supervisory</a:t>
                  </a:r>
                </a:p>
              </p:txBody>
            </p:sp>
          </p:grpSp>
          <p:grpSp>
            <p:nvGrpSpPr>
              <p:cNvPr id="114" name="Group 113">
                <a:extLst>
                  <a:ext uri="{FF2B5EF4-FFF2-40B4-BE49-F238E27FC236}">
                    <a16:creationId xmlns:a16="http://schemas.microsoft.com/office/drawing/2014/main" id="{968FB42C-4072-43D6-B30D-81CC62A8B8F1}"/>
                  </a:ext>
                </a:extLst>
              </p:cNvPr>
              <p:cNvGrpSpPr/>
              <p:nvPr/>
            </p:nvGrpSpPr>
            <p:grpSpPr>
              <a:xfrm>
                <a:off x="9239783" y="3849974"/>
                <a:ext cx="1258643" cy="663736"/>
                <a:chOff x="9549350" y="1845923"/>
                <a:chExt cx="1258643" cy="663736"/>
              </a:xfrm>
            </p:grpSpPr>
            <p:sp>
              <p:nvSpPr>
                <p:cNvPr id="115" name="Rectangle 114">
                  <a:extLst>
                    <a:ext uri="{FF2B5EF4-FFF2-40B4-BE49-F238E27FC236}">
                      <a16:creationId xmlns:a16="http://schemas.microsoft.com/office/drawing/2014/main" id="{4253C4A9-6684-4428-B2CC-3DD7F26346E3}"/>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16" name="Rectangle 115">
                  <a:extLst>
                    <a:ext uri="{FF2B5EF4-FFF2-40B4-BE49-F238E27FC236}">
                      <a16:creationId xmlns:a16="http://schemas.microsoft.com/office/drawing/2014/main" id="{226D2A7C-D9DD-4472-A2B0-DE03E597B202}"/>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1</a:t>
                  </a:r>
                </a:p>
              </p:txBody>
            </p:sp>
            <p:sp>
              <p:nvSpPr>
                <p:cNvPr id="117" name="TextBox 116">
                  <a:extLst>
                    <a:ext uri="{FF2B5EF4-FFF2-40B4-BE49-F238E27FC236}">
                      <a16:creationId xmlns:a16="http://schemas.microsoft.com/office/drawing/2014/main" id="{C7541D1B-E289-43B3-97D5-6CBB2074F4C3}"/>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Process Control</a:t>
                  </a:r>
                </a:p>
              </p:txBody>
            </p:sp>
          </p:grpSp>
          <p:grpSp>
            <p:nvGrpSpPr>
              <p:cNvPr id="118" name="Group 117">
                <a:extLst>
                  <a:ext uri="{FF2B5EF4-FFF2-40B4-BE49-F238E27FC236}">
                    <a16:creationId xmlns:a16="http://schemas.microsoft.com/office/drawing/2014/main" id="{ADD83A42-BAC7-45E6-903B-382FF5E658D1}"/>
                  </a:ext>
                </a:extLst>
              </p:cNvPr>
              <p:cNvGrpSpPr/>
              <p:nvPr/>
            </p:nvGrpSpPr>
            <p:grpSpPr>
              <a:xfrm>
                <a:off x="9239783" y="4678031"/>
                <a:ext cx="1258643" cy="663736"/>
                <a:chOff x="9549350" y="1845923"/>
                <a:chExt cx="1258643" cy="663736"/>
              </a:xfrm>
            </p:grpSpPr>
            <p:sp>
              <p:nvSpPr>
                <p:cNvPr id="119" name="Rectangle 118">
                  <a:extLst>
                    <a:ext uri="{FF2B5EF4-FFF2-40B4-BE49-F238E27FC236}">
                      <a16:creationId xmlns:a16="http://schemas.microsoft.com/office/drawing/2014/main" id="{EBECBFB9-5843-427F-850B-491D2C64DBE5}"/>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120" name="Rectangle 119">
                  <a:extLst>
                    <a:ext uri="{FF2B5EF4-FFF2-40B4-BE49-F238E27FC236}">
                      <a16:creationId xmlns:a16="http://schemas.microsoft.com/office/drawing/2014/main" id="{3773EE1A-E448-4450-B1A2-B688F73D232A}"/>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0</a:t>
                  </a:r>
                </a:p>
              </p:txBody>
            </p:sp>
            <p:sp>
              <p:nvSpPr>
                <p:cNvPr id="121" name="TextBox 120">
                  <a:extLst>
                    <a:ext uri="{FF2B5EF4-FFF2-40B4-BE49-F238E27FC236}">
                      <a16:creationId xmlns:a16="http://schemas.microsoft.com/office/drawing/2014/main" id="{0DEAF6E8-932F-4DE2-999F-1835E97B92D7}"/>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Field Control</a:t>
                  </a:r>
                </a:p>
              </p:txBody>
            </p:sp>
          </p:grpSp>
          <p:sp>
            <p:nvSpPr>
              <p:cNvPr id="61" name="TextBox 60">
                <a:extLst>
                  <a:ext uri="{FF2B5EF4-FFF2-40B4-BE49-F238E27FC236}">
                    <a16:creationId xmlns:a16="http://schemas.microsoft.com/office/drawing/2014/main" id="{4D680125-DA42-42BF-B6FB-94BF040DC0E0}"/>
                  </a:ext>
                </a:extLst>
              </p:cNvPr>
              <p:cNvSpPr txBox="1"/>
              <p:nvPr/>
            </p:nvSpPr>
            <p:spPr>
              <a:xfrm>
                <a:off x="8809357" y="1053466"/>
                <a:ext cx="2119491" cy="216982"/>
              </a:xfrm>
              <a:prstGeom prst="rect">
                <a:avLst/>
              </a:prstGeom>
              <a:noFill/>
            </p:spPr>
            <p:txBody>
              <a:bodyPr wrap="none" rtlCol="0">
                <a:spAutoFit/>
              </a:bodyPr>
              <a:lstStyle/>
              <a:p>
                <a:pPr algn="ctr" defTabSz="951005" fontAlgn="base">
                  <a:lnSpc>
                    <a:spcPct val="90000"/>
                  </a:lnSpc>
                  <a:spcBef>
                    <a:spcPct val="0"/>
                  </a:spcBef>
                  <a:spcAft>
                    <a:spcPct val="0"/>
                  </a:spcAft>
                </a:pPr>
                <a:r>
                  <a:rPr lang="en-US" sz="900" b="1" spc="150" dirty="0"/>
                  <a:t>ENTERPRISE NETWORK (IT)</a:t>
                </a:r>
              </a:p>
            </p:txBody>
          </p:sp>
        </p:grpSp>
      </p:grpSp>
    </p:spTree>
    <p:extLst>
      <p:ext uri="{BB962C8B-B14F-4D97-AF65-F5344CB8AC3E}">
        <p14:creationId xmlns:p14="http://schemas.microsoft.com/office/powerpoint/2010/main" val="323514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6C54E-1EBE-4942-9B6A-E154E540B989}"/>
              </a:ext>
            </a:extLst>
          </p:cNvPr>
          <p:cNvSpPr>
            <a:spLocks noGrp="1"/>
          </p:cNvSpPr>
          <p:nvPr>
            <p:ph type="title"/>
          </p:nvPr>
        </p:nvSpPr>
        <p:spPr/>
        <p:txBody>
          <a:bodyPr/>
          <a:lstStyle/>
          <a:p>
            <a:r>
              <a:rPr lang="en-US" dirty="0"/>
              <a:t>Aligning IT and OT</a:t>
            </a:r>
          </a:p>
        </p:txBody>
      </p:sp>
      <p:grpSp>
        <p:nvGrpSpPr>
          <p:cNvPr id="190" name="Group 189">
            <a:extLst>
              <a:ext uri="{FF2B5EF4-FFF2-40B4-BE49-F238E27FC236}">
                <a16:creationId xmlns:a16="http://schemas.microsoft.com/office/drawing/2014/main" id="{B70002EB-59D4-4237-921B-E226CCB0861D}"/>
              </a:ext>
              <a:ext uri="{C183D7F6-B498-43B3-948B-1728B52AA6E4}">
                <adec:decorative xmlns:adec="http://schemas.microsoft.com/office/drawing/2017/decorative" val="1"/>
              </a:ext>
            </a:extLst>
          </p:cNvPr>
          <p:cNvGrpSpPr/>
          <p:nvPr/>
        </p:nvGrpSpPr>
        <p:grpSpPr>
          <a:xfrm>
            <a:off x="8048648" y="616739"/>
            <a:ext cx="4411218" cy="5923872"/>
            <a:chOff x="8048648" y="616739"/>
            <a:chExt cx="4411218" cy="5923872"/>
          </a:xfrm>
        </p:grpSpPr>
        <p:sp>
          <p:nvSpPr>
            <p:cNvPr id="38" name="Rectangle 37">
              <a:extLst>
                <a:ext uri="{FF2B5EF4-FFF2-40B4-BE49-F238E27FC236}">
                  <a16:creationId xmlns:a16="http://schemas.microsoft.com/office/drawing/2014/main" id="{1EFFE42E-E148-43C8-90E3-5BC1C8B3DF48}"/>
                </a:ext>
              </a:extLst>
            </p:cNvPr>
            <p:cNvSpPr/>
            <p:nvPr/>
          </p:nvSpPr>
          <p:spPr>
            <a:xfrm>
              <a:off x="8511951" y="2515411"/>
              <a:ext cx="2714307" cy="3165634"/>
            </a:xfrm>
            <a:prstGeom prst="rect">
              <a:avLst/>
            </a:prstGeom>
            <a:solidFill>
              <a:schemeClr val="accent4"/>
            </a:solidFill>
            <a:ln w="15875" cap="flat" cmpd="sng">
              <a:solidFill>
                <a:schemeClr val="tx2"/>
              </a:solidFill>
              <a:prstDash val="solid"/>
              <a:miter/>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B7E25B5D-BBED-46A6-9D00-AB4CE5AD6667}"/>
                </a:ext>
              </a:extLst>
            </p:cNvPr>
            <p:cNvSpPr txBox="1"/>
            <p:nvPr/>
          </p:nvSpPr>
          <p:spPr>
            <a:xfrm>
              <a:off x="8230621" y="5795723"/>
              <a:ext cx="3273460" cy="307777"/>
            </a:xfrm>
            <a:prstGeom prst="rect">
              <a:avLst/>
            </a:prstGeom>
            <a:noFill/>
          </p:spPr>
          <p:txBody>
            <a:bodyPr wrap="non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Operational Technology (OT) Network</a:t>
              </a:r>
            </a:p>
          </p:txBody>
        </p:sp>
        <p:sp>
          <p:nvSpPr>
            <p:cNvPr id="40" name="TextBox 39">
              <a:extLst>
                <a:ext uri="{FF2B5EF4-FFF2-40B4-BE49-F238E27FC236}">
                  <a16:creationId xmlns:a16="http://schemas.microsoft.com/office/drawing/2014/main" id="{BFB4321A-3114-4462-8242-0780100875CB}"/>
                </a:ext>
              </a:extLst>
            </p:cNvPr>
            <p:cNvSpPr txBox="1"/>
            <p:nvPr/>
          </p:nvSpPr>
          <p:spPr>
            <a:xfrm>
              <a:off x="9292021" y="616739"/>
              <a:ext cx="1154162" cy="353943"/>
            </a:xfrm>
            <a:prstGeom prst="rect">
              <a:avLst/>
            </a:prstGeom>
            <a:noFill/>
          </p:spPr>
          <p:txBody>
            <a:bodyPr wrap="none" lIns="0" rIns="0" bIns="9144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Purdue Model</a:t>
              </a:r>
            </a:p>
          </p:txBody>
        </p:sp>
        <p:sp>
          <p:nvSpPr>
            <p:cNvPr id="41" name="TextBox 40">
              <a:extLst>
                <a:ext uri="{FF2B5EF4-FFF2-40B4-BE49-F238E27FC236}">
                  <a16:creationId xmlns:a16="http://schemas.microsoft.com/office/drawing/2014/main" id="{ADA8E67B-9F2F-4279-8111-2B3876A98DB7}"/>
                </a:ext>
              </a:extLst>
            </p:cNvPr>
            <p:cNvSpPr txBox="1"/>
            <p:nvPr/>
          </p:nvSpPr>
          <p:spPr>
            <a:xfrm>
              <a:off x="8048648" y="6017391"/>
              <a:ext cx="3637407" cy="523220"/>
            </a:xfrm>
            <a:prstGeom prst="rect">
              <a:avLst/>
            </a:prstGeom>
            <a:noFill/>
          </p:spPr>
          <p:txBody>
            <a:bodyPr wrap="non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Industrial Internet Of Things (IIOT)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Industrial Control Systems (ICS) or SCADA </a:t>
              </a:r>
            </a:p>
          </p:txBody>
        </p:sp>
        <p:sp>
          <p:nvSpPr>
            <p:cNvPr id="42" name="Rectangle 41">
              <a:extLst>
                <a:ext uri="{FF2B5EF4-FFF2-40B4-BE49-F238E27FC236}">
                  <a16:creationId xmlns:a16="http://schemas.microsoft.com/office/drawing/2014/main" id="{92D65117-B617-4506-B22C-1459DCCEF23E}"/>
                </a:ext>
              </a:extLst>
            </p:cNvPr>
            <p:cNvSpPr/>
            <p:nvPr/>
          </p:nvSpPr>
          <p:spPr>
            <a:xfrm>
              <a:off x="8511937" y="972063"/>
              <a:ext cx="2714330" cy="1543348"/>
            </a:xfrm>
            <a:prstGeom prst="rect">
              <a:avLst/>
            </a:prstGeom>
            <a:solidFill>
              <a:schemeClr val="accent5">
                <a:alpha val="10000"/>
              </a:schemeClr>
            </a:solidFill>
            <a:ln w="15875" cap="flat">
              <a:solidFill>
                <a:schemeClr val="accent5"/>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Arrow: Up-Down 43">
              <a:extLst>
                <a:ext uri="{FF2B5EF4-FFF2-40B4-BE49-F238E27FC236}">
                  <a16:creationId xmlns:a16="http://schemas.microsoft.com/office/drawing/2014/main" id="{432DAE57-8C3E-41EB-811B-BF8009B958BC}"/>
                </a:ext>
              </a:extLst>
            </p:cNvPr>
            <p:cNvSpPr/>
            <p:nvPr/>
          </p:nvSpPr>
          <p:spPr>
            <a:xfrm>
              <a:off x="11463675" y="962819"/>
              <a:ext cx="213920" cy="1538377"/>
            </a:xfrm>
            <a:prstGeom prst="upDownArrow">
              <a:avLst>
                <a:gd name="adj1" fmla="val 39141"/>
                <a:gd name="adj2" fmla="val 4423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46" name="Arrow: Up-Down 45">
              <a:extLst>
                <a:ext uri="{FF2B5EF4-FFF2-40B4-BE49-F238E27FC236}">
                  <a16:creationId xmlns:a16="http://schemas.microsoft.com/office/drawing/2014/main" id="{7008630A-BA8A-4BDF-A98E-9BF1F6853AB2}"/>
                </a:ext>
              </a:extLst>
            </p:cNvPr>
            <p:cNvSpPr/>
            <p:nvPr/>
          </p:nvSpPr>
          <p:spPr>
            <a:xfrm>
              <a:off x="11463675" y="2531013"/>
              <a:ext cx="213920" cy="3150032"/>
            </a:xfrm>
            <a:prstGeom prst="upDownArrow">
              <a:avLst>
                <a:gd name="adj1" fmla="val 30236"/>
                <a:gd name="adj2" fmla="val 5759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48" name="Rectangle 47">
              <a:extLst>
                <a:ext uri="{FF2B5EF4-FFF2-40B4-BE49-F238E27FC236}">
                  <a16:creationId xmlns:a16="http://schemas.microsoft.com/office/drawing/2014/main" id="{AC4ACA56-7811-463B-B91E-AC622199BB9E}"/>
                </a:ext>
              </a:extLst>
            </p:cNvPr>
            <p:cNvSpPr/>
            <p:nvPr/>
          </p:nvSpPr>
          <p:spPr>
            <a:xfrm>
              <a:off x="11656017" y="1573711"/>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IT</a:t>
              </a:r>
            </a:p>
          </p:txBody>
        </p:sp>
        <p:sp>
          <p:nvSpPr>
            <p:cNvPr id="50" name="Rectangle 49">
              <a:extLst>
                <a:ext uri="{FF2B5EF4-FFF2-40B4-BE49-F238E27FC236}">
                  <a16:creationId xmlns:a16="http://schemas.microsoft.com/office/drawing/2014/main" id="{271FBD6B-8C2B-47ED-B7C8-DF67768BA7BA}"/>
                </a:ext>
              </a:extLst>
            </p:cNvPr>
            <p:cNvSpPr/>
            <p:nvPr/>
          </p:nvSpPr>
          <p:spPr>
            <a:xfrm>
              <a:off x="11656017" y="3947733"/>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OT</a:t>
              </a:r>
            </a:p>
          </p:txBody>
        </p:sp>
        <p:grpSp>
          <p:nvGrpSpPr>
            <p:cNvPr id="58" name="Group 57">
              <a:extLst>
                <a:ext uri="{FF2B5EF4-FFF2-40B4-BE49-F238E27FC236}">
                  <a16:creationId xmlns:a16="http://schemas.microsoft.com/office/drawing/2014/main" id="{04AC790D-2F99-459D-A3F7-6698CF9545B2}"/>
                </a:ext>
              </a:extLst>
            </p:cNvPr>
            <p:cNvGrpSpPr/>
            <p:nvPr/>
          </p:nvGrpSpPr>
          <p:grpSpPr>
            <a:xfrm>
              <a:off x="9239783" y="1365803"/>
              <a:ext cx="1258643" cy="663736"/>
              <a:chOff x="9549350" y="1217618"/>
              <a:chExt cx="1258643" cy="663736"/>
            </a:xfrm>
          </p:grpSpPr>
          <p:sp>
            <p:nvSpPr>
              <p:cNvPr id="60" name="Rectangle 59">
                <a:extLst>
                  <a:ext uri="{FF2B5EF4-FFF2-40B4-BE49-F238E27FC236}">
                    <a16:creationId xmlns:a16="http://schemas.microsoft.com/office/drawing/2014/main" id="{A6727258-F379-47BB-A054-5D6D50193247}"/>
                  </a:ext>
                </a:extLst>
              </p:cNvPr>
              <p:cNvSpPr/>
              <p:nvPr/>
            </p:nvSpPr>
            <p:spPr bwMode="auto">
              <a:xfrm>
                <a:off x="9572427" y="1220066"/>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2" name="Rectangle 61">
                <a:extLst>
                  <a:ext uri="{FF2B5EF4-FFF2-40B4-BE49-F238E27FC236}">
                    <a16:creationId xmlns:a16="http://schemas.microsoft.com/office/drawing/2014/main" id="{93F3D439-C9A6-4284-8124-68C83FBEA516}"/>
                  </a:ext>
                </a:extLst>
              </p:cNvPr>
              <p:cNvSpPr/>
              <p:nvPr/>
            </p:nvSpPr>
            <p:spPr>
              <a:xfrm>
                <a:off x="9572428" y="1217618"/>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FFFFFF"/>
                    </a:solidFill>
                    <a:effectLst/>
                    <a:uLnTx/>
                    <a:uFillTx/>
                    <a:latin typeface="Segoe UI"/>
                    <a:ea typeface="+mn-ea"/>
                    <a:cs typeface="+mn-cs"/>
                  </a:rPr>
                  <a:t>LEVEL 4 &amp; 5</a:t>
                </a:r>
              </a:p>
            </p:txBody>
          </p:sp>
          <p:sp>
            <p:nvSpPr>
              <p:cNvPr id="64" name="TextBox 63">
                <a:extLst>
                  <a:ext uri="{FF2B5EF4-FFF2-40B4-BE49-F238E27FC236}">
                    <a16:creationId xmlns:a16="http://schemas.microsoft.com/office/drawing/2014/main" id="{D65AF1A3-90C1-4478-8A87-28E9B0A91D2C}"/>
                  </a:ext>
                </a:extLst>
              </p:cNvPr>
              <p:cNvSpPr txBox="1"/>
              <p:nvPr/>
            </p:nvSpPr>
            <p:spPr>
              <a:xfrm>
                <a:off x="9549350" y="1437824"/>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Enterprise</a:t>
                </a:r>
              </a:p>
            </p:txBody>
          </p:sp>
        </p:grpSp>
        <p:grpSp>
          <p:nvGrpSpPr>
            <p:cNvPr id="66" name="Group 65">
              <a:extLst>
                <a:ext uri="{FF2B5EF4-FFF2-40B4-BE49-F238E27FC236}">
                  <a16:creationId xmlns:a16="http://schemas.microsoft.com/office/drawing/2014/main" id="{C6C55F7E-DA53-4A61-B632-72134FC1348D}"/>
                </a:ext>
              </a:extLst>
            </p:cNvPr>
            <p:cNvGrpSpPr/>
            <p:nvPr/>
          </p:nvGrpSpPr>
          <p:grpSpPr>
            <a:xfrm>
              <a:off x="9239783" y="2193860"/>
              <a:ext cx="1258643" cy="663736"/>
              <a:chOff x="9549350" y="1845923"/>
              <a:chExt cx="1258643" cy="663736"/>
            </a:xfrm>
          </p:grpSpPr>
          <p:sp>
            <p:nvSpPr>
              <p:cNvPr id="68" name="Rectangle 67">
                <a:extLst>
                  <a:ext uri="{FF2B5EF4-FFF2-40B4-BE49-F238E27FC236}">
                    <a16:creationId xmlns:a16="http://schemas.microsoft.com/office/drawing/2014/main" id="{D70B928B-2C79-40EF-BE02-84BF1F880553}"/>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0" name="Rectangle 69">
                <a:extLst>
                  <a:ext uri="{FF2B5EF4-FFF2-40B4-BE49-F238E27FC236}">
                    <a16:creationId xmlns:a16="http://schemas.microsoft.com/office/drawing/2014/main" id="{F06AC892-8255-4013-A326-8C46D4FDC833}"/>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FFFFFF"/>
                    </a:solidFill>
                    <a:effectLst/>
                    <a:uLnTx/>
                    <a:uFillTx/>
                    <a:latin typeface="Segoe UI"/>
                    <a:ea typeface="+mn-ea"/>
                    <a:cs typeface="+mn-cs"/>
                  </a:rPr>
                  <a:t>LEVEL 3 / 3.5 </a:t>
                </a:r>
              </a:p>
            </p:txBody>
          </p:sp>
          <p:sp>
            <p:nvSpPr>
              <p:cNvPr id="72" name="TextBox 71">
                <a:extLst>
                  <a:ext uri="{FF2B5EF4-FFF2-40B4-BE49-F238E27FC236}">
                    <a16:creationId xmlns:a16="http://schemas.microsoft.com/office/drawing/2014/main" id="{0F56E48D-803F-4B52-A148-18BC82392747}"/>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Industrial DMZ</a:t>
                </a:r>
              </a:p>
            </p:txBody>
          </p:sp>
        </p:grpSp>
        <p:grpSp>
          <p:nvGrpSpPr>
            <p:cNvPr id="74" name="Group 73">
              <a:extLst>
                <a:ext uri="{FF2B5EF4-FFF2-40B4-BE49-F238E27FC236}">
                  <a16:creationId xmlns:a16="http://schemas.microsoft.com/office/drawing/2014/main" id="{C03ACFBD-AB59-4596-ACAF-130E709F1903}"/>
                </a:ext>
              </a:extLst>
            </p:cNvPr>
            <p:cNvGrpSpPr/>
            <p:nvPr/>
          </p:nvGrpSpPr>
          <p:grpSpPr>
            <a:xfrm>
              <a:off x="9239783" y="3021917"/>
              <a:ext cx="1258643" cy="663736"/>
              <a:chOff x="9549350" y="1845923"/>
              <a:chExt cx="1258643" cy="663736"/>
            </a:xfrm>
          </p:grpSpPr>
          <p:sp>
            <p:nvSpPr>
              <p:cNvPr id="75" name="Rectangle 74">
                <a:extLst>
                  <a:ext uri="{FF2B5EF4-FFF2-40B4-BE49-F238E27FC236}">
                    <a16:creationId xmlns:a16="http://schemas.microsoft.com/office/drawing/2014/main" id="{C5FB4849-FB23-46E3-8CAA-B774B96AD57F}"/>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6" name="Rectangle 75">
                <a:extLst>
                  <a:ext uri="{FF2B5EF4-FFF2-40B4-BE49-F238E27FC236}">
                    <a16:creationId xmlns:a16="http://schemas.microsoft.com/office/drawing/2014/main" id="{05517A2D-5888-43C8-8C85-38988008AD5F}"/>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FFFFFF"/>
                    </a:solidFill>
                    <a:effectLst/>
                    <a:uLnTx/>
                    <a:uFillTx/>
                    <a:latin typeface="Segoe UI"/>
                    <a:ea typeface="+mn-ea"/>
                    <a:cs typeface="+mn-cs"/>
                  </a:rPr>
                  <a:t>LEVEL 2</a:t>
                </a:r>
              </a:p>
            </p:txBody>
          </p:sp>
          <p:sp>
            <p:nvSpPr>
              <p:cNvPr id="77" name="TextBox 76">
                <a:extLst>
                  <a:ext uri="{FF2B5EF4-FFF2-40B4-BE49-F238E27FC236}">
                    <a16:creationId xmlns:a16="http://schemas.microsoft.com/office/drawing/2014/main" id="{64B8AD56-CDA1-4709-8F6D-E63B1C0055E1}"/>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Supervisory</a:t>
                </a:r>
              </a:p>
            </p:txBody>
          </p:sp>
        </p:grpSp>
        <p:grpSp>
          <p:nvGrpSpPr>
            <p:cNvPr id="78" name="Group 77">
              <a:extLst>
                <a:ext uri="{FF2B5EF4-FFF2-40B4-BE49-F238E27FC236}">
                  <a16:creationId xmlns:a16="http://schemas.microsoft.com/office/drawing/2014/main" id="{F58992DA-0DFD-4739-BE53-AAB182AA8B07}"/>
                </a:ext>
              </a:extLst>
            </p:cNvPr>
            <p:cNvGrpSpPr/>
            <p:nvPr/>
          </p:nvGrpSpPr>
          <p:grpSpPr>
            <a:xfrm>
              <a:off x="9239783" y="3849974"/>
              <a:ext cx="1258643" cy="663736"/>
              <a:chOff x="9549350" y="1845923"/>
              <a:chExt cx="1258643" cy="663736"/>
            </a:xfrm>
          </p:grpSpPr>
          <p:sp>
            <p:nvSpPr>
              <p:cNvPr id="79" name="Rectangle 78">
                <a:extLst>
                  <a:ext uri="{FF2B5EF4-FFF2-40B4-BE49-F238E27FC236}">
                    <a16:creationId xmlns:a16="http://schemas.microsoft.com/office/drawing/2014/main" id="{5291F2B1-3239-4BE4-8696-3E48A8D2E070}"/>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0" name="Rectangle 79">
                <a:extLst>
                  <a:ext uri="{FF2B5EF4-FFF2-40B4-BE49-F238E27FC236}">
                    <a16:creationId xmlns:a16="http://schemas.microsoft.com/office/drawing/2014/main" id="{F8CD3349-8AA8-463E-8847-B0FFB1D3DA7F}"/>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FFFFFF"/>
                    </a:solidFill>
                    <a:effectLst/>
                    <a:uLnTx/>
                    <a:uFillTx/>
                    <a:latin typeface="Segoe UI"/>
                    <a:ea typeface="+mn-ea"/>
                    <a:cs typeface="+mn-cs"/>
                  </a:rPr>
                  <a:t>LEVEL 1</a:t>
                </a:r>
              </a:p>
            </p:txBody>
          </p:sp>
          <p:sp>
            <p:nvSpPr>
              <p:cNvPr id="81" name="TextBox 80">
                <a:extLst>
                  <a:ext uri="{FF2B5EF4-FFF2-40B4-BE49-F238E27FC236}">
                    <a16:creationId xmlns:a16="http://schemas.microsoft.com/office/drawing/2014/main" id="{BEDF41B9-071B-4002-91F6-D246EF6F2EF5}"/>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Process Control</a:t>
                </a:r>
              </a:p>
            </p:txBody>
          </p:sp>
        </p:grpSp>
        <p:grpSp>
          <p:nvGrpSpPr>
            <p:cNvPr id="82" name="Group 81">
              <a:extLst>
                <a:ext uri="{FF2B5EF4-FFF2-40B4-BE49-F238E27FC236}">
                  <a16:creationId xmlns:a16="http://schemas.microsoft.com/office/drawing/2014/main" id="{BA820E5D-F7E5-4E26-99CE-927BE71DF3A3}"/>
                </a:ext>
              </a:extLst>
            </p:cNvPr>
            <p:cNvGrpSpPr/>
            <p:nvPr/>
          </p:nvGrpSpPr>
          <p:grpSpPr>
            <a:xfrm>
              <a:off x="9239783" y="4678031"/>
              <a:ext cx="1258643" cy="663736"/>
              <a:chOff x="9549350" y="1845923"/>
              <a:chExt cx="1258643" cy="663736"/>
            </a:xfrm>
          </p:grpSpPr>
          <p:sp>
            <p:nvSpPr>
              <p:cNvPr id="84" name="Rectangle 83">
                <a:extLst>
                  <a:ext uri="{FF2B5EF4-FFF2-40B4-BE49-F238E27FC236}">
                    <a16:creationId xmlns:a16="http://schemas.microsoft.com/office/drawing/2014/main" id="{4A59D38F-8EF0-47AA-9441-8A553CBEE9A2}"/>
                  </a:ext>
                </a:extLst>
              </p:cNvPr>
              <p:cNvSpPr/>
              <p:nvPr/>
            </p:nvSpPr>
            <p:spPr bwMode="auto">
              <a:xfrm>
                <a:off x="9572427" y="1848371"/>
                <a:ext cx="1212487" cy="66128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93574BBE-FE51-461B-9955-36991ED789C7}"/>
                  </a:ext>
                </a:extLst>
              </p:cNvPr>
              <p:cNvSpPr/>
              <p:nvPr/>
            </p:nvSpPr>
            <p:spPr>
              <a:xfrm>
                <a:off x="9572428" y="1845923"/>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FFFFFF"/>
                    </a:solidFill>
                    <a:effectLst/>
                    <a:uLnTx/>
                    <a:uFillTx/>
                    <a:latin typeface="Segoe UI"/>
                    <a:ea typeface="+mn-ea"/>
                    <a:cs typeface="+mn-cs"/>
                  </a:rPr>
                  <a:t>LEVEL 0</a:t>
                </a:r>
              </a:p>
            </p:txBody>
          </p:sp>
          <p:sp>
            <p:nvSpPr>
              <p:cNvPr id="87" name="TextBox 86">
                <a:extLst>
                  <a:ext uri="{FF2B5EF4-FFF2-40B4-BE49-F238E27FC236}">
                    <a16:creationId xmlns:a16="http://schemas.microsoft.com/office/drawing/2014/main" id="{4E839B21-224F-4BE4-955F-70FF2CD8769B}"/>
                  </a:ext>
                </a:extLst>
              </p:cNvPr>
              <p:cNvSpPr txBox="1"/>
              <p:nvPr/>
            </p:nvSpPr>
            <p:spPr>
              <a:xfrm>
                <a:off x="9549350" y="2066129"/>
                <a:ext cx="1258643" cy="441092"/>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Field Control</a:t>
                </a:r>
              </a:p>
            </p:txBody>
          </p:sp>
        </p:grpSp>
        <p:sp>
          <p:nvSpPr>
            <p:cNvPr id="88" name="TextBox 87">
              <a:extLst>
                <a:ext uri="{FF2B5EF4-FFF2-40B4-BE49-F238E27FC236}">
                  <a16:creationId xmlns:a16="http://schemas.microsoft.com/office/drawing/2014/main" id="{C7CB5C17-DD5C-47AD-9A5C-7EDE23D1E0DA}"/>
                </a:ext>
              </a:extLst>
            </p:cNvPr>
            <p:cNvSpPr txBox="1"/>
            <p:nvPr/>
          </p:nvSpPr>
          <p:spPr>
            <a:xfrm>
              <a:off x="8809357" y="1053466"/>
              <a:ext cx="2119491" cy="216982"/>
            </a:xfrm>
            <a:prstGeom prst="rect">
              <a:avLst/>
            </a:prstGeom>
            <a:noFill/>
          </p:spPr>
          <p:txBody>
            <a:bodyPr wrap="none" rtlCol="0">
              <a:sp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r>
                <a:rPr kumimoji="0" lang="en-US" sz="900" b="1" i="0" u="none" strike="noStrike" kern="1200" cap="none" spc="150" normalizeH="0" baseline="0" noProof="0" dirty="0">
                  <a:ln>
                    <a:noFill/>
                  </a:ln>
                  <a:solidFill>
                    <a:srgbClr val="000000"/>
                  </a:solidFill>
                  <a:effectLst/>
                  <a:uLnTx/>
                  <a:uFillTx/>
                  <a:latin typeface="Segoe UI"/>
                  <a:ea typeface="+mn-ea"/>
                  <a:cs typeface="+mn-cs"/>
                </a:rPr>
                <a:t>ENTERPRISE NETWORK (IT)</a:t>
              </a:r>
            </a:p>
          </p:txBody>
        </p:sp>
      </p:grpSp>
      <p:sp>
        <p:nvSpPr>
          <p:cNvPr id="105" name="Text Placeholder 3">
            <a:extLst>
              <a:ext uri="{FF2B5EF4-FFF2-40B4-BE49-F238E27FC236}">
                <a16:creationId xmlns:a16="http://schemas.microsoft.com/office/drawing/2014/main" id="{DF375EB8-4B24-4256-940B-F373D6799693}"/>
              </a:ext>
            </a:extLst>
          </p:cNvPr>
          <p:cNvSpPr>
            <a:spLocks noGrp="1"/>
          </p:cNvSpPr>
          <p:nvPr>
            <p:ph type="body" sz="quarter" idx="10"/>
          </p:nvPr>
        </p:nvSpPr>
        <p:spPr>
          <a:xfrm>
            <a:off x="465140" y="1371914"/>
            <a:ext cx="6670598" cy="2215991"/>
          </a:xfrm>
        </p:spPr>
        <p:txBody>
          <a:bodyPr/>
          <a:lstStyle/>
          <a:p>
            <a:pPr marL="0" indent="0">
              <a:lnSpc>
                <a:spcPct val="100000"/>
              </a:lnSpc>
              <a:buNone/>
            </a:pPr>
            <a:r>
              <a:rPr lang="en-US" sz="1800" dirty="0"/>
              <a:t>Organizational Alignment between IT and OT is critical for Operational success</a:t>
            </a:r>
          </a:p>
          <a:p>
            <a:pPr marL="0" indent="0">
              <a:lnSpc>
                <a:spcPct val="100000"/>
              </a:lnSpc>
              <a:buNone/>
            </a:pPr>
            <a:endParaRPr lang="en-US" sz="1800" dirty="0"/>
          </a:p>
          <a:p>
            <a:pPr marL="0" indent="0">
              <a:lnSpc>
                <a:spcPct val="100000"/>
              </a:lnSpc>
              <a:buNone/>
            </a:pPr>
            <a:r>
              <a:rPr lang="en-US" sz="1800" dirty="0"/>
              <a:t>Different groups need to work together in order to provide successful integration and visibility</a:t>
            </a:r>
          </a:p>
          <a:p>
            <a:pPr marL="0" indent="0">
              <a:lnSpc>
                <a:spcPct val="100000"/>
              </a:lnSpc>
              <a:buNone/>
            </a:pPr>
            <a:endParaRPr lang="en-US" sz="1800" dirty="0"/>
          </a:p>
          <a:p>
            <a:pPr marL="0" indent="0">
              <a:lnSpc>
                <a:spcPct val="100000"/>
              </a:lnSpc>
              <a:buNone/>
            </a:pPr>
            <a:r>
              <a:rPr lang="en-US" sz="1800" dirty="0"/>
              <a:t>Understanding political boundaries are key to success integration</a:t>
            </a:r>
          </a:p>
        </p:txBody>
      </p:sp>
      <p:grpSp>
        <p:nvGrpSpPr>
          <p:cNvPr id="51" name="Group 50">
            <a:extLst>
              <a:ext uri="{FF2B5EF4-FFF2-40B4-BE49-F238E27FC236}">
                <a16:creationId xmlns:a16="http://schemas.microsoft.com/office/drawing/2014/main" id="{EFDAB163-A2A0-4C9A-999E-0200449A604C}"/>
              </a:ext>
            </a:extLst>
          </p:cNvPr>
          <p:cNvGrpSpPr/>
          <p:nvPr/>
        </p:nvGrpSpPr>
        <p:grpSpPr>
          <a:xfrm>
            <a:off x="493441" y="3649663"/>
            <a:ext cx="6545262" cy="2890948"/>
            <a:chOff x="493441" y="3649663"/>
            <a:chExt cx="6545262" cy="2890948"/>
          </a:xfrm>
        </p:grpSpPr>
        <p:sp>
          <p:nvSpPr>
            <p:cNvPr id="52" name="Rectangle 51">
              <a:extLst>
                <a:ext uri="{FF2B5EF4-FFF2-40B4-BE49-F238E27FC236}">
                  <a16:creationId xmlns:a16="http://schemas.microsoft.com/office/drawing/2014/main" id="{36C38B16-E1FC-44A0-9239-2CC2ABAD25C5}"/>
                </a:ext>
                <a:ext uri="{C183D7F6-B498-43B3-948B-1728B52AA6E4}">
                  <adec:decorative xmlns:adec="http://schemas.microsoft.com/office/drawing/2017/decorative" val="1"/>
                </a:ext>
              </a:extLst>
            </p:cNvPr>
            <p:cNvSpPr/>
            <p:nvPr/>
          </p:nvSpPr>
          <p:spPr bwMode="auto">
            <a:xfrm>
              <a:off x="493441" y="3649663"/>
              <a:ext cx="6545262" cy="289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E611BC9-4E8F-4FEC-AF38-0126CE18BD27}"/>
                </a:ext>
              </a:extLst>
            </p:cNvPr>
            <p:cNvSpPr/>
            <p:nvPr/>
          </p:nvSpPr>
          <p:spPr bwMode="auto">
            <a:xfrm>
              <a:off x="2987899" y="3827777"/>
              <a:ext cx="1556346" cy="801480"/>
            </a:xfrm>
            <a:custGeom>
              <a:avLst/>
              <a:gdLst>
                <a:gd name="connsiteX0" fmla="*/ 778174 w 1556346"/>
                <a:gd name="connsiteY0" fmla="*/ 0 h 801480"/>
                <a:gd name="connsiteX1" fmla="*/ 1010980 w 1556346"/>
                <a:gd name="connsiteY1" fmla="*/ 244577 h 801480"/>
                <a:gd name="connsiteX2" fmla="*/ 992685 w 1556346"/>
                <a:gd name="connsiteY2" fmla="*/ 339777 h 801480"/>
                <a:gd name="connsiteX3" fmla="*/ 989795 w 1556346"/>
                <a:gd name="connsiteY3" fmla="*/ 344280 h 801480"/>
                <a:gd name="connsiteX4" fmla="*/ 1327746 w 1556346"/>
                <a:gd name="connsiteY4" fmla="*/ 344280 h 801480"/>
                <a:gd name="connsiteX5" fmla="*/ 1556346 w 1556346"/>
                <a:gd name="connsiteY5" fmla="*/ 572880 h 801480"/>
                <a:gd name="connsiteX6" fmla="*/ 1327746 w 1556346"/>
                <a:gd name="connsiteY6" fmla="*/ 801480 h 801480"/>
                <a:gd name="connsiteX7" fmla="*/ 228600 w 1556346"/>
                <a:gd name="connsiteY7" fmla="*/ 801480 h 801480"/>
                <a:gd name="connsiteX8" fmla="*/ 0 w 1556346"/>
                <a:gd name="connsiteY8" fmla="*/ 572880 h 801480"/>
                <a:gd name="connsiteX9" fmla="*/ 228600 w 1556346"/>
                <a:gd name="connsiteY9" fmla="*/ 344280 h 801480"/>
                <a:gd name="connsiteX10" fmla="*/ 566553 w 1556346"/>
                <a:gd name="connsiteY10" fmla="*/ 344280 h 801480"/>
                <a:gd name="connsiteX11" fmla="*/ 563663 w 1556346"/>
                <a:gd name="connsiteY11" fmla="*/ 339777 h 801480"/>
                <a:gd name="connsiteX12" fmla="*/ 545368 w 1556346"/>
                <a:gd name="connsiteY12" fmla="*/ 244577 h 801480"/>
                <a:gd name="connsiteX13" fmla="*/ 778174 w 1556346"/>
                <a:gd name="connsiteY13" fmla="*/ 0 h 80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6346" h="801480">
                  <a:moveTo>
                    <a:pt x="778174" y="0"/>
                  </a:moveTo>
                  <a:cubicBezTo>
                    <a:pt x="906749" y="0"/>
                    <a:pt x="1010980" y="109501"/>
                    <a:pt x="1010980" y="244577"/>
                  </a:cubicBezTo>
                  <a:cubicBezTo>
                    <a:pt x="1010980" y="278346"/>
                    <a:pt x="1004466" y="310516"/>
                    <a:pt x="992685" y="339777"/>
                  </a:cubicBezTo>
                  <a:lnTo>
                    <a:pt x="989795" y="344280"/>
                  </a:lnTo>
                  <a:lnTo>
                    <a:pt x="1327746" y="344280"/>
                  </a:lnTo>
                  <a:cubicBezTo>
                    <a:pt x="1453998" y="344280"/>
                    <a:pt x="1556346" y="446628"/>
                    <a:pt x="1556346" y="572880"/>
                  </a:cubicBezTo>
                  <a:cubicBezTo>
                    <a:pt x="1556346" y="699132"/>
                    <a:pt x="1453998" y="801480"/>
                    <a:pt x="1327746" y="801480"/>
                  </a:cubicBezTo>
                  <a:lnTo>
                    <a:pt x="228600" y="801480"/>
                  </a:lnTo>
                  <a:cubicBezTo>
                    <a:pt x="102348" y="801480"/>
                    <a:pt x="0" y="699132"/>
                    <a:pt x="0" y="572880"/>
                  </a:cubicBezTo>
                  <a:cubicBezTo>
                    <a:pt x="0" y="446628"/>
                    <a:pt x="102348" y="344280"/>
                    <a:pt x="228600" y="344280"/>
                  </a:cubicBezTo>
                  <a:lnTo>
                    <a:pt x="566553" y="344280"/>
                  </a:lnTo>
                  <a:lnTo>
                    <a:pt x="563663" y="339777"/>
                  </a:lnTo>
                  <a:cubicBezTo>
                    <a:pt x="551883" y="310516"/>
                    <a:pt x="545368" y="278346"/>
                    <a:pt x="545368" y="244577"/>
                  </a:cubicBezTo>
                  <a:cubicBezTo>
                    <a:pt x="545368" y="109501"/>
                    <a:pt x="649599" y="0"/>
                    <a:pt x="778174" y="0"/>
                  </a:cubicBezTo>
                  <a:close/>
                </a:path>
              </a:pathLst>
            </a:cu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182880" numCol="1" rtlCol="0" anchor="b" anchorCtr="0" compatLnSpc="1">
              <a:prstTxWarp prst="textNoShape">
                <a:avLst/>
              </a:prstTxWarp>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CIO/COO</a:t>
              </a:r>
            </a:p>
          </p:txBody>
        </p:sp>
        <p:cxnSp>
          <p:nvCxnSpPr>
            <p:cNvPr id="54" name="Straight Connector 53">
              <a:extLst>
                <a:ext uri="{FF2B5EF4-FFF2-40B4-BE49-F238E27FC236}">
                  <a16:creationId xmlns:a16="http://schemas.microsoft.com/office/drawing/2014/main" id="{558B69D6-8207-4819-9048-C399CF9D4D4D}"/>
                </a:ext>
                <a:ext uri="{C183D7F6-B498-43B3-948B-1728B52AA6E4}">
                  <adec:decorative xmlns:adec="http://schemas.microsoft.com/office/drawing/2017/decorative" val="1"/>
                </a:ext>
              </a:extLst>
            </p:cNvPr>
            <p:cNvCxnSpPr>
              <a:cxnSpLocks/>
            </p:cNvCxnSpPr>
            <p:nvPr/>
          </p:nvCxnSpPr>
          <p:spPr>
            <a:xfrm>
              <a:off x="2740615" y="4972157"/>
              <a:ext cx="134200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990379-AE25-43DA-BFA6-8434B247C1F3}"/>
                </a:ext>
                <a:ext uri="{C183D7F6-B498-43B3-948B-1728B52AA6E4}">
                  <adec:decorative xmlns:adec="http://schemas.microsoft.com/office/drawing/2017/decorative" val="1"/>
                </a:ext>
              </a:extLst>
            </p:cNvPr>
            <p:cNvCxnSpPr>
              <a:cxnSpLocks/>
            </p:cNvCxnSpPr>
            <p:nvPr/>
          </p:nvCxnSpPr>
          <p:spPr>
            <a:xfrm>
              <a:off x="2741731" y="5528874"/>
              <a:ext cx="134200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09CDD46-2D0D-4573-A63D-C5D1BDE029B4}"/>
                </a:ext>
                <a:ext uri="{C183D7F6-B498-43B3-948B-1728B52AA6E4}">
                  <adec:decorative xmlns:adec="http://schemas.microsoft.com/office/drawing/2017/decorative" val="1"/>
                </a:ext>
              </a:extLst>
            </p:cNvPr>
            <p:cNvCxnSpPr>
              <a:cxnSpLocks/>
            </p:cNvCxnSpPr>
            <p:nvPr/>
          </p:nvCxnSpPr>
          <p:spPr>
            <a:xfrm>
              <a:off x="1980900" y="6085592"/>
              <a:ext cx="3319805"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852DAD65-FCB8-4072-B5D6-24A14858FE26}"/>
                </a:ext>
              </a:extLst>
            </p:cNvPr>
            <p:cNvSpPr/>
            <p:nvPr/>
          </p:nvSpPr>
          <p:spPr bwMode="auto">
            <a:xfrm>
              <a:off x="1978752" y="4743557"/>
              <a:ext cx="1635038"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CISO </a:t>
              </a:r>
            </a:p>
          </p:txBody>
        </p:sp>
        <p:sp>
          <p:nvSpPr>
            <p:cNvPr id="59" name="Rectangle: Rounded Corners 58">
              <a:extLst>
                <a:ext uri="{FF2B5EF4-FFF2-40B4-BE49-F238E27FC236}">
                  <a16:creationId xmlns:a16="http://schemas.microsoft.com/office/drawing/2014/main" id="{9CA73C88-94AA-444B-8233-1316032D9A94}"/>
                </a:ext>
              </a:extLst>
            </p:cNvPr>
            <p:cNvSpPr/>
            <p:nvPr/>
          </p:nvSpPr>
          <p:spPr bwMode="auto">
            <a:xfrm>
              <a:off x="3918353" y="4743557"/>
              <a:ext cx="1635038"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VP Operations </a:t>
              </a:r>
              <a:br>
                <a:rPr kumimoji="0" lang="en-US" sz="1050" b="0" i="0" u="none" strike="noStrike" kern="1200" cap="none" spc="0" normalizeH="0" baseline="0" noProof="0" dirty="0">
                  <a:ln>
                    <a:noFill/>
                  </a:ln>
                  <a:solidFill>
                    <a:srgbClr val="0078D3"/>
                  </a:solidFill>
                  <a:effectLst/>
                  <a:uLnTx/>
                  <a:uFillTx/>
                  <a:latin typeface="Segoe UI Semibold"/>
                  <a:ea typeface="+mn-ea"/>
                  <a:cs typeface="+mn-cs"/>
                </a:rPr>
              </a:b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Line of Business</a:t>
              </a:r>
            </a:p>
          </p:txBody>
        </p:sp>
        <p:sp>
          <p:nvSpPr>
            <p:cNvPr id="61" name="Rectangle: Rounded Corners 60">
              <a:extLst>
                <a:ext uri="{FF2B5EF4-FFF2-40B4-BE49-F238E27FC236}">
                  <a16:creationId xmlns:a16="http://schemas.microsoft.com/office/drawing/2014/main" id="{68D28152-A842-45B8-A6CA-7FFC3F9D2273}"/>
                </a:ext>
              </a:extLst>
            </p:cNvPr>
            <p:cNvSpPr/>
            <p:nvPr/>
          </p:nvSpPr>
          <p:spPr bwMode="auto">
            <a:xfrm>
              <a:off x="1366860" y="5300274"/>
              <a:ext cx="2248178"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Director Info Security</a:t>
              </a:r>
            </a:p>
          </p:txBody>
        </p:sp>
        <p:sp>
          <p:nvSpPr>
            <p:cNvPr id="63" name="Rectangle: Rounded Corners 62">
              <a:extLst>
                <a:ext uri="{FF2B5EF4-FFF2-40B4-BE49-F238E27FC236}">
                  <a16:creationId xmlns:a16="http://schemas.microsoft.com/office/drawing/2014/main" id="{E2A5C960-C64D-4033-AF26-1A82683EC50C}"/>
                </a:ext>
              </a:extLst>
            </p:cNvPr>
            <p:cNvSpPr/>
            <p:nvPr/>
          </p:nvSpPr>
          <p:spPr bwMode="auto">
            <a:xfrm>
              <a:off x="3917106" y="5300274"/>
              <a:ext cx="2248178"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General Manager </a:t>
              </a:r>
            </a:p>
          </p:txBody>
        </p:sp>
        <p:sp>
          <p:nvSpPr>
            <p:cNvPr id="65" name="Rectangle: Rounded Corners 64">
              <a:extLst>
                <a:ext uri="{FF2B5EF4-FFF2-40B4-BE49-F238E27FC236}">
                  <a16:creationId xmlns:a16="http://schemas.microsoft.com/office/drawing/2014/main" id="{8C69A1E1-3FF4-4380-8818-F239A2B2E545}"/>
                </a:ext>
              </a:extLst>
            </p:cNvPr>
            <p:cNvSpPr/>
            <p:nvPr/>
          </p:nvSpPr>
          <p:spPr bwMode="auto">
            <a:xfrm>
              <a:off x="753721" y="5856992"/>
              <a:ext cx="2861317"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Security </a:t>
              </a:r>
              <a:r>
                <a:rPr kumimoji="0" lang="en-US" sz="1050" b="0" i="0" u="none" strike="noStrike" kern="1200" cap="none" spc="0" normalizeH="0" baseline="0" noProof="0" dirty="0" err="1">
                  <a:ln>
                    <a:noFill/>
                  </a:ln>
                  <a:solidFill>
                    <a:srgbClr val="0078D3"/>
                  </a:solidFill>
                  <a:effectLst/>
                  <a:uLnTx/>
                  <a:uFillTx/>
                  <a:latin typeface="Segoe UI Semibold"/>
                  <a:ea typeface="+mn-ea"/>
                  <a:cs typeface="+mn-cs"/>
                </a:rPr>
                <a:t>Mgr</a:t>
              </a: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/Analyst</a:t>
              </a:r>
            </a:p>
          </p:txBody>
        </p:sp>
        <p:sp>
          <p:nvSpPr>
            <p:cNvPr id="67" name="Rectangle: Rounded Corners 66">
              <a:extLst>
                <a:ext uri="{FF2B5EF4-FFF2-40B4-BE49-F238E27FC236}">
                  <a16:creationId xmlns:a16="http://schemas.microsoft.com/office/drawing/2014/main" id="{275E155F-9280-46B4-8DFF-77ED44C64930}"/>
                </a:ext>
              </a:extLst>
            </p:cNvPr>
            <p:cNvSpPr/>
            <p:nvPr/>
          </p:nvSpPr>
          <p:spPr bwMode="auto">
            <a:xfrm>
              <a:off x="3917106" y="5856992"/>
              <a:ext cx="2861317" cy="457200"/>
            </a:xfrm>
            <a:prstGeom prst="roundRect">
              <a:avLst>
                <a:gd name="adj" fmla="val 50000"/>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Semibold"/>
                  <a:ea typeface="+mn-ea"/>
                  <a:cs typeface="+mn-cs"/>
                </a:rPr>
                <a:t>Plant Engineer</a:t>
              </a:r>
            </a:p>
          </p:txBody>
        </p:sp>
        <p:grpSp>
          <p:nvGrpSpPr>
            <p:cNvPr id="69" name="Group 68">
              <a:extLst>
                <a:ext uri="{FF2B5EF4-FFF2-40B4-BE49-F238E27FC236}">
                  <a16:creationId xmlns:a16="http://schemas.microsoft.com/office/drawing/2014/main" id="{3853E7AE-701A-4C6B-AD54-A6434A81585A}"/>
                </a:ext>
              </a:extLst>
            </p:cNvPr>
            <p:cNvGrpSpPr/>
            <p:nvPr/>
          </p:nvGrpSpPr>
          <p:grpSpPr>
            <a:xfrm>
              <a:off x="5721263" y="5326039"/>
              <a:ext cx="405670" cy="405670"/>
              <a:chOff x="5976036" y="5856992"/>
              <a:chExt cx="457200" cy="457200"/>
            </a:xfrm>
          </p:grpSpPr>
          <p:sp>
            <p:nvSpPr>
              <p:cNvPr id="132" name="Oval 131">
                <a:extLst>
                  <a:ext uri="{FF2B5EF4-FFF2-40B4-BE49-F238E27FC236}">
                    <a16:creationId xmlns:a16="http://schemas.microsoft.com/office/drawing/2014/main" id="{A0C90036-1CBB-41B7-B4AD-24DBD1A965AC}"/>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people_4" title="Icon of a person">
                <a:extLst>
                  <a:ext uri="{FF2B5EF4-FFF2-40B4-BE49-F238E27FC236}">
                    <a16:creationId xmlns:a16="http://schemas.microsoft.com/office/drawing/2014/main" id="{D6747198-23CB-434F-B1FE-2EE20A9E9867}"/>
                  </a:ext>
                </a:extLst>
              </p:cNvPr>
              <p:cNvSpPr>
                <a:spLocks noChangeAspect="1" noEditPoints="1"/>
              </p:cNvSpPr>
              <p:nvPr/>
            </p:nvSpPr>
            <p:spPr bwMode="auto">
              <a:xfrm>
                <a:off x="6085702" y="5969806"/>
                <a:ext cx="237868" cy="2659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08D61798-238D-460F-8481-84EBA3263A36}"/>
                </a:ext>
              </a:extLst>
            </p:cNvPr>
            <p:cNvGrpSpPr/>
            <p:nvPr/>
          </p:nvGrpSpPr>
          <p:grpSpPr>
            <a:xfrm>
              <a:off x="6325049" y="5880285"/>
              <a:ext cx="405670" cy="405670"/>
              <a:chOff x="5976036" y="5856992"/>
              <a:chExt cx="457200" cy="457200"/>
            </a:xfrm>
          </p:grpSpPr>
          <p:sp>
            <p:nvSpPr>
              <p:cNvPr id="123" name="Oval 122">
                <a:extLst>
                  <a:ext uri="{FF2B5EF4-FFF2-40B4-BE49-F238E27FC236}">
                    <a16:creationId xmlns:a16="http://schemas.microsoft.com/office/drawing/2014/main" id="{8459B49A-D2B1-452F-834F-FA472B45CA46}"/>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1735B41A-2934-4336-9EE2-48C57DD504F7}"/>
                  </a:ext>
                </a:extLst>
              </p:cNvPr>
              <p:cNvGrpSpPr/>
              <p:nvPr/>
            </p:nvGrpSpPr>
            <p:grpSpPr>
              <a:xfrm>
                <a:off x="6085702" y="5895975"/>
                <a:ext cx="237868" cy="339759"/>
                <a:chOff x="6114816" y="4979141"/>
                <a:chExt cx="320646" cy="457995"/>
              </a:xfrm>
            </p:grpSpPr>
            <p:sp>
              <p:nvSpPr>
                <p:cNvPr id="125" name="people_4" title="Icon of a person">
                  <a:extLst>
                    <a:ext uri="{FF2B5EF4-FFF2-40B4-BE49-F238E27FC236}">
                      <a16:creationId xmlns:a16="http://schemas.microsoft.com/office/drawing/2014/main" id="{EDBF5B0E-F66B-4E5C-804E-AC795515740F}"/>
                    </a:ext>
                  </a:extLst>
                </p:cNvPr>
                <p:cNvSpPr>
                  <a:spLocks noChangeAspect="1" noEditPoints="1"/>
                </p:cNvSpPr>
                <p:nvPr/>
              </p:nvSpPr>
              <p:spPr bwMode="auto">
                <a:xfrm>
                  <a:off x="6114816" y="5078659"/>
                  <a:ext cx="320646" cy="3584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63A5CCEF-E6DB-4C6E-A781-EDF0E51774D9}"/>
                    </a:ext>
                  </a:extLst>
                </p:cNvPr>
                <p:cNvGrpSpPr/>
                <p:nvPr/>
              </p:nvGrpSpPr>
              <p:grpSpPr>
                <a:xfrm>
                  <a:off x="6145797" y="4979141"/>
                  <a:ext cx="258683" cy="162997"/>
                  <a:chOff x="4238398" y="2442078"/>
                  <a:chExt cx="258683" cy="162997"/>
                </a:xfrm>
              </p:grpSpPr>
              <p:sp>
                <p:nvSpPr>
                  <p:cNvPr id="127" name="Oval 126">
                    <a:extLst>
                      <a:ext uri="{FF2B5EF4-FFF2-40B4-BE49-F238E27FC236}">
                        <a16:creationId xmlns:a16="http://schemas.microsoft.com/office/drawing/2014/main" id="{DC4D8A47-8AEF-442D-9AAA-387EF8F06232}"/>
                      </a:ext>
                    </a:extLst>
                  </p:cNvPr>
                  <p:cNvSpPr/>
                  <p:nvPr/>
                </p:nvSpPr>
                <p:spPr bwMode="auto">
                  <a:xfrm>
                    <a:off x="4282168" y="2466201"/>
                    <a:ext cx="168144" cy="12620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67584C1A-6E73-4E13-8884-3538B7A826AB}"/>
                      </a:ext>
                    </a:extLst>
                  </p:cNvPr>
                  <p:cNvSpPr/>
                  <p:nvPr/>
                </p:nvSpPr>
                <p:spPr bwMode="auto">
                  <a:xfrm>
                    <a:off x="4263118" y="2524125"/>
                    <a:ext cx="206172" cy="612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construction" title="Icon of a construction helmet">
                    <a:extLst>
                      <a:ext uri="{FF2B5EF4-FFF2-40B4-BE49-F238E27FC236}">
                        <a16:creationId xmlns:a16="http://schemas.microsoft.com/office/drawing/2014/main" id="{F39FB3F2-520A-4F55-A96B-3F8247F39405}"/>
                      </a:ext>
                    </a:extLst>
                  </p:cNvPr>
                  <p:cNvSpPr>
                    <a:spLocks noChangeAspect="1" noEditPoints="1"/>
                  </p:cNvSpPr>
                  <p:nvPr/>
                </p:nvSpPr>
                <p:spPr bwMode="auto">
                  <a:xfrm>
                    <a:off x="4238398" y="2442078"/>
                    <a:ext cx="258683" cy="162997"/>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solidFill>
                    <a:schemeClr val="tx2"/>
                  </a:solidFill>
                  <a:ln w="952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3" name="Group 72">
              <a:extLst>
                <a:ext uri="{FF2B5EF4-FFF2-40B4-BE49-F238E27FC236}">
                  <a16:creationId xmlns:a16="http://schemas.microsoft.com/office/drawing/2014/main" id="{3088BC8A-98DF-4725-BE08-5B3B2A0DEF5E}"/>
                </a:ext>
              </a:extLst>
            </p:cNvPr>
            <p:cNvGrpSpPr/>
            <p:nvPr/>
          </p:nvGrpSpPr>
          <p:grpSpPr>
            <a:xfrm>
              <a:off x="2015676" y="4771483"/>
              <a:ext cx="405670" cy="405670"/>
              <a:chOff x="5976036" y="5856992"/>
              <a:chExt cx="457200" cy="457200"/>
            </a:xfrm>
          </p:grpSpPr>
          <p:sp>
            <p:nvSpPr>
              <p:cNvPr id="121" name="Oval 120">
                <a:extLst>
                  <a:ext uri="{FF2B5EF4-FFF2-40B4-BE49-F238E27FC236}">
                    <a16:creationId xmlns:a16="http://schemas.microsoft.com/office/drawing/2014/main" id="{908097E6-9679-44DF-A2D0-C354864D7AE0}"/>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people_4" title="Icon of a person">
                <a:extLst>
                  <a:ext uri="{FF2B5EF4-FFF2-40B4-BE49-F238E27FC236}">
                    <a16:creationId xmlns:a16="http://schemas.microsoft.com/office/drawing/2014/main" id="{A4740EF4-DECE-41E3-951C-60F81316DB25}"/>
                  </a:ext>
                </a:extLst>
              </p:cNvPr>
              <p:cNvSpPr>
                <a:spLocks noChangeAspect="1" noEditPoints="1"/>
              </p:cNvSpPr>
              <p:nvPr/>
            </p:nvSpPr>
            <p:spPr bwMode="auto">
              <a:xfrm>
                <a:off x="6085702" y="5969798"/>
                <a:ext cx="237868" cy="26593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3" name="Oval 82">
              <a:extLst>
                <a:ext uri="{FF2B5EF4-FFF2-40B4-BE49-F238E27FC236}">
                  <a16:creationId xmlns:a16="http://schemas.microsoft.com/office/drawing/2014/main" id="{8BE3E116-9E1D-42BD-8B50-491918FAC2C0}"/>
                </a:ext>
              </a:extLst>
            </p:cNvPr>
            <p:cNvSpPr/>
            <p:nvPr/>
          </p:nvSpPr>
          <p:spPr bwMode="auto">
            <a:xfrm>
              <a:off x="1406514" y="5328200"/>
              <a:ext cx="405670" cy="4056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people_4" title="Icon of a person">
              <a:extLst>
                <a:ext uri="{FF2B5EF4-FFF2-40B4-BE49-F238E27FC236}">
                  <a16:creationId xmlns:a16="http://schemas.microsoft.com/office/drawing/2014/main" id="{59D84758-1216-4B90-9B51-FEC9AB3A2F0E}"/>
                </a:ext>
              </a:extLst>
            </p:cNvPr>
            <p:cNvSpPr>
              <a:spLocks noChangeAspect="1" noEditPoints="1"/>
            </p:cNvSpPr>
            <p:nvPr/>
          </p:nvSpPr>
          <p:spPr bwMode="auto">
            <a:xfrm>
              <a:off x="1503820" y="5428299"/>
              <a:ext cx="211058" cy="2359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381E063C-AC6C-4D4E-A9C2-36EB494CE80D}"/>
                </a:ext>
              </a:extLst>
            </p:cNvPr>
            <p:cNvGrpSpPr/>
            <p:nvPr/>
          </p:nvGrpSpPr>
          <p:grpSpPr>
            <a:xfrm>
              <a:off x="794516" y="5882446"/>
              <a:ext cx="405670" cy="405670"/>
              <a:chOff x="5976036" y="5856992"/>
              <a:chExt cx="457200" cy="457200"/>
            </a:xfrm>
          </p:grpSpPr>
          <p:sp>
            <p:nvSpPr>
              <p:cNvPr id="119" name="Oval 118">
                <a:extLst>
                  <a:ext uri="{FF2B5EF4-FFF2-40B4-BE49-F238E27FC236}">
                    <a16:creationId xmlns:a16="http://schemas.microsoft.com/office/drawing/2014/main" id="{2B47AE7C-3EE9-4E04-A96B-7AE4D54C14D2}"/>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people_4" title="Icon of a person">
                <a:extLst>
                  <a:ext uri="{FF2B5EF4-FFF2-40B4-BE49-F238E27FC236}">
                    <a16:creationId xmlns:a16="http://schemas.microsoft.com/office/drawing/2014/main" id="{FF92FD9E-166B-41F8-9059-C1F3A4F4D06B}"/>
                  </a:ext>
                </a:extLst>
              </p:cNvPr>
              <p:cNvSpPr>
                <a:spLocks noChangeAspect="1" noEditPoints="1"/>
              </p:cNvSpPr>
              <p:nvPr/>
            </p:nvSpPr>
            <p:spPr bwMode="auto">
              <a:xfrm>
                <a:off x="6056914" y="5969798"/>
                <a:ext cx="237868" cy="26593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magnify" title="Icon of a magnifying glass">
              <a:extLst>
                <a:ext uri="{FF2B5EF4-FFF2-40B4-BE49-F238E27FC236}">
                  <a16:creationId xmlns:a16="http://schemas.microsoft.com/office/drawing/2014/main" id="{1F31F517-5DA0-41A2-918F-8396DB18BCEA}"/>
                </a:ext>
              </a:extLst>
            </p:cNvPr>
            <p:cNvSpPr>
              <a:spLocks noChangeAspect="1" noEditPoints="1"/>
            </p:cNvSpPr>
            <p:nvPr/>
          </p:nvSpPr>
          <p:spPr bwMode="auto">
            <a:xfrm rot="20822291" flipH="1">
              <a:off x="1022530" y="6022163"/>
              <a:ext cx="160699" cy="15762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DFD049C8-4E62-441D-AC3B-7EA72E91E1A5}"/>
                </a:ext>
              </a:extLst>
            </p:cNvPr>
            <p:cNvSpPr/>
            <p:nvPr/>
          </p:nvSpPr>
          <p:spPr bwMode="auto">
            <a:xfrm>
              <a:off x="2195651" y="5007466"/>
              <a:ext cx="45719" cy="126621"/>
            </a:xfrm>
            <a:custGeom>
              <a:avLst/>
              <a:gdLst>
                <a:gd name="connsiteX0" fmla="*/ 0 w 119743"/>
                <a:gd name="connsiteY0" fmla="*/ 0 h 331633"/>
                <a:gd name="connsiteX1" fmla="*/ 119743 w 119743"/>
                <a:gd name="connsiteY1" fmla="*/ 0 h 331633"/>
                <a:gd name="connsiteX2" fmla="*/ 93199 w 119743"/>
                <a:gd name="connsiteY2" fmla="*/ 45766 h 331633"/>
                <a:gd name="connsiteX3" fmla="*/ 93424 w 119743"/>
                <a:gd name="connsiteY3" fmla="*/ 45766 h 331633"/>
                <a:gd name="connsiteX4" fmla="*/ 93424 w 119743"/>
                <a:gd name="connsiteY4" fmla="*/ 297877 h 331633"/>
                <a:gd name="connsiteX5" fmla="*/ 61626 w 119743"/>
                <a:gd name="connsiteY5" fmla="*/ 331633 h 331633"/>
                <a:gd name="connsiteX6" fmla="*/ 26320 w 119743"/>
                <a:gd name="connsiteY6" fmla="*/ 297877 h 331633"/>
                <a:gd name="connsiteX7" fmla="*/ 26320 w 119743"/>
                <a:gd name="connsiteY7" fmla="*/ 45766 h 331633"/>
                <a:gd name="connsiteX8" fmla="*/ 26544 w 119743"/>
                <a:gd name="connsiteY8" fmla="*/ 45766 h 3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3" h="331633">
                  <a:moveTo>
                    <a:pt x="0" y="0"/>
                  </a:moveTo>
                  <a:lnTo>
                    <a:pt x="119743" y="0"/>
                  </a:lnTo>
                  <a:lnTo>
                    <a:pt x="93199" y="45766"/>
                  </a:lnTo>
                  <a:lnTo>
                    <a:pt x="93424" y="45766"/>
                  </a:lnTo>
                  <a:lnTo>
                    <a:pt x="93424" y="297877"/>
                  </a:lnTo>
                  <a:lnTo>
                    <a:pt x="61626" y="331633"/>
                  </a:lnTo>
                  <a:lnTo>
                    <a:pt x="26320" y="297877"/>
                  </a:lnTo>
                  <a:lnTo>
                    <a:pt x="26320" y="45766"/>
                  </a:lnTo>
                  <a:lnTo>
                    <a:pt x="26544" y="45766"/>
                  </a:ln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Shield_EA18" title="Icon of a shield">
              <a:extLst>
                <a:ext uri="{FF2B5EF4-FFF2-40B4-BE49-F238E27FC236}">
                  <a16:creationId xmlns:a16="http://schemas.microsoft.com/office/drawing/2014/main" id="{0BD9CA84-103D-4B89-9135-C87F8A5BC427}"/>
                </a:ext>
              </a:extLst>
            </p:cNvPr>
            <p:cNvSpPr>
              <a:spLocks noChangeAspect="1"/>
            </p:cNvSpPr>
            <p:nvPr/>
          </p:nvSpPr>
          <p:spPr bwMode="auto">
            <a:xfrm>
              <a:off x="1563086" y="5593675"/>
              <a:ext cx="92526" cy="985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952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5392D6E-9101-4F8B-99DA-A54C3C1C679B}"/>
                </a:ext>
              </a:extLst>
            </p:cNvPr>
            <p:cNvSpPr/>
            <p:nvPr/>
          </p:nvSpPr>
          <p:spPr bwMode="auto">
            <a:xfrm>
              <a:off x="5901238" y="5567262"/>
              <a:ext cx="45719" cy="126621"/>
            </a:xfrm>
            <a:custGeom>
              <a:avLst/>
              <a:gdLst>
                <a:gd name="connsiteX0" fmla="*/ 0 w 119743"/>
                <a:gd name="connsiteY0" fmla="*/ 0 h 331633"/>
                <a:gd name="connsiteX1" fmla="*/ 119743 w 119743"/>
                <a:gd name="connsiteY1" fmla="*/ 0 h 331633"/>
                <a:gd name="connsiteX2" fmla="*/ 93199 w 119743"/>
                <a:gd name="connsiteY2" fmla="*/ 45766 h 331633"/>
                <a:gd name="connsiteX3" fmla="*/ 93424 w 119743"/>
                <a:gd name="connsiteY3" fmla="*/ 45766 h 331633"/>
                <a:gd name="connsiteX4" fmla="*/ 93424 w 119743"/>
                <a:gd name="connsiteY4" fmla="*/ 297877 h 331633"/>
                <a:gd name="connsiteX5" fmla="*/ 61626 w 119743"/>
                <a:gd name="connsiteY5" fmla="*/ 331633 h 331633"/>
                <a:gd name="connsiteX6" fmla="*/ 26320 w 119743"/>
                <a:gd name="connsiteY6" fmla="*/ 297877 h 331633"/>
                <a:gd name="connsiteX7" fmla="*/ 26320 w 119743"/>
                <a:gd name="connsiteY7" fmla="*/ 45766 h 331633"/>
                <a:gd name="connsiteX8" fmla="*/ 26544 w 119743"/>
                <a:gd name="connsiteY8" fmla="*/ 45766 h 3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3" h="331633">
                  <a:moveTo>
                    <a:pt x="0" y="0"/>
                  </a:moveTo>
                  <a:lnTo>
                    <a:pt x="119743" y="0"/>
                  </a:lnTo>
                  <a:lnTo>
                    <a:pt x="93199" y="45766"/>
                  </a:lnTo>
                  <a:lnTo>
                    <a:pt x="93424" y="45766"/>
                  </a:lnTo>
                  <a:lnTo>
                    <a:pt x="93424" y="297877"/>
                  </a:lnTo>
                  <a:lnTo>
                    <a:pt x="61626" y="331633"/>
                  </a:lnTo>
                  <a:lnTo>
                    <a:pt x="26320" y="297877"/>
                  </a:lnTo>
                  <a:lnTo>
                    <a:pt x="26320" y="45766"/>
                  </a:lnTo>
                  <a:lnTo>
                    <a:pt x="26544" y="45766"/>
                  </a:ln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DDF9FB46-3120-4A73-A01D-F84C3234AFDB}"/>
                </a:ext>
              </a:extLst>
            </p:cNvPr>
            <p:cNvGrpSpPr/>
            <p:nvPr/>
          </p:nvGrpSpPr>
          <p:grpSpPr>
            <a:xfrm>
              <a:off x="3564904" y="3861695"/>
              <a:ext cx="402336" cy="402336"/>
              <a:chOff x="2836571" y="3556697"/>
              <a:chExt cx="402336" cy="402336"/>
            </a:xfrm>
          </p:grpSpPr>
          <p:grpSp>
            <p:nvGrpSpPr>
              <p:cNvPr id="108" name="Group 107">
                <a:extLst>
                  <a:ext uri="{FF2B5EF4-FFF2-40B4-BE49-F238E27FC236}">
                    <a16:creationId xmlns:a16="http://schemas.microsoft.com/office/drawing/2014/main" id="{DC4F95E8-1D0A-4AB2-9955-6F8BE24F09DC}"/>
                  </a:ext>
                </a:extLst>
              </p:cNvPr>
              <p:cNvGrpSpPr/>
              <p:nvPr/>
            </p:nvGrpSpPr>
            <p:grpSpPr>
              <a:xfrm>
                <a:off x="2836571" y="3556697"/>
                <a:ext cx="402336" cy="402336"/>
                <a:chOff x="5976036" y="5856992"/>
                <a:chExt cx="457200" cy="457200"/>
              </a:xfrm>
            </p:grpSpPr>
            <p:sp>
              <p:nvSpPr>
                <p:cNvPr id="117" name="Oval 116">
                  <a:extLst>
                    <a:ext uri="{FF2B5EF4-FFF2-40B4-BE49-F238E27FC236}">
                      <a16:creationId xmlns:a16="http://schemas.microsoft.com/office/drawing/2014/main" id="{F3E090D2-DF26-4856-8F84-192FAD56F302}"/>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people_4" title="Icon of a person">
                  <a:extLst>
                    <a:ext uri="{FF2B5EF4-FFF2-40B4-BE49-F238E27FC236}">
                      <a16:creationId xmlns:a16="http://schemas.microsoft.com/office/drawing/2014/main" id="{B0AB06FC-537E-4F86-A5EC-4CD6E4145306}"/>
                    </a:ext>
                  </a:extLst>
                </p:cNvPr>
                <p:cNvSpPr>
                  <a:spLocks noChangeAspect="1" noEditPoints="1"/>
                </p:cNvSpPr>
                <p:nvPr/>
              </p:nvSpPr>
              <p:spPr bwMode="auto">
                <a:xfrm>
                  <a:off x="6085702" y="5969806"/>
                  <a:ext cx="237868" cy="2659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0DEC9ABF-89BC-438C-A6B8-941E4154E983}"/>
                  </a:ext>
                </a:extLst>
              </p:cNvPr>
              <p:cNvGrpSpPr/>
              <p:nvPr/>
            </p:nvGrpSpPr>
            <p:grpSpPr>
              <a:xfrm>
                <a:off x="2997366" y="3798221"/>
                <a:ext cx="80745" cy="29556"/>
                <a:chOff x="1820499" y="3272546"/>
                <a:chExt cx="657609" cy="240714"/>
              </a:xfrm>
              <a:solidFill>
                <a:schemeClr val="bg1"/>
              </a:solidFill>
            </p:grpSpPr>
            <p:sp>
              <p:nvSpPr>
                <p:cNvPr id="110" name="Oval 109">
                  <a:extLst>
                    <a:ext uri="{FF2B5EF4-FFF2-40B4-BE49-F238E27FC236}">
                      <a16:creationId xmlns:a16="http://schemas.microsoft.com/office/drawing/2014/main" id="{BCBC9920-A634-4659-AB40-3B263B58FE3C}"/>
                    </a:ext>
                  </a:extLst>
                </p:cNvPr>
                <p:cNvSpPr/>
                <p:nvPr/>
              </p:nvSpPr>
              <p:spPr bwMode="auto">
                <a:xfrm>
                  <a:off x="1820499" y="3272546"/>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2AAC0B82-2BB7-4D52-90CE-94C8028B4644}"/>
                    </a:ext>
                  </a:extLst>
                </p:cNvPr>
                <p:cNvSpPr/>
                <p:nvPr/>
              </p:nvSpPr>
              <p:spPr bwMode="auto">
                <a:xfrm>
                  <a:off x="1914692" y="3348700"/>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12" name="Oval 111">
                  <a:extLst>
                    <a:ext uri="{FF2B5EF4-FFF2-40B4-BE49-F238E27FC236}">
                      <a16:creationId xmlns:a16="http://schemas.microsoft.com/office/drawing/2014/main" id="{F6EE478C-8B01-443C-8AE4-85479D6B4E0A}"/>
                    </a:ext>
                  </a:extLst>
                </p:cNvPr>
                <p:cNvSpPr/>
                <p:nvPr/>
              </p:nvSpPr>
              <p:spPr bwMode="auto">
                <a:xfrm>
                  <a:off x="2027287" y="3396495"/>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14" name="Oval 113">
                  <a:extLst>
                    <a:ext uri="{FF2B5EF4-FFF2-40B4-BE49-F238E27FC236}">
                      <a16:creationId xmlns:a16="http://schemas.microsoft.com/office/drawing/2014/main" id="{C9F44D4A-9785-4ECE-B6FD-5F81B701DBEB}"/>
                    </a:ext>
                  </a:extLst>
                </p:cNvPr>
                <p:cNvSpPr/>
                <p:nvPr/>
              </p:nvSpPr>
              <p:spPr bwMode="auto">
                <a:xfrm>
                  <a:off x="2151125" y="3396495"/>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F71D5ABA-8F13-4784-8F12-E44A3FD7C74A}"/>
                    </a:ext>
                  </a:extLst>
                </p:cNvPr>
                <p:cNvSpPr/>
                <p:nvPr/>
              </p:nvSpPr>
              <p:spPr bwMode="auto">
                <a:xfrm>
                  <a:off x="2361343" y="3272546"/>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16" name="Oval 115">
                  <a:extLst>
                    <a:ext uri="{FF2B5EF4-FFF2-40B4-BE49-F238E27FC236}">
                      <a16:creationId xmlns:a16="http://schemas.microsoft.com/office/drawing/2014/main" id="{5EC5C166-34EE-4DCA-A827-3F98582353BE}"/>
                    </a:ext>
                  </a:extLst>
                </p:cNvPr>
                <p:cNvSpPr/>
                <p:nvPr/>
              </p:nvSpPr>
              <p:spPr bwMode="auto">
                <a:xfrm>
                  <a:off x="2267150" y="3348700"/>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grpSp>
        </p:grpSp>
        <p:grpSp>
          <p:nvGrpSpPr>
            <p:cNvPr id="95" name="Group 94">
              <a:extLst>
                <a:ext uri="{FF2B5EF4-FFF2-40B4-BE49-F238E27FC236}">
                  <a16:creationId xmlns:a16="http://schemas.microsoft.com/office/drawing/2014/main" id="{EA46B4F9-A9D8-489D-920F-4BD5B38F4595}"/>
                </a:ext>
              </a:extLst>
            </p:cNvPr>
            <p:cNvGrpSpPr/>
            <p:nvPr/>
          </p:nvGrpSpPr>
          <p:grpSpPr>
            <a:xfrm>
              <a:off x="5117933" y="4770989"/>
              <a:ext cx="402336" cy="402336"/>
              <a:chOff x="2836571" y="3556697"/>
              <a:chExt cx="402336" cy="402336"/>
            </a:xfrm>
          </p:grpSpPr>
          <p:grpSp>
            <p:nvGrpSpPr>
              <p:cNvPr id="96" name="Group 95">
                <a:extLst>
                  <a:ext uri="{FF2B5EF4-FFF2-40B4-BE49-F238E27FC236}">
                    <a16:creationId xmlns:a16="http://schemas.microsoft.com/office/drawing/2014/main" id="{6D395DA6-D578-4E25-8C9C-371049F624AD}"/>
                  </a:ext>
                </a:extLst>
              </p:cNvPr>
              <p:cNvGrpSpPr/>
              <p:nvPr/>
            </p:nvGrpSpPr>
            <p:grpSpPr>
              <a:xfrm>
                <a:off x="2836571" y="3556697"/>
                <a:ext cx="402336" cy="402336"/>
                <a:chOff x="5976036" y="5856992"/>
                <a:chExt cx="457200" cy="457200"/>
              </a:xfrm>
            </p:grpSpPr>
            <p:sp>
              <p:nvSpPr>
                <p:cNvPr id="104" name="Oval 103">
                  <a:extLst>
                    <a:ext uri="{FF2B5EF4-FFF2-40B4-BE49-F238E27FC236}">
                      <a16:creationId xmlns:a16="http://schemas.microsoft.com/office/drawing/2014/main" id="{21DEDBB0-5A58-4187-A1E0-593CDB526542}"/>
                    </a:ext>
                  </a:extLst>
                </p:cNvPr>
                <p:cNvSpPr/>
                <p:nvPr/>
              </p:nvSpPr>
              <p:spPr bwMode="auto">
                <a:xfrm>
                  <a:off x="5976036" y="5856992"/>
                  <a:ext cx="457200" cy="4572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people_4" title="Icon of a person">
                  <a:extLst>
                    <a:ext uri="{FF2B5EF4-FFF2-40B4-BE49-F238E27FC236}">
                      <a16:creationId xmlns:a16="http://schemas.microsoft.com/office/drawing/2014/main" id="{FFD039E0-75A2-49B1-B117-A18B81A69811}"/>
                    </a:ext>
                  </a:extLst>
                </p:cNvPr>
                <p:cNvSpPr>
                  <a:spLocks noChangeAspect="1" noEditPoints="1"/>
                </p:cNvSpPr>
                <p:nvPr/>
              </p:nvSpPr>
              <p:spPr bwMode="auto">
                <a:xfrm>
                  <a:off x="6085702" y="5969806"/>
                  <a:ext cx="237868" cy="2659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E3019B91-3D26-4C39-87FD-8B90CAEE4DC0}"/>
                  </a:ext>
                </a:extLst>
              </p:cNvPr>
              <p:cNvGrpSpPr/>
              <p:nvPr/>
            </p:nvGrpSpPr>
            <p:grpSpPr>
              <a:xfrm>
                <a:off x="2997366" y="3798221"/>
                <a:ext cx="80745" cy="29556"/>
                <a:chOff x="1820499" y="3272546"/>
                <a:chExt cx="657609" cy="240714"/>
              </a:xfrm>
              <a:solidFill>
                <a:schemeClr val="bg1"/>
              </a:solidFill>
            </p:grpSpPr>
            <p:sp>
              <p:nvSpPr>
                <p:cNvPr id="98" name="Oval 97">
                  <a:extLst>
                    <a:ext uri="{FF2B5EF4-FFF2-40B4-BE49-F238E27FC236}">
                      <a16:creationId xmlns:a16="http://schemas.microsoft.com/office/drawing/2014/main" id="{AA8A2437-B3AC-4009-938A-E4A42B8B7484}"/>
                    </a:ext>
                  </a:extLst>
                </p:cNvPr>
                <p:cNvSpPr/>
                <p:nvPr/>
              </p:nvSpPr>
              <p:spPr bwMode="auto">
                <a:xfrm>
                  <a:off x="1820499" y="3272546"/>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99" name="Oval 98">
                  <a:extLst>
                    <a:ext uri="{FF2B5EF4-FFF2-40B4-BE49-F238E27FC236}">
                      <a16:creationId xmlns:a16="http://schemas.microsoft.com/office/drawing/2014/main" id="{45CDF09B-4963-4F67-A15F-620D2F3DA605}"/>
                    </a:ext>
                  </a:extLst>
                </p:cNvPr>
                <p:cNvSpPr/>
                <p:nvPr/>
              </p:nvSpPr>
              <p:spPr bwMode="auto">
                <a:xfrm>
                  <a:off x="1914692" y="3348700"/>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00" name="Oval 99">
                  <a:extLst>
                    <a:ext uri="{FF2B5EF4-FFF2-40B4-BE49-F238E27FC236}">
                      <a16:creationId xmlns:a16="http://schemas.microsoft.com/office/drawing/2014/main" id="{AF9842AC-67CB-4E34-8D70-9B0A1B6A3420}"/>
                    </a:ext>
                  </a:extLst>
                </p:cNvPr>
                <p:cNvSpPr/>
                <p:nvPr/>
              </p:nvSpPr>
              <p:spPr bwMode="auto">
                <a:xfrm>
                  <a:off x="2027287" y="3396495"/>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817C5C5D-4C73-4B6C-BC11-58E9A1A9B267}"/>
                    </a:ext>
                  </a:extLst>
                </p:cNvPr>
                <p:cNvSpPr/>
                <p:nvPr/>
              </p:nvSpPr>
              <p:spPr bwMode="auto">
                <a:xfrm>
                  <a:off x="2151125" y="3396495"/>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F42036DC-5F4A-4D2A-8125-F74C748C3C73}"/>
                    </a:ext>
                  </a:extLst>
                </p:cNvPr>
                <p:cNvSpPr/>
                <p:nvPr/>
              </p:nvSpPr>
              <p:spPr bwMode="auto">
                <a:xfrm>
                  <a:off x="2361343" y="3272546"/>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663EE1FF-1BB6-4B0E-80BF-ADC9D017DBB7}"/>
                    </a:ext>
                  </a:extLst>
                </p:cNvPr>
                <p:cNvSpPr/>
                <p:nvPr/>
              </p:nvSpPr>
              <p:spPr bwMode="auto">
                <a:xfrm>
                  <a:off x="2267150" y="3348700"/>
                  <a:ext cx="116765" cy="116765"/>
                </a:xfrm>
                <a:prstGeom prst="ellipse">
                  <a:avLst/>
                </a:prstGeom>
                <a:grpFill/>
                <a:ln w="9525" cap="sq">
                  <a:no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err="1">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716556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7264CC-E1CB-4A8E-9B86-0520044C76FF}"/>
              </a:ext>
            </a:extLst>
          </p:cNvPr>
          <p:cNvSpPr>
            <a:spLocks noGrp="1"/>
          </p:cNvSpPr>
          <p:nvPr>
            <p:ph type="title"/>
          </p:nvPr>
        </p:nvSpPr>
        <p:spPr>
          <a:xfrm>
            <a:off x="465138" y="632779"/>
            <a:ext cx="11533187" cy="411162"/>
          </a:xfrm>
        </p:spPr>
        <p:txBody>
          <a:bodyPr/>
          <a:lstStyle/>
          <a:p>
            <a:r>
              <a:rPr lang="en-US" dirty="0"/>
              <a:t>Supervisory Control And Data Acquisition (SCADA)</a:t>
            </a:r>
            <a:br>
              <a:rPr lang="en-US" dirty="0"/>
            </a:br>
            <a:endParaRPr lang="en-US" dirty="0"/>
          </a:p>
        </p:txBody>
      </p:sp>
      <p:sp>
        <p:nvSpPr>
          <p:cNvPr id="12" name="Right Brace 11">
            <a:extLst>
              <a:ext uri="{FF2B5EF4-FFF2-40B4-BE49-F238E27FC236}">
                <a16:creationId xmlns:a16="http://schemas.microsoft.com/office/drawing/2014/main" id="{6055A077-E63E-4667-8184-603E6CFCBFFE}"/>
              </a:ext>
            </a:extLst>
          </p:cNvPr>
          <p:cNvSpPr/>
          <p:nvPr/>
        </p:nvSpPr>
        <p:spPr>
          <a:xfrm rot="5400000">
            <a:off x="1608870" y="-116977"/>
            <a:ext cx="242218" cy="2559843"/>
          </a:xfrm>
          <a:prstGeom prst="rightBrace">
            <a:avLst>
              <a:gd name="adj1" fmla="val 24063"/>
              <a:gd name="adj2" fmla="val 49701"/>
            </a:avLst>
          </a:prstGeom>
          <a:ln w="15875">
            <a:solidFill>
              <a:schemeClr val="tx2"/>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3" name="Rectangle 12">
            <a:extLst>
              <a:ext uri="{FF2B5EF4-FFF2-40B4-BE49-F238E27FC236}">
                <a16:creationId xmlns:a16="http://schemas.microsoft.com/office/drawing/2014/main" id="{96E16ACF-3832-4C85-BC09-3A936680D5D3}"/>
              </a:ext>
            </a:extLst>
          </p:cNvPr>
          <p:cNvSpPr/>
          <p:nvPr/>
        </p:nvSpPr>
        <p:spPr>
          <a:xfrm>
            <a:off x="894272" y="1291393"/>
            <a:ext cx="16904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Franklin Gothic Book"/>
                <a:ea typeface="+mn-ea"/>
                <a:cs typeface="+mn-cs"/>
              </a:rPr>
              <a:t> </a:t>
            </a:r>
            <a:r>
              <a:rPr lang="en-US" sz="1400" dirty="0">
                <a:solidFill>
                  <a:schemeClr val="tx2"/>
                </a:solidFill>
                <a:latin typeface="+mj-lt"/>
              </a:rPr>
              <a:t>Ability to Control</a:t>
            </a:r>
          </a:p>
        </p:txBody>
      </p:sp>
      <p:sp>
        <p:nvSpPr>
          <p:cNvPr id="32" name="Right Brace 31">
            <a:extLst>
              <a:ext uri="{FF2B5EF4-FFF2-40B4-BE49-F238E27FC236}">
                <a16:creationId xmlns:a16="http://schemas.microsoft.com/office/drawing/2014/main" id="{AE2F2909-7D00-4242-BB92-5E6EC74CA22B}"/>
              </a:ext>
            </a:extLst>
          </p:cNvPr>
          <p:cNvSpPr/>
          <p:nvPr/>
        </p:nvSpPr>
        <p:spPr>
          <a:xfrm rot="5400000">
            <a:off x="4940636" y="-766662"/>
            <a:ext cx="242218" cy="3859214"/>
          </a:xfrm>
          <a:prstGeom prst="rightBrace">
            <a:avLst>
              <a:gd name="adj1" fmla="val 24063"/>
              <a:gd name="adj2" fmla="val 49701"/>
            </a:avLst>
          </a:prstGeom>
          <a:ln w="15875">
            <a:solidFill>
              <a:schemeClr val="tx2"/>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 name="Rectangle 32">
            <a:extLst>
              <a:ext uri="{FF2B5EF4-FFF2-40B4-BE49-F238E27FC236}">
                <a16:creationId xmlns:a16="http://schemas.microsoft.com/office/drawing/2014/main" id="{3605DE63-7342-4F18-ABAC-6AA25C321F25}"/>
              </a:ext>
            </a:extLst>
          </p:cNvPr>
          <p:cNvSpPr/>
          <p:nvPr/>
        </p:nvSpPr>
        <p:spPr>
          <a:xfrm>
            <a:off x="3265711" y="1343422"/>
            <a:ext cx="36162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mj-lt"/>
              </a:rPr>
              <a:t>Ability to Monitor and Collect Information</a:t>
            </a:r>
          </a:p>
        </p:txBody>
      </p:sp>
      <p:sp>
        <p:nvSpPr>
          <p:cNvPr id="42" name="Rectangle 41">
            <a:extLst>
              <a:ext uri="{FF2B5EF4-FFF2-40B4-BE49-F238E27FC236}">
                <a16:creationId xmlns:a16="http://schemas.microsoft.com/office/drawing/2014/main" id="{A3CE2D16-EA51-4A49-9DDD-DA0E01914926}"/>
              </a:ext>
            </a:extLst>
          </p:cNvPr>
          <p:cNvSpPr/>
          <p:nvPr/>
        </p:nvSpPr>
        <p:spPr bwMode="auto">
          <a:xfrm>
            <a:off x="473775" y="2122477"/>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ICS</a:t>
            </a:r>
          </a:p>
        </p:txBody>
      </p:sp>
      <p:sp>
        <p:nvSpPr>
          <p:cNvPr id="7" name="TextBox 6">
            <a:extLst>
              <a:ext uri="{FF2B5EF4-FFF2-40B4-BE49-F238E27FC236}">
                <a16:creationId xmlns:a16="http://schemas.microsoft.com/office/drawing/2014/main" id="{BC0BDCF6-0956-4BC7-B556-3D2F37536C44}"/>
              </a:ext>
            </a:extLst>
          </p:cNvPr>
          <p:cNvSpPr txBox="1"/>
          <p:nvPr/>
        </p:nvSpPr>
        <p:spPr>
          <a:xfrm>
            <a:off x="1057977" y="2075899"/>
            <a:ext cx="2207734" cy="378565"/>
          </a:xfrm>
          <a:prstGeom prst="rect">
            <a:avLst/>
          </a:prstGeom>
          <a:noFill/>
        </p:spPr>
        <p:txBody>
          <a:bodyPr wrap="square" lIns="0" tIns="91440" rIns="0" bIns="91440" rtlCol="0" anchor="ctr" anchorCtr="0">
            <a:spAutoFit/>
          </a:bodyPr>
          <a:lstStyle/>
          <a:p>
            <a:pPr>
              <a:lnSpc>
                <a:spcPct val="90000"/>
              </a:lnSpc>
            </a:pPr>
            <a:r>
              <a:rPr lang="en-US" sz="1400" dirty="0"/>
              <a:t>Industrial Control Systems </a:t>
            </a:r>
          </a:p>
        </p:txBody>
      </p:sp>
      <p:sp>
        <p:nvSpPr>
          <p:cNvPr id="44" name="Rectangle 43">
            <a:extLst>
              <a:ext uri="{FF2B5EF4-FFF2-40B4-BE49-F238E27FC236}">
                <a16:creationId xmlns:a16="http://schemas.microsoft.com/office/drawing/2014/main" id="{41CD512C-89EE-4E8F-8654-ADFA78134EC4}"/>
              </a:ext>
            </a:extLst>
          </p:cNvPr>
          <p:cNvSpPr/>
          <p:nvPr/>
        </p:nvSpPr>
        <p:spPr bwMode="auto">
          <a:xfrm>
            <a:off x="3415189" y="2122477"/>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DCS</a:t>
            </a:r>
          </a:p>
        </p:txBody>
      </p:sp>
      <p:sp>
        <p:nvSpPr>
          <p:cNvPr id="43" name="TextBox 42">
            <a:extLst>
              <a:ext uri="{FF2B5EF4-FFF2-40B4-BE49-F238E27FC236}">
                <a16:creationId xmlns:a16="http://schemas.microsoft.com/office/drawing/2014/main" id="{DD91888A-8381-4FAB-B74F-03ABDB3BE712}"/>
              </a:ext>
            </a:extLst>
          </p:cNvPr>
          <p:cNvSpPr txBox="1"/>
          <p:nvPr/>
        </p:nvSpPr>
        <p:spPr>
          <a:xfrm>
            <a:off x="3999391" y="2075899"/>
            <a:ext cx="2207734" cy="378565"/>
          </a:xfrm>
          <a:prstGeom prst="rect">
            <a:avLst/>
          </a:prstGeom>
          <a:noFill/>
        </p:spPr>
        <p:txBody>
          <a:bodyPr wrap="square" lIns="0" tIns="91440" rIns="0" bIns="91440" rtlCol="0" anchor="ctr" anchorCtr="0">
            <a:spAutoFit/>
          </a:bodyPr>
          <a:lstStyle/>
          <a:p>
            <a:pPr>
              <a:lnSpc>
                <a:spcPct val="90000"/>
              </a:lnSpc>
            </a:pPr>
            <a:r>
              <a:rPr lang="en-US" sz="1400" dirty="0"/>
              <a:t>Distributed Control Systems</a:t>
            </a:r>
          </a:p>
        </p:txBody>
      </p:sp>
      <p:sp>
        <p:nvSpPr>
          <p:cNvPr id="46" name="Rectangle 45">
            <a:extLst>
              <a:ext uri="{FF2B5EF4-FFF2-40B4-BE49-F238E27FC236}">
                <a16:creationId xmlns:a16="http://schemas.microsoft.com/office/drawing/2014/main" id="{6B0C801F-90E7-4083-97F3-350EF3884336}"/>
              </a:ext>
            </a:extLst>
          </p:cNvPr>
          <p:cNvSpPr/>
          <p:nvPr/>
        </p:nvSpPr>
        <p:spPr bwMode="auto">
          <a:xfrm>
            <a:off x="6497633" y="2122477"/>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PCN</a:t>
            </a:r>
          </a:p>
        </p:txBody>
      </p:sp>
      <p:sp>
        <p:nvSpPr>
          <p:cNvPr id="45" name="TextBox 44">
            <a:extLst>
              <a:ext uri="{FF2B5EF4-FFF2-40B4-BE49-F238E27FC236}">
                <a16:creationId xmlns:a16="http://schemas.microsoft.com/office/drawing/2014/main" id="{22702FF2-F126-4BD5-84A7-B3B961660F29}"/>
              </a:ext>
            </a:extLst>
          </p:cNvPr>
          <p:cNvSpPr txBox="1"/>
          <p:nvPr/>
        </p:nvSpPr>
        <p:spPr>
          <a:xfrm>
            <a:off x="7081835" y="2075899"/>
            <a:ext cx="2207734" cy="378565"/>
          </a:xfrm>
          <a:prstGeom prst="rect">
            <a:avLst/>
          </a:prstGeom>
          <a:noFill/>
        </p:spPr>
        <p:txBody>
          <a:bodyPr wrap="square" lIns="0" tIns="91440" rIns="0" bIns="91440" rtlCol="0" anchor="ctr" anchorCtr="0">
            <a:spAutoFit/>
          </a:bodyPr>
          <a:lstStyle/>
          <a:p>
            <a:pPr>
              <a:lnSpc>
                <a:spcPct val="90000"/>
              </a:lnSpc>
            </a:pPr>
            <a:r>
              <a:rPr lang="en-US" sz="1400" dirty="0"/>
              <a:t>Process Control Network</a:t>
            </a:r>
          </a:p>
        </p:txBody>
      </p:sp>
      <p:sp>
        <p:nvSpPr>
          <p:cNvPr id="2" name="Rectangle 1">
            <a:extLst>
              <a:ext uri="{FF2B5EF4-FFF2-40B4-BE49-F238E27FC236}">
                <a16:creationId xmlns:a16="http://schemas.microsoft.com/office/drawing/2014/main" id="{5B2D0E12-558C-4578-B26F-0EBFD6A0F163}"/>
              </a:ext>
              <a:ext uri="{C183D7F6-B498-43B3-948B-1728B52AA6E4}">
                <adec:decorative xmlns:adec="http://schemas.microsoft.com/office/drawing/2017/decorative" val="1"/>
              </a:ext>
            </a:extLst>
          </p:cNvPr>
          <p:cNvSpPr/>
          <p:nvPr/>
        </p:nvSpPr>
        <p:spPr bwMode="auto">
          <a:xfrm>
            <a:off x="882" y="2725825"/>
            <a:ext cx="12434711" cy="426869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DB50089-F1CB-40F3-801F-2AC884B021E0}"/>
              </a:ext>
              <a:ext uri="{C183D7F6-B498-43B3-948B-1728B52AA6E4}">
                <adec:decorative xmlns:adec="http://schemas.microsoft.com/office/drawing/2017/decorative" val="1"/>
              </a:ext>
            </a:extLst>
          </p:cNvPr>
          <p:cNvSpPr/>
          <p:nvPr/>
        </p:nvSpPr>
        <p:spPr bwMode="auto">
          <a:xfrm>
            <a:off x="465138" y="3076909"/>
            <a:ext cx="5643561" cy="346835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15" name="TextBox 14">
            <a:extLst>
              <a:ext uri="{FF2B5EF4-FFF2-40B4-BE49-F238E27FC236}">
                <a16:creationId xmlns:a16="http://schemas.microsoft.com/office/drawing/2014/main" id="{CEE641C0-270B-4F6F-87C9-7C20799044F8}"/>
              </a:ext>
            </a:extLst>
          </p:cNvPr>
          <p:cNvSpPr txBox="1"/>
          <p:nvPr/>
        </p:nvSpPr>
        <p:spPr>
          <a:xfrm>
            <a:off x="465138" y="3076910"/>
            <a:ext cx="5643560" cy="967004"/>
          </a:xfrm>
          <a:prstGeom prst="rect">
            <a:avLst/>
          </a:prstGeom>
          <a:solidFill>
            <a:schemeClr val="tx2"/>
          </a:solidFill>
        </p:spPr>
        <p:txBody>
          <a:bodyPr wrap="none" lIns="274320" tIns="91440" rIns="0" bIns="91440" rtlCol="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IT Security</a:t>
            </a:r>
          </a:p>
        </p:txBody>
      </p:sp>
      <p:sp>
        <p:nvSpPr>
          <p:cNvPr id="16" name="TextBox 15">
            <a:extLst>
              <a:ext uri="{FF2B5EF4-FFF2-40B4-BE49-F238E27FC236}">
                <a16:creationId xmlns:a16="http://schemas.microsoft.com/office/drawing/2014/main" id="{701EA508-C593-4B9A-8737-59387D1413AF}"/>
              </a:ext>
            </a:extLst>
          </p:cNvPr>
          <p:cNvSpPr txBox="1"/>
          <p:nvPr/>
        </p:nvSpPr>
        <p:spPr>
          <a:xfrm>
            <a:off x="468572" y="4033946"/>
            <a:ext cx="4088129" cy="1788774"/>
          </a:xfrm>
          <a:prstGeom prst="rect">
            <a:avLst/>
          </a:prstGeom>
          <a:noFill/>
        </p:spPr>
        <p:txBody>
          <a:bodyPr wrap="none" lIns="274320" tIns="274320" rIns="0" bIns="0" rtlCol="0">
            <a:noAutofit/>
          </a:bodyPr>
          <a:lstStyle/>
          <a:p>
            <a:pPr marL="0" marR="0" lvl="0" indent="0" defTabSz="914367" rtl="0" eaLnBrk="1" fontAlgn="auto" latinLnBrk="0" hangingPunct="1">
              <a:spcBef>
                <a:spcPts val="1200"/>
              </a:spcBef>
              <a:spcAft>
                <a:spcPts val="0"/>
              </a:spcAft>
              <a:buClrTx/>
              <a:buSzTx/>
              <a:buFontTx/>
              <a:buNone/>
              <a:tabLst/>
              <a:defRPr/>
            </a:pPr>
            <a:r>
              <a:rPr kumimoji="0" lang="en-US" sz="1700" b="0" i="0" u="none" strike="noStrike" kern="1200" cap="none" normalizeH="0" baseline="0" noProof="0" dirty="0">
                <a:ln>
                  <a:noFill/>
                </a:ln>
                <a:solidFill>
                  <a:srgbClr val="000000"/>
                </a:solidFill>
                <a:effectLst/>
                <a:uLnTx/>
                <a:uFillTx/>
              </a:rPr>
              <a:t>Data confidentiality &amp; privacy</a:t>
            </a:r>
          </a:p>
          <a:p>
            <a:pPr defTabSz="914367">
              <a:spcBef>
                <a:spcPts val="1200"/>
              </a:spcBef>
              <a:defRPr/>
            </a:pPr>
            <a:r>
              <a:rPr lang="en-US" sz="1700" dirty="0">
                <a:solidFill>
                  <a:srgbClr val="000000"/>
                </a:solidFill>
              </a:rPr>
              <a:t>High levels of connectivity</a:t>
            </a:r>
          </a:p>
          <a:p>
            <a:pPr defTabSz="914367">
              <a:spcBef>
                <a:spcPts val="1200"/>
              </a:spcBef>
              <a:defRPr/>
            </a:pPr>
            <a:r>
              <a:rPr lang="pt-BR" sz="1700" dirty="0">
                <a:solidFill>
                  <a:srgbClr val="000000"/>
                </a:solidFill>
              </a:rPr>
              <a:t>Standard protocols &amp; devices</a:t>
            </a:r>
          </a:p>
          <a:p>
            <a:pPr defTabSz="914367">
              <a:spcBef>
                <a:spcPts val="1200"/>
              </a:spcBef>
              <a:defRPr/>
            </a:pPr>
            <a:r>
              <a:rPr lang="en-US" sz="1700" dirty="0">
                <a:solidFill>
                  <a:srgbClr val="000000"/>
                </a:solidFill>
              </a:rPr>
              <a:t>Multiple layers of controls &amp; telemetry</a:t>
            </a:r>
          </a:p>
          <a:p>
            <a:pPr defTabSz="914367">
              <a:spcBef>
                <a:spcPts val="1200"/>
              </a:spcBef>
              <a:defRPr/>
            </a:pPr>
            <a:r>
              <a:rPr lang="pt-BR" sz="1700" dirty="0">
                <a:solidFill>
                  <a:srgbClr val="000000"/>
                </a:solidFill>
              </a:rPr>
              <a:t> </a:t>
            </a:r>
          </a:p>
          <a:p>
            <a:pPr defTabSz="914367">
              <a:defRPr/>
            </a:pPr>
            <a:endParaRPr lang="en-US" dirty="0">
              <a:solidFill>
                <a:srgbClr val="000000"/>
              </a:solidFill>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AE4BE322-4A40-4462-BADC-63323B1E59A7}"/>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654" r="16654"/>
          <a:stretch/>
        </p:blipFill>
        <p:spPr>
          <a:xfrm>
            <a:off x="4471066" y="3334223"/>
            <a:ext cx="1359644" cy="1359644"/>
          </a:xfrm>
          <a:prstGeom prst="ellipse">
            <a:avLst/>
          </a:prstGeom>
          <a:ln w="38100">
            <a:solidFill>
              <a:schemeClr val="bg1"/>
            </a:solidFill>
          </a:ln>
          <a:effectLst>
            <a:outerShdw blurRad="190500" dist="38100" dir="2700000" algn="tl" rotWithShape="0">
              <a:prstClr val="black">
                <a:alpha val="30000"/>
              </a:prstClr>
            </a:outerShdw>
          </a:effectLst>
        </p:spPr>
      </p:pic>
      <p:sp>
        <p:nvSpPr>
          <p:cNvPr id="36" name="Rectangle 35">
            <a:extLst>
              <a:ext uri="{FF2B5EF4-FFF2-40B4-BE49-F238E27FC236}">
                <a16:creationId xmlns:a16="http://schemas.microsoft.com/office/drawing/2014/main" id="{3C619205-77E2-42D7-9BE3-20453E3C6EF1}"/>
              </a:ext>
              <a:ext uri="{C183D7F6-B498-43B3-948B-1728B52AA6E4}">
                <adec:decorative xmlns:adec="http://schemas.microsoft.com/office/drawing/2017/decorative" val="1"/>
              </a:ext>
            </a:extLst>
          </p:cNvPr>
          <p:cNvSpPr/>
          <p:nvPr/>
        </p:nvSpPr>
        <p:spPr bwMode="auto">
          <a:xfrm>
            <a:off x="6354763" y="3076909"/>
            <a:ext cx="5643561" cy="346835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38" name="TextBox 37">
            <a:extLst>
              <a:ext uri="{FF2B5EF4-FFF2-40B4-BE49-F238E27FC236}">
                <a16:creationId xmlns:a16="http://schemas.microsoft.com/office/drawing/2014/main" id="{8AEAF6BF-54C0-49F6-B71E-84E770F32670}"/>
              </a:ext>
            </a:extLst>
          </p:cNvPr>
          <p:cNvSpPr txBox="1"/>
          <p:nvPr/>
        </p:nvSpPr>
        <p:spPr>
          <a:xfrm>
            <a:off x="6354763" y="3076910"/>
            <a:ext cx="5643560" cy="967004"/>
          </a:xfrm>
          <a:prstGeom prst="rect">
            <a:avLst/>
          </a:prstGeom>
          <a:solidFill>
            <a:schemeClr val="tx2"/>
          </a:solidFill>
        </p:spPr>
        <p:txBody>
          <a:bodyPr wrap="none" lIns="274320" tIns="91440" rIns="0" bIns="91440" rtlCol="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OT Security</a:t>
            </a:r>
          </a:p>
        </p:txBody>
      </p:sp>
      <p:sp>
        <p:nvSpPr>
          <p:cNvPr id="37" name="TextBox 36">
            <a:extLst>
              <a:ext uri="{FF2B5EF4-FFF2-40B4-BE49-F238E27FC236}">
                <a16:creationId xmlns:a16="http://schemas.microsoft.com/office/drawing/2014/main" id="{A5F66A32-C103-4C65-AD30-492A271445BF}"/>
              </a:ext>
            </a:extLst>
          </p:cNvPr>
          <p:cNvSpPr txBox="1"/>
          <p:nvPr/>
        </p:nvSpPr>
        <p:spPr>
          <a:xfrm>
            <a:off x="6358197" y="4033946"/>
            <a:ext cx="4088129" cy="1788774"/>
          </a:xfrm>
          <a:prstGeom prst="rect">
            <a:avLst/>
          </a:prstGeom>
          <a:noFill/>
        </p:spPr>
        <p:txBody>
          <a:bodyPr wrap="none" lIns="274320" tIns="274320" rIns="0" bIns="0" rtlCol="0">
            <a:noAutofit/>
          </a:bodyPr>
          <a:lstStyle/>
          <a:p>
            <a:pPr lvl="0" defTabSz="914367">
              <a:spcBef>
                <a:spcPts val="1200"/>
              </a:spcBef>
              <a:defRPr/>
            </a:pPr>
            <a:r>
              <a:rPr lang="en-US" sz="1700" dirty="0">
                <a:solidFill>
                  <a:srgbClr val="000000"/>
                </a:solidFill>
              </a:rPr>
              <a:t>Safety &amp; availability</a:t>
            </a:r>
          </a:p>
          <a:p>
            <a:pPr defTabSz="914367">
              <a:spcBef>
                <a:spcPts val="1200"/>
              </a:spcBef>
              <a:defRPr/>
            </a:pPr>
            <a:r>
              <a:rPr lang="en-US" sz="1700" dirty="0">
                <a:solidFill>
                  <a:srgbClr val="000000"/>
                </a:solidFill>
              </a:rPr>
              <a:t>Traditionally air-gapped</a:t>
            </a:r>
          </a:p>
          <a:p>
            <a:pPr defTabSz="914367">
              <a:spcBef>
                <a:spcPts val="1200"/>
              </a:spcBef>
              <a:defRPr/>
            </a:pPr>
            <a:r>
              <a:rPr lang="pt-BR" sz="1700" dirty="0">
                <a:solidFill>
                  <a:srgbClr val="000000"/>
                </a:solidFill>
              </a:rPr>
              <a:t>Specialized protocols, devices &amp; legacy OS platforms </a:t>
            </a:r>
          </a:p>
          <a:p>
            <a:pPr defTabSz="914367">
              <a:spcBef>
                <a:spcPts val="1200"/>
              </a:spcBef>
              <a:defRPr/>
            </a:pPr>
            <a:r>
              <a:rPr lang="en-US" sz="1700" dirty="0">
                <a:solidFill>
                  <a:srgbClr val="000000"/>
                </a:solidFill>
              </a:rPr>
              <a:t>Little or no visibility into IoT/OT risk</a:t>
            </a:r>
            <a:endParaRPr kumimoji="0" lang="en-US" sz="1700" b="0" i="0" u="none" strike="noStrike" kern="1200" cap="none" normalizeH="0" baseline="0" noProof="0" dirty="0">
              <a:ln>
                <a:noFill/>
              </a:ln>
              <a:solidFill>
                <a:srgbClr val="000000"/>
              </a:solidFill>
              <a:effectLst/>
              <a:uLnTx/>
              <a:uFillTx/>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05F2B33F-B704-44E5-97B3-3CFBD77A17C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984" b="29349"/>
          <a:stretch/>
        </p:blipFill>
        <p:spPr>
          <a:xfrm>
            <a:off x="10374408" y="3334223"/>
            <a:ext cx="1358422" cy="1358422"/>
          </a:xfrm>
          <a:prstGeom prst="ellipse">
            <a:avLst/>
          </a:prstGeom>
          <a:ln w="38100">
            <a:solidFill>
              <a:schemeClr val="bg1"/>
            </a:solidFill>
          </a:ln>
          <a:effectLst>
            <a:outerShdw blurRad="190500" dist="38100" dir="2700000" algn="tl" rotWithShape="0">
              <a:prstClr val="black">
                <a:alpha val="30000"/>
              </a:prstClr>
            </a:outerShdw>
          </a:effectLst>
        </p:spPr>
      </p:pic>
    </p:spTree>
    <p:extLst>
      <p:ext uri="{BB962C8B-B14F-4D97-AF65-F5344CB8AC3E}">
        <p14:creationId xmlns:p14="http://schemas.microsoft.com/office/powerpoint/2010/main" val="17114505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7264CC-E1CB-4A8E-9B86-0520044C76FF}"/>
              </a:ext>
            </a:extLst>
          </p:cNvPr>
          <p:cNvSpPr>
            <a:spLocks noGrp="1"/>
          </p:cNvSpPr>
          <p:nvPr>
            <p:ph type="title"/>
          </p:nvPr>
        </p:nvSpPr>
        <p:spPr>
          <a:xfrm>
            <a:off x="465138" y="632779"/>
            <a:ext cx="11533187" cy="411162"/>
          </a:xfrm>
        </p:spPr>
        <p:txBody>
          <a:bodyPr/>
          <a:lstStyle/>
          <a:p>
            <a:r>
              <a:rPr lang="en-US" dirty="0"/>
              <a:t>Supervisory Control And Data Acquisition (SCADA)</a:t>
            </a:r>
            <a:br>
              <a:rPr lang="en-US" dirty="0"/>
            </a:br>
            <a:endParaRPr lang="en-US" dirty="0"/>
          </a:p>
        </p:txBody>
      </p:sp>
      <p:sp>
        <p:nvSpPr>
          <p:cNvPr id="21" name="Right Brace 20">
            <a:extLst>
              <a:ext uri="{FF2B5EF4-FFF2-40B4-BE49-F238E27FC236}">
                <a16:creationId xmlns:a16="http://schemas.microsoft.com/office/drawing/2014/main" id="{A7EEEF92-0588-4FDF-840B-216E15BE4CA4}"/>
              </a:ext>
            </a:extLst>
          </p:cNvPr>
          <p:cNvSpPr/>
          <p:nvPr/>
        </p:nvSpPr>
        <p:spPr>
          <a:xfrm rot="5400000">
            <a:off x="1608870" y="-116977"/>
            <a:ext cx="242218" cy="2559843"/>
          </a:xfrm>
          <a:prstGeom prst="rightBrace">
            <a:avLst>
              <a:gd name="adj1" fmla="val 24063"/>
              <a:gd name="adj2" fmla="val 49701"/>
            </a:avLst>
          </a:prstGeom>
          <a:ln w="15875">
            <a:solidFill>
              <a:schemeClr val="tx2"/>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8" name="Rectangle 27">
            <a:extLst>
              <a:ext uri="{FF2B5EF4-FFF2-40B4-BE49-F238E27FC236}">
                <a16:creationId xmlns:a16="http://schemas.microsoft.com/office/drawing/2014/main" id="{CF569036-85F6-495C-AF99-6EEEC9F32788}"/>
              </a:ext>
            </a:extLst>
          </p:cNvPr>
          <p:cNvSpPr/>
          <p:nvPr/>
        </p:nvSpPr>
        <p:spPr>
          <a:xfrm>
            <a:off x="894272" y="1291393"/>
            <a:ext cx="16904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Franklin Gothic Book"/>
                <a:ea typeface="+mn-ea"/>
                <a:cs typeface="+mn-cs"/>
              </a:rPr>
              <a:t> </a:t>
            </a:r>
            <a:r>
              <a:rPr lang="en-US" sz="1400" dirty="0">
                <a:solidFill>
                  <a:schemeClr val="tx2"/>
                </a:solidFill>
                <a:latin typeface="+mj-lt"/>
              </a:rPr>
              <a:t>Ability to Control</a:t>
            </a:r>
          </a:p>
        </p:txBody>
      </p:sp>
      <p:sp>
        <p:nvSpPr>
          <p:cNvPr id="30" name="Right Brace 29">
            <a:extLst>
              <a:ext uri="{FF2B5EF4-FFF2-40B4-BE49-F238E27FC236}">
                <a16:creationId xmlns:a16="http://schemas.microsoft.com/office/drawing/2014/main" id="{CA7848E0-F151-42A8-8A17-1A3BF5FECB91}"/>
              </a:ext>
            </a:extLst>
          </p:cNvPr>
          <p:cNvSpPr/>
          <p:nvPr/>
        </p:nvSpPr>
        <p:spPr>
          <a:xfrm rot="5400000">
            <a:off x="4940636" y="-766662"/>
            <a:ext cx="242218" cy="3859214"/>
          </a:xfrm>
          <a:prstGeom prst="rightBrace">
            <a:avLst>
              <a:gd name="adj1" fmla="val 24063"/>
              <a:gd name="adj2" fmla="val 49701"/>
            </a:avLst>
          </a:prstGeom>
          <a:ln w="15875">
            <a:solidFill>
              <a:schemeClr val="tx2"/>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68" name="Rectangle 67">
            <a:extLst>
              <a:ext uri="{FF2B5EF4-FFF2-40B4-BE49-F238E27FC236}">
                <a16:creationId xmlns:a16="http://schemas.microsoft.com/office/drawing/2014/main" id="{B08EE216-0E83-44C5-9469-3B5158067558}"/>
              </a:ext>
            </a:extLst>
          </p:cNvPr>
          <p:cNvSpPr/>
          <p:nvPr/>
        </p:nvSpPr>
        <p:spPr>
          <a:xfrm>
            <a:off x="3265711" y="1343422"/>
            <a:ext cx="36162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mj-lt"/>
              </a:rPr>
              <a:t>Ability to Monitor and Collect Information</a:t>
            </a:r>
          </a:p>
        </p:txBody>
      </p:sp>
      <p:sp>
        <p:nvSpPr>
          <p:cNvPr id="42" name="Rectangle 41">
            <a:extLst>
              <a:ext uri="{FF2B5EF4-FFF2-40B4-BE49-F238E27FC236}">
                <a16:creationId xmlns:a16="http://schemas.microsoft.com/office/drawing/2014/main" id="{A3CE2D16-EA51-4A49-9DDD-DA0E01914926}"/>
              </a:ext>
            </a:extLst>
          </p:cNvPr>
          <p:cNvSpPr/>
          <p:nvPr/>
        </p:nvSpPr>
        <p:spPr bwMode="auto">
          <a:xfrm>
            <a:off x="473775" y="1923361"/>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ICS</a:t>
            </a:r>
          </a:p>
        </p:txBody>
      </p:sp>
      <p:sp>
        <p:nvSpPr>
          <p:cNvPr id="7" name="TextBox 6">
            <a:extLst>
              <a:ext uri="{FF2B5EF4-FFF2-40B4-BE49-F238E27FC236}">
                <a16:creationId xmlns:a16="http://schemas.microsoft.com/office/drawing/2014/main" id="{BC0BDCF6-0956-4BC7-B556-3D2F37536C44}"/>
              </a:ext>
            </a:extLst>
          </p:cNvPr>
          <p:cNvSpPr txBox="1"/>
          <p:nvPr/>
        </p:nvSpPr>
        <p:spPr>
          <a:xfrm>
            <a:off x="1057977" y="1876783"/>
            <a:ext cx="2207734" cy="378565"/>
          </a:xfrm>
          <a:prstGeom prst="rect">
            <a:avLst/>
          </a:prstGeom>
          <a:noFill/>
        </p:spPr>
        <p:txBody>
          <a:bodyPr wrap="square" lIns="0" tIns="91440" rIns="0" bIns="91440" rtlCol="0" anchor="ctr" anchorCtr="0">
            <a:spAutoFit/>
          </a:bodyPr>
          <a:lstStyle/>
          <a:p>
            <a:pPr>
              <a:lnSpc>
                <a:spcPct val="90000"/>
              </a:lnSpc>
            </a:pPr>
            <a:r>
              <a:rPr lang="en-US" sz="1400" dirty="0"/>
              <a:t>Industrial Control Systems </a:t>
            </a:r>
          </a:p>
        </p:txBody>
      </p:sp>
      <p:sp>
        <p:nvSpPr>
          <p:cNvPr id="44" name="Rectangle 43">
            <a:extLst>
              <a:ext uri="{FF2B5EF4-FFF2-40B4-BE49-F238E27FC236}">
                <a16:creationId xmlns:a16="http://schemas.microsoft.com/office/drawing/2014/main" id="{41CD512C-89EE-4E8F-8654-ADFA78134EC4}"/>
              </a:ext>
            </a:extLst>
          </p:cNvPr>
          <p:cNvSpPr/>
          <p:nvPr/>
        </p:nvSpPr>
        <p:spPr bwMode="auto">
          <a:xfrm>
            <a:off x="3415189" y="1923361"/>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DCS</a:t>
            </a:r>
          </a:p>
        </p:txBody>
      </p:sp>
      <p:sp>
        <p:nvSpPr>
          <p:cNvPr id="43" name="TextBox 42">
            <a:extLst>
              <a:ext uri="{FF2B5EF4-FFF2-40B4-BE49-F238E27FC236}">
                <a16:creationId xmlns:a16="http://schemas.microsoft.com/office/drawing/2014/main" id="{DD91888A-8381-4FAB-B74F-03ABDB3BE712}"/>
              </a:ext>
            </a:extLst>
          </p:cNvPr>
          <p:cNvSpPr txBox="1"/>
          <p:nvPr/>
        </p:nvSpPr>
        <p:spPr>
          <a:xfrm>
            <a:off x="3999391" y="1876783"/>
            <a:ext cx="2207734" cy="378565"/>
          </a:xfrm>
          <a:prstGeom prst="rect">
            <a:avLst/>
          </a:prstGeom>
          <a:noFill/>
        </p:spPr>
        <p:txBody>
          <a:bodyPr wrap="square" lIns="0" tIns="91440" rIns="0" bIns="91440" rtlCol="0" anchor="ctr" anchorCtr="0">
            <a:spAutoFit/>
          </a:bodyPr>
          <a:lstStyle/>
          <a:p>
            <a:pPr>
              <a:lnSpc>
                <a:spcPct val="90000"/>
              </a:lnSpc>
            </a:pPr>
            <a:r>
              <a:rPr lang="en-US" sz="1400" dirty="0"/>
              <a:t>Distributed Control Systems</a:t>
            </a:r>
          </a:p>
        </p:txBody>
      </p:sp>
      <p:sp>
        <p:nvSpPr>
          <p:cNvPr id="46" name="Rectangle 45">
            <a:extLst>
              <a:ext uri="{FF2B5EF4-FFF2-40B4-BE49-F238E27FC236}">
                <a16:creationId xmlns:a16="http://schemas.microsoft.com/office/drawing/2014/main" id="{6B0C801F-90E7-4083-97F3-350EF3884336}"/>
              </a:ext>
            </a:extLst>
          </p:cNvPr>
          <p:cNvSpPr/>
          <p:nvPr/>
        </p:nvSpPr>
        <p:spPr bwMode="auto">
          <a:xfrm>
            <a:off x="6497633" y="1923361"/>
            <a:ext cx="518635" cy="28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latin typeface="+mj-lt"/>
              </a:rPr>
              <a:t>PCN</a:t>
            </a:r>
          </a:p>
        </p:txBody>
      </p:sp>
      <p:sp>
        <p:nvSpPr>
          <p:cNvPr id="45" name="TextBox 44">
            <a:extLst>
              <a:ext uri="{FF2B5EF4-FFF2-40B4-BE49-F238E27FC236}">
                <a16:creationId xmlns:a16="http://schemas.microsoft.com/office/drawing/2014/main" id="{22702FF2-F126-4BD5-84A7-B3B961660F29}"/>
              </a:ext>
            </a:extLst>
          </p:cNvPr>
          <p:cNvSpPr txBox="1"/>
          <p:nvPr/>
        </p:nvSpPr>
        <p:spPr>
          <a:xfrm>
            <a:off x="7081835" y="1876783"/>
            <a:ext cx="2207734" cy="378565"/>
          </a:xfrm>
          <a:prstGeom prst="rect">
            <a:avLst/>
          </a:prstGeom>
          <a:noFill/>
        </p:spPr>
        <p:txBody>
          <a:bodyPr wrap="square" lIns="0" tIns="91440" rIns="0" bIns="91440" rtlCol="0" anchor="ctr" anchorCtr="0">
            <a:spAutoFit/>
          </a:bodyPr>
          <a:lstStyle/>
          <a:p>
            <a:pPr>
              <a:lnSpc>
                <a:spcPct val="90000"/>
              </a:lnSpc>
            </a:pPr>
            <a:r>
              <a:rPr lang="en-US" sz="1400" dirty="0"/>
              <a:t>Process Control Network</a:t>
            </a:r>
          </a:p>
        </p:txBody>
      </p:sp>
      <p:sp>
        <p:nvSpPr>
          <p:cNvPr id="2" name="Rectangle 1">
            <a:extLst>
              <a:ext uri="{FF2B5EF4-FFF2-40B4-BE49-F238E27FC236}">
                <a16:creationId xmlns:a16="http://schemas.microsoft.com/office/drawing/2014/main" id="{5B2D0E12-558C-4578-B26F-0EBFD6A0F163}"/>
              </a:ext>
              <a:ext uri="{C183D7F6-B498-43B3-948B-1728B52AA6E4}">
                <adec:decorative xmlns:adec="http://schemas.microsoft.com/office/drawing/2017/decorative" val="1"/>
              </a:ext>
            </a:extLst>
          </p:cNvPr>
          <p:cNvSpPr/>
          <p:nvPr/>
        </p:nvSpPr>
        <p:spPr bwMode="auto">
          <a:xfrm>
            <a:off x="882" y="2403475"/>
            <a:ext cx="12434711" cy="459104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DB50089-F1CB-40F3-801F-2AC884B021E0}"/>
              </a:ext>
              <a:ext uri="{C183D7F6-B498-43B3-948B-1728B52AA6E4}">
                <adec:decorative xmlns:adec="http://schemas.microsoft.com/office/drawing/2017/decorative" val="1"/>
              </a:ext>
            </a:extLst>
          </p:cNvPr>
          <p:cNvSpPr/>
          <p:nvPr/>
        </p:nvSpPr>
        <p:spPr bwMode="auto">
          <a:xfrm>
            <a:off x="465138" y="3477522"/>
            <a:ext cx="5643561" cy="3069070"/>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15" name="TextBox 14">
            <a:extLst>
              <a:ext uri="{FF2B5EF4-FFF2-40B4-BE49-F238E27FC236}">
                <a16:creationId xmlns:a16="http://schemas.microsoft.com/office/drawing/2014/main" id="{CEE641C0-270B-4F6F-87C9-7C20799044F8}"/>
              </a:ext>
            </a:extLst>
          </p:cNvPr>
          <p:cNvSpPr txBox="1"/>
          <p:nvPr/>
        </p:nvSpPr>
        <p:spPr>
          <a:xfrm>
            <a:off x="465138" y="3477522"/>
            <a:ext cx="5643560" cy="967004"/>
          </a:xfrm>
          <a:prstGeom prst="rect">
            <a:avLst/>
          </a:prstGeom>
          <a:solidFill>
            <a:schemeClr val="tx2"/>
          </a:solidFill>
        </p:spPr>
        <p:txBody>
          <a:bodyPr wrap="none" lIns="274320" tIns="91440" rIns="0" bIns="91440" rtlCol="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IT Security</a:t>
            </a:r>
          </a:p>
        </p:txBody>
      </p:sp>
      <p:pic>
        <p:nvPicPr>
          <p:cNvPr id="35" name="Picture 34">
            <a:extLst>
              <a:ext uri="{FF2B5EF4-FFF2-40B4-BE49-F238E27FC236}">
                <a16:creationId xmlns:a16="http://schemas.microsoft.com/office/drawing/2014/main" id="{AE4BE322-4A40-4462-BADC-63323B1E59A7}"/>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654" r="16654"/>
          <a:stretch/>
        </p:blipFill>
        <p:spPr>
          <a:xfrm>
            <a:off x="4471065" y="3734835"/>
            <a:ext cx="1359644" cy="1359644"/>
          </a:xfrm>
          <a:prstGeom prst="ellipse">
            <a:avLst/>
          </a:prstGeom>
          <a:ln w="38100">
            <a:solidFill>
              <a:schemeClr val="bg1"/>
            </a:solidFill>
          </a:ln>
          <a:effectLst>
            <a:outerShdw blurRad="190500" dist="38100" dir="2700000" algn="tl" rotWithShape="0">
              <a:prstClr val="black">
                <a:alpha val="30000"/>
              </a:prstClr>
            </a:outerShdw>
          </a:effectLst>
        </p:spPr>
      </p:pic>
      <p:sp>
        <p:nvSpPr>
          <p:cNvPr id="16" name="TextBox 15">
            <a:extLst>
              <a:ext uri="{FF2B5EF4-FFF2-40B4-BE49-F238E27FC236}">
                <a16:creationId xmlns:a16="http://schemas.microsoft.com/office/drawing/2014/main" id="{701EA508-C593-4B9A-8737-59387D1413AF}"/>
              </a:ext>
            </a:extLst>
          </p:cNvPr>
          <p:cNvSpPr txBox="1"/>
          <p:nvPr/>
        </p:nvSpPr>
        <p:spPr>
          <a:xfrm>
            <a:off x="468572" y="4434558"/>
            <a:ext cx="4088129" cy="1788774"/>
          </a:xfrm>
          <a:prstGeom prst="rect">
            <a:avLst/>
          </a:prstGeom>
          <a:noFill/>
        </p:spPr>
        <p:txBody>
          <a:bodyPr wrap="none" lIns="274320" tIns="274320" rIns="0" bIns="0" rtlCol="0">
            <a:noAutofit/>
          </a:bodyPr>
          <a:lstStyle/>
          <a:p>
            <a:pPr marL="0" marR="0" lvl="0" indent="0" defTabSz="914367" rtl="0" eaLnBrk="1" fontAlgn="auto" latinLnBrk="0" hangingPunct="1">
              <a:spcBef>
                <a:spcPts val="1200"/>
              </a:spcBef>
              <a:spcAft>
                <a:spcPts val="0"/>
              </a:spcAft>
              <a:buClrTx/>
              <a:buSzTx/>
              <a:buFontTx/>
              <a:buNone/>
              <a:tabLst/>
              <a:defRPr/>
            </a:pPr>
            <a:r>
              <a:rPr kumimoji="0" lang="en-US" sz="1700" b="0" i="0" u="none" strike="noStrike" kern="1200" cap="none" normalizeH="0" baseline="0" noProof="0" dirty="0">
                <a:ln>
                  <a:noFill/>
                </a:ln>
                <a:solidFill>
                  <a:srgbClr val="000000"/>
                </a:solidFill>
                <a:effectLst/>
                <a:uLnTx/>
                <a:uFillTx/>
              </a:rPr>
              <a:t>Data confidentiality &amp; privacy</a:t>
            </a:r>
          </a:p>
          <a:p>
            <a:pPr defTabSz="914367">
              <a:spcBef>
                <a:spcPts val="1200"/>
              </a:spcBef>
              <a:defRPr/>
            </a:pPr>
            <a:r>
              <a:rPr lang="en-US" sz="1700" dirty="0">
                <a:solidFill>
                  <a:srgbClr val="000000"/>
                </a:solidFill>
              </a:rPr>
              <a:t>High levels of connectivity</a:t>
            </a:r>
          </a:p>
          <a:p>
            <a:pPr defTabSz="914367">
              <a:spcBef>
                <a:spcPts val="1200"/>
              </a:spcBef>
              <a:defRPr/>
            </a:pPr>
            <a:r>
              <a:rPr lang="pt-BR" sz="1700" dirty="0">
                <a:solidFill>
                  <a:srgbClr val="000000"/>
                </a:solidFill>
              </a:rPr>
              <a:t>Standard protocols &amp; devices</a:t>
            </a:r>
          </a:p>
          <a:p>
            <a:pPr defTabSz="914367">
              <a:spcBef>
                <a:spcPts val="1200"/>
              </a:spcBef>
              <a:defRPr/>
            </a:pPr>
            <a:r>
              <a:rPr lang="en-US" sz="1700" dirty="0">
                <a:solidFill>
                  <a:srgbClr val="000000"/>
                </a:solidFill>
              </a:rPr>
              <a:t>Multiple layers of controls &amp; telemetry</a:t>
            </a:r>
          </a:p>
          <a:p>
            <a:pPr defTabSz="914367">
              <a:spcBef>
                <a:spcPts val="1200"/>
              </a:spcBef>
              <a:defRPr/>
            </a:pPr>
            <a:r>
              <a:rPr lang="pt-BR" sz="1700" dirty="0">
                <a:solidFill>
                  <a:srgbClr val="000000"/>
                </a:solidFill>
              </a:rPr>
              <a:t> </a:t>
            </a:r>
          </a:p>
          <a:p>
            <a:pPr defTabSz="914367">
              <a:defRPr/>
            </a:pPr>
            <a:endParaRPr lang="en-US" dirty="0">
              <a:solidFill>
                <a:srgbClr val="000000"/>
              </a:solidFill>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0AC27BE0-D16B-45C7-A7DC-544256E3F6C3}"/>
              </a:ext>
            </a:extLst>
          </p:cNvPr>
          <p:cNvSpPr/>
          <p:nvPr/>
        </p:nvSpPr>
        <p:spPr bwMode="auto">
          <a:xfrm>
            <a:off x="4388834" y="4997108"/>
            <a:ext cx="1524107" cy="249608"/>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algn="ctr"/>
            <a:r>
              <a:rPr lang="en-US" sz="1000" dirty="0">
                <a:solidFill>
                  <a:schemeClr val="tx2"/>
                </a:solidFill>
                <a:latin typeface="+mj-lt"/>
              </a:rPr>
              <a:t>Director Info Security</a:t>
            </a:r>
          </a:p>
        </p:txBody>
      </p:sp>
      <p:sp>
        <p:nvSpPr>
          <p:cNvPr id="40" name="Rectangle 39">
            <a:extLst>
              <a:ext uri="{FF2B5EF4-FFF2-40B4-BE49-F238E27FC236}">
                <a16:creationId xmlns:a16="http://schemas.microsoft.com/office/drawing/2014/main" id="{53E11635-EEEF-4715-8024-FFCE4AA7BD75}"/>
              </a:ext>
            </a:extLst>
          </p:cNvPr>
          <p:cNvSpPr/>
          <p:nvPr/>
        </p:nvSpPr>
        <p:spPr bwMode="auto">
          <a:xfrm>
            <a:off x="4388834" y="5283542"/>
            <a:ext cx="1524107" cy="249608"/>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algn="ctr"/>
            <a:r>
              <a:rPr lang="en-US" sz="1000" dirty="0">
                <a:solidFill>
                  <a:schemeClr val="tx2"/>
                </a:solidFill>
                <a:latin typeface="+mj-lt"/>
              </a:rPr>
              <a:t>Security </a:t>
            </a:r>
            <a:r>
              <a:rPr lang="en-US" sz="1000" dirty="0" err="1">
                <a:solidFill>
                  <a:schemeClr val="tx2"/>
                </a:solidFill>
                <a:latin typeface="+mj-lt"/>
              </a:rPr>
              <a:t>Mgr</a:t>
            </a:r>
            <a:r>
              <a:rPr lang="en-US" sz="1000" dirty="0">
                <a:solidFill>
                  <a:schemeClr val="tx2"/>
                </a:solidFill>
                <a:latin typeface="+mj-lt"/>
              </a:rPr>
              <a:t>/Analyst</a:t>
            </a:r>
          </a:p>
        </p:txBody>
      </p:sp>
      <p:sp>
        <p:nvSpPr>
          <p:cNvPr id="23" name="Rectangle: Rounded Corners 22">
            <a:extLst>
              <a:ext uri="{FF2B5EF4-FFF2-40B4-BE49-F238E27FC236}">
                <a16:creationId xmlns:a16="http://schemas.microsoft.com/office/drawing/2014/main" id="{9F4D8D14-3956-4DE5-8EF4-9CD0484706C7}"/>
              </a:ext>
            </a:extLst>
          </p:cNvPr>
          <p:cNvSpPr/>
          <p:nvPr/>
        </p:nvSpPr>
        <p:spPr bwMode="auto">
          <a:xfrm>
            <a:off x="465138" y="2694607"/>
            <a:ext cx="5307012" cy="467071"/>
          </a:xfrm>
          <a:prstGeom prst="roundRect">
            <a:avLst>
              <a:gd name="adj" fmla="val 5000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400" dirty="0">
                <a:gradFill>
                  <a:gsLst>
                    <a:gs pos="83000">
                      <a:srgbClr val="1A1A1A"/>
                    </a:gs>
                    <a:gs pos="100000">
                      <a:srgbClr val="0D0D0D"/>
                    </a:gs>
                  </a:gsLst>
                  <a:lin ang="5400000" scaled="1"/>
                </a:gradFill>
                <a:latin typeface="+mj-lt"/>
                <a:cs typeface="Segoe UI Semibold" panose="020B0702040204020203" pitchFamily="34" charset="0"/>
              </a:rPr>
              <a:t>I’m glad we are one happy secure IT, OT, ICS company now.</a:t>
            </a:r>
          </a:p>
        </p:txBody>
      </p:sp>
      <p:sp>
        <p:nvSpPr>
          <p:cNvPr id="36" name="Rectangle 35">
            <a:extLst>
              <a:ext uri="{FF2B5EF4-FFF2-40B4-BE49-F238E27FC236}">
                <a16:creationId xmlns:a16="http://schemas.microsoft.com/office/drawing/2014/main" id="{3C619205-77E2-42D7-9BE3-20453E3C6EF1}"/>
              </a:ext>
              <a:ext uri="{C183D7F6-B498-43B3-948B-1728B52AA6E4}">
                <adec:decorative xmlns:adec="http://schemas.microsoft.com/office/drawing/2017/decorative" val="1"/>
              </a:ext>
            </a:extLst>
          </p:cNvPr>
          <p:cNvSpPr/>
          <p:nvPr/>
        </p:nvSpPr>
        <p:spPr bwMode="auto">
          <a:xfrm>
            <a:off x="6354763" y="3477522"/>
            <a:ext cx="5643561" cy="3069070"/>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38" name="TextBox 37">
            <a:extLst>
              <a:ext uri="{FF2B5EF4-FFF2-40B4-BE49-F238E27FC236}">
                <a16:creationId xmlns:a16="http://schemas.microsoft.com/office/drawing/2014/main" id="{8AEAF6BF-54C0-49F6-B71E-84E770F32670}"/>
              </a:ext>
            </a:extLst>
          </p:cNvPr>
          <p:cNvSpPr txBox="1"/>
          <p:nvPr/>
        </p:nvSpPr>
        <p:spPr>
          <a:xfrm>
            <a:off x="6354763" y="3477522"/>
            <a:ext cx="5643560" cy="967004"/>
          </a:xfrm>
          <a:prstGeom prst="rect">
            <a:avLst/>
          </a:prstGeom>
          <a:solidFill>
            <a:schemeClr val="tx2"/>
          </a:solidFill>
        </p:spPr>
        <p:txBody>
          <a:bodyPr wrap="none" lIns="274320" tIns="91440" rIns="0" bIns="91440" rtlCol="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OT Security</a:t>
            </a:r>
          </a:p>
        </p:txBody>
      </p:sp>
      <p:sp>
        <p:nvSpPr>
          <p:cNvPr id="37" name="TextBox 36">
            <a:extLst>
              <a:ext uri="{FF2B5EF4-FFF2-40B4-BE49-F238E27FC236}">
                <a16:creationId xmlns:a16="http://schemas.microsoft.com/office/drawing/2014/main" id="{A5F66A32-C103-4C65-AD30-492A271445BF}"/>
              </a:ext>
            </a:extLst>
          </p:cNvPr>
          <p:cNvSpPr txBox="1"/>
          <p:nvPr/>
        </p:nvSpPr>
        <p:spPr>
          <a:xfrm>
            <a:off x="6358197" y="4434558"/>
            <a:ext cx="4088129" cy="1788774"/>
          </a:xfrm>
          <a:prstGeom prst="rect">
            <a:avLst/>
          </a:prstGeom>
          <a:noFill/>
        </p:spPr>
        <p:txBody>
          <a:bodyPr wrap="none" lIns="274320" tIns="274320" rIns="0" bIns="0" rtlCol="0">
            <a:noAutofit/>
          </a:bodyPr>
          <a:lstStyle/>
          <a:p>
            <a:pPr lvl="0" defTabSz="914367">
              <a:spcBef>
                <a:spcPts val="1200"/>
              </a:spcBef>
              <a:defRPr/>
            </a:pPr>
            <a:r>
              <a:rPr lang="en-US" sz="1700" dirty="0">
                <a:solidFill>
                  <a:srgbClr val="000000"/>
                </a:solidFill>
              </a:rPr>
              <a:t>Safety &amp; availability</a:t>
            </a:r>
          </a:p>
          <a:p>
            <a:pPr defTabSz="914367">
              <a:spcBef>
                <a:spcPts val="1200"/>
              </a:spcBef>
              <a:defRPr/>
            </a:pPr>
            <a:r>
              <a:rPr lang="en-US" sz="1700" dirty="0">
                <a:solidFill>
                  <a:srgbClr val="000000"/>
                </a:solidFill>
              </a:rPr>
              <a:t>Traditionally air-gapped</a:t>
            </a:r>
          </a:p>
          <a:p>
            <a:pPr defTabSz="914367">
              <a:spcBef>
                <a:spcPts val="1200"/>
              </a:spcBef>
              <a:defRPr/>
            </a:pPr>
            <a:r>
              <a:rPr lang="pt-BR" sz="1700" dirty="0">
                <a:solidFill>
                  <a:srgbClr val="000000"/>
                </a:solidFill>
              </a:rPr>
              <a:t>Specialized protocols, devices &amp; legacy OS platforms </a:t>
            </a:r>
          </a:p>
          <a:p>
            <a:pPr defTabSz="914367">
              <a:spcBef>
                <a:spcPts val="1200"/>
              </a:spcBef>
              <a:defRPr/>
            </a:pPr>
            <a:r>
              <a:rPr lang="en-US" sz="1700" dirty="0">
                <a:solidFill>
                  <a:srgbClr val="000000"/>
                </a:solidFill>
              </a:rPr>
              <a:t>Little or no visibility into IoT/OT risk</a:t>
            </a:r>
            <a:endParaRPr kumimoji="0" lang="en-US" sz="1700" b="0" i="0" u="none" strike="noStrike" kern="1200" cap="none" normalizeH="0" baseline="0" noProof="0" dirty="0">
              <a:ln>
                <a:noFill/>
              </a:ln>
              <a:solidFill>
                <a:srgbClr val="000000"/>
              </a:solidFill>
              <a:effectLst/>
              <a:uLnTx/>
              <a:uFillTx/>
            </a:endParaRP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05F2B33F-B704-44E5-97B3-3CFBD77A17C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984" b="29349"/>
          <a:stretch/>
        </p:blipFill>
        <p:spPr>
          <a:xfrm>
            <a:off x="10374408" y="3734835"/>
            <a:ext cx="1358422" cy="1358422"/>
          </a:xfrm>
          <a:prstGeom prst="ellipse">
            <a:avLst/>
          </a:prstGeom>
          <a:ln w="38100">
            <a:solidFill>
              <a:schemeClr val="bg1"/>
            </a:solidFill>
          </a:ln>
          <a:effectLst>
            <a:outerShdw blurRad="190500" dist="38100" dir="2700000" algn="tl" rotWithShape="0">
              <a:prstClr val="black">
                <a:alpha val="30000"/>
              </a:prstClr>
            </a:outerShdw>
          </a:effectLst>
        </p:spPr>
      </p:pic>
      <p:sp>
        <p:nvSpPr>
          <p:cNvPr id="53" name="Rectangle 52">
            <a:extLst>
              <a:ext uri="{FF2B5EF4-FFF2-40B4-BE49-F238E27FC236}">
                <a16:creationId xmlns:a16="http://schemas.microsoft.com/office/drawing/2014/main" id="{9C14D943-CC28-471F-91E0-4D15E83BFDBB}"/>
              </a:ext>
            </a:extLst>
          </p:cNvPr>
          <p:cNvSpPr/>
          <p:nvPr/>
        </p:nvSpPr>
        <p:spPr bwMode="auto">
          <a:xfrm>
            <a:off x="10454881" y="4997108"/>
            <a:ext cx="1197476" cy="249608"/>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0" rIns="91440" bIns="0" numCol="1" rtlCol="0" anchor="ctr" anchorCtr="0" compatLnSpc="1">
            <a:prstTxWarp prst="textNoShape">
              <a:avLst/>
            </a:prstTxWarp>
          </a:bodyPr>
          <a:lstStyle/>
          <a:p>
            <a:pPr algn="ctr"/>
            <a:r>
              <a:rPr lang="en-US" sz="1000" dirty="0">
                <a:solidFill>
                  <a:schemeClr val="tx2"/>
                </a:solidFill>
                <a:latin typeface="+mj-lt"/>
              </a:rPr>
              <a:t>Plant Engineer</a:t>
            </a:r>
          </a:p>
        </p:txBody>
      </p:sp>
      <p:sp>
        <p:nvSpPr>
          <p:cNvPr id="41" name="Rectangle: Rounded Corners 40">
            <a:extLst>
              <a:ext uri="{FF2B5EF4-FFF2-40B4-BE49-F238E27FC236}">
                <a16:creationId xmlns:a16="http://schemas.microsoft.com/office/drawing/2014/main" id="{A13D8B2E-D857-4856-AB97-DF04252A3F7C}"/>
              </a:ext>
            </a:extLst>
          </p:cNvPr>
          <p:cNvSpPr/>
          <p:nvPr/>
        </p:nvSpPr>
        <p:spPr bwMode="auto">
          <a:xfrm>
            <a:off x="6354763" y="2604641"/>
            <a:ext cx="3858891" cy="647002"/>
          </a:xfrm>
          <a:prstGeom prst="roundRect">
            <a:avLst>
              <a:gd name="adj" fmla="val 5000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284" rIns="0"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400" dirty="0">
                <a:gradFill>
                  <a:gsLst>
                    <a:gs pos="83000">
                      <a:srgbClr val="1A1A1A"/>
                    </a:gs>
                    <a:gs pos="100000">
                      <a:srgbClr val="0D0D0D"/>
                    </a:gs>
                  </a:gsLst>
                  <a:lin ang="5400000" scaled="1"/>
                </a:gradFill>
                <a:latin typeface="+mj-lt"/>
                <a:cs typeface="Segoe UI Semibold" panose="020B0702040204020203" pitchFamily="34" charset="0"/>
              </a:rPr>
              <a:t>Can you please use the correct term, </a:t>
            </a:r>
            <a:br>
              <a:rPr lang="en-US" sz="1400" dirty="0">
                <a:gradFill>
                  <a:gsLst>
                    <a:gs pos="83000">
                      <a:srgbClr val="1A1A1A"/>
                    </a:gs>
                    <a:gs pos="100000">
                      <a:srgbClr val="0D0D0D"/>
                    </a:gs>
                  </a:gsLst>
                  <a:lin ang="5400000" scaled="1"/>
                </a:gradFill>
                <a:latin typeface="+mj-lt"/>
                <a:cs typeface="Segoe UI Semibold" panose="020B0702040204020203" pitchFamily="34" charset="0"/>
              </a:rPr>
            </a:br>
            <a:r>
              <a:rPr lang="en-US" sz="1400" dirty="0">
                <a:gradFill>
                  <a:gsLst>
                    <a:gs pos="83000">
                      <a:srgbClr val="1A1A1A"/>
                    </a:gs>
                    <a:gs pos="100000">
                      <a:srgbClr val="0D0D0D"/>
                    </a:gs>
                  </a:gsLst>
                  <a:lin ang="5400000" scaled="1"/>
                </a:gradFill>
                <a:latin typeface="+mj-lt"/>
                <a:cs typeface="Segoe UI Semibold" panose="020B0702040204020203" pitchFamily="34" charset="0"/>
              </a:rPr>
              <a:t>so I know what you are talking about?</a:t>
            </a:r>
          </a:p>
        </p:txBody>
      </p:sp>
      <p:grpSp>
        <p:nvGrpSpPr>
          <p:cNvPr id="17" name="Group 16">
            <a:extLst>
              <a:ext uri="{FF2B5EF4-FFF2-40B4-BE49-F238E27FC236}">
                <a16:creationId xmlns:a16="http://schemas.microsoft.com/office/drawing/2014/main" id="{FCDB792A-6278-4AE8-A6B6-A268B2F1B8D0}"/>
              </a:ext>
              <a:ext uri="{C183D7F6-B498-43B3-948B-1728B52AA6E4}">
                <adec:decorative xmlns:adec="http://schemas.microsoft.com/office/drawing/2017/decorative" val="1"/>
              </a:ext>
            </a:extLst>
          </p:cNvPr>
          <p:cNvGrpSpPr/>
          <p:nvPr/>
        </p:nvGrpSpPr>
        <p:grpSpPr>
          <a:xfrm>
            <a:off x="4020057" y="3251292"/>
            <a:ext cx="560168" cy="535451"/>
            <a:chOff x="4055591" y="3160562"/>
            <a:chExt cx="654521" cy="625640"/>
          </a:xfrm>
        </p:grpSpPr>
        <p:sp>
          <p:nvSpPr>
            <p:cNvPr id="48" name="Oval 47">
              <a:extLst>
                <a:ext uri="{FF2B5EF4-FFF2-40B4-BE49-F238E27FC236}">
                  <a16:creationId xmlns:a16="http://schemas.microsoft.com/office/drawing/2014/main" id="{BB695B14-9989-42D8-9B46-EF48442BAAEB}"/>
                </a:ext>
              </a:extLst>
            </p:cNvPr>
            <p:cNvSpPr/>
            <p:nvPr/>
          </p:nvSpPr>
          <p:spPr bwMode="auto">
            <a:xfrm>
              <a:off x="4055591" y="3160562"/>
              <a:ext cx="326257" cy="326257"/>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sp>
          <p:nvSpPr>
            <p:cNvPr id="14" name="Oval 13">
              <a:extLst>
                <a:ext uri="{FF2B5EF4-FFF2-40B4-BE49-F238E27FC236}">
                  <a16:creationId xmlns:a16="http://schemas.microsoft.com/office/drawing/2014/main" id="{D0429B9A-AA06-4ABC-93D7-D90C3BF0CE79}"/>
                </a:ext>
              </a:extLst>
            </p:cNvPr>
            <p:cNvSpPr/>
            <p:nvPr/>
          </p:nvSpPr>
          <p:spPr bwMode="auto">
            <a:xfrm>
              <a:off x="4340850" y="3445312"/>
              <a:ext cx="217182" cy="217182"/>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sp>
          <p:nvSpPr>
            <p:cNvPr id="47" name="Oval 46">
              <a:extLst>
                <a:ext uri="{FF2B5EF4-FFF2-40B4-BE49-F238E27FC236}">
                  <a16:creationId xmlns:a16="http://schemas.microsoft.com/office/drawing/2014/main" id="{DF45547C-FD7E-41EF-A114-E9909149AE56}"/>
                </a:ext>
              </a:extLst>
            </p:cNvPr>
            <p:cNvSpPr/>
            <p:nvPr/>
          </p:nvSpPr>
          <p:spPr bwMode="auto">
            <a:xfrm>
              <a:off x="4576279" y="3652369"/>
              <a:ext cx="133833" cy="133833"/>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grpSp>
      <p:grpSp>
        <p:nvGrpSpPr>
          <p:cNvPr id="49" name="Group 48">
            <a:extLst>
              <a:ext uri="{FF2B5EF4-FFF2-40B4-BE49-F238E27FC236}">
                <a16:creationId xmlns:a16="http://schemas.microsoft.com/office/drawing/2014/main" id="{99FDBAEC-1BFD-427C-901B-CC0B3070F5D1}"/>
              </a:ext>
              <a:ext uri="{C183D7F6-B498-43B3-948B-1728B52AA6E4}">
                <adec:decorative xmlns:adec="http://schemas.microsoft.com/office/drawing/2017/decorative" val="1"/>
              </a:ext>
            </a:extLst>
          </p:cNvPr>
          <p:cNvGrpSpPr/>
          <p:nvPr/>
        </p:nvGrpSpPr>
        <p:grpSpPr>
          <a:xfrm>
            <a:off x="10058028" y="3251292"/>
            <a:ext cx="560168" cy="535451"/>
            <a:chOff x="4055591" y="3160562"/>
            <a:chExt cx="654521" cy="625640"/>
          </a:xfrm>
        </p:grpSpPr>
        <p:sp>
          <p:nvSpPr>
            <p:cNvPr id="50" name="Oval 49">
              <a:extLst>
                <a:ext uri="{FF2B5EF4-FFF2-40B4-BE49-F238E27FC236}">
                  <a16:creationId xmlns:a16="http://schemas.microsoft.com/office/drawing/2014/main" id="{55A46C69-A0B6-42A7-9538-BC8D6770F029}"/>
                </a:ext>
              </a:extLst>
            </p:cNvPr>
            <p:cNvSpPr/>
            <p:nvPr/>
          </p:nvSpPr>
          <p:spPr bwMode="auto">
            <a:xfrm>
              <a:off x="4055591" y="3160562"/>
              <a:ext cx="326257" cy="326257"/>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sp>
          <p:nvSpPr>
            <p:cNvPr id="51" name="Oval 50">
              <a:extLst>
                <a:ext uri="{FF2B5EF4-FFF2-40B4-BE49-F238E27FC236}">
                  <a16:creationId xmlns:a16="http://schemas.microsoft.com/office/drawing/2014/main" id="{0C6AA808-CD3A-41D3-9E36-DF4BADC569BF}"/>
                </a:ext>
              </a:extLst>
            </p:cNvPr>
            <p:cNvSpPr/>
            <p:nvPr/>
          </p:nvSpPr>
          <p:spPr bwMode="auto">
            <a:xfrm>
              <a:off x="4340850" y="3445312"/>
              <a:ext cx="217182" cy="217182"/>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sp>
          <p:nvSpPr>
            <p:cNvPr id="52" name="Oval 51">
              <a:extLst>
                <a:ext uri="{FF2B5EF4-FFF2-40B4-BE49-F238E27FC236}">
                  <a16:creationId xmlns:a16="http://schemas.microsoft.com/office/drawing/2014/main" id="{692B7E9D-56D2-4D7D-8B50-82178C023558}"/>
                </a:ext>
              </a:extLst>
            </p:cNvPr>
            <p:cNvSpPr/>
            <p:nvPr/>
          </p:nvSpPr>
          <p:spPr bwMode="auto">
            <a:xfrm>
              <a:off x="4576279" y="3652369"/>
              <a:ext cx="133833" cy="133833"/>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endParaRPr lang="en-US" sz="1400" dirty="0" err="1">
                <a:gradFill>
                  <a:gsLst>
                    <a:gs pos="83000">
                      <a:srgbClr val="1A1A1A"/>
                    </a:gs>
                    <a:gs pos="100000">
                      <a:srgbClr val="0D0D0D"/>
                    </a:gs>
                  </a:gsLst>
                  <a:lin ang="5400000" scaled="1"/>
                </a:gradFill>
                <a:latin typeface="+mj-lt"/>
                <a:cs typeface="Segoe UI Semibold" panose="020B0702040204020203" pitchFamily="34" charset="0"/>
              </a:endParaRPr>
            </a:p>
          </p:txBody>
        </p:sp>
      </p:grpSp>
    </p:spTree>
    <p:extLst>
      <p:ext uri="{BB962C8B-B14F-4D97-AF65-F5344CB8AC3E}">
        <p14:creationId xmlns:p14="http://schemas.microsoft.com/office/powerpoint/2010/main" val="1208862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0488-6079-45E1-8196-F792024AA9CA}"/>
              </a:ext>
            </a:extLst>
          </p:cNvPr>
          <p:cNvSpPr>
            <a:spLocks noGrp="1"/>
          </p:cNvSpPr>
          <p:nvPr>
            <p:ph type="title"/>
          </p:nvPr>
        </p:nvSpPr>
        <p:spPr>
          <a:xfrm>
            <a:off x="600855" y="466301"/>
            <a:ext cx="11237870" cy="1130053"/>
          </a:xfrm>
        </p:spPr>
        <p:txBody>
          <a:bodyPr/>
          <a:lstStyle/>
          <a:p>
            <a:r>
              <a:rPr lang="en-US" dirty="0"/>
              <a:t>IT Security ≠ OT Security</a:t>
            </a:r>
            <a:br>
              <a:rPr lang="en-US" dirty="0"/>
            </a:br>
            <a:endParaRPr lang="en-US" dirty="0"/>
          </a:p>
        </p:txBody>
      </p:sp>
      <p:sp>
        <p:nvSpPr>
          <p:cNvPr id="4" name="Google Shape;1310;p9">
            <a:extLst>
              <a:ext uri="{FF2B5EF4-FFF2-40B4-BE49-F238E27FC236}">
                <a16:creationId xmlns:a16="http://schemas.microsoft.com/office/drawing/2014/main" id="{746E7E75-A3B7-4151-BA05-A35A36191D9A}"/>
              </a:ext>
            </a:extLst>
          </p:cNvPr>
          <p:cNvSpPr txBox="1">
            <a:spLocks/>
          </p:cNvSpPr>
          <p:nvPr/>
        </p:nvSpPr>
        <p:spPr>
          <a:xfrm>
            <a:off x="295251" y="575872"/>
            <a:ext cx="10724938" cy="423062"/>
          </a:xfrm>
          <a:prstGeom prst="rect">
            <a:avLst/>
          </a:prstGeom>
          <a:noFill/>
          <a:ln>
            <a:noFill/>
          </a:ln>
        </p:spPr>
        <p:txBody>
          <a:bodyPr spcFirstLastPara="1" vert="horz" wrap="square" lIns="93245" tIns="46610" rIns="93245" bIns="46610"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66298" indent="-233149">
              <a:lnSpc>
                <a:spcPct val="80000"/>
              </a:lnSpc>
              <a:spcBef>
                <a:spcPts val="408"/>
              </a:spcBef>
              <a:buSzPts val="3200"/>
            </a:pPr>
            <a:endParaRPr lang="en-US" sz="3672" dirty="0"/>
          </a:p>
        </p:txBody>
      </p:sp>
      <p:graphicFrame>
        <p:nvGraphicFramePr>
          <p:cNvPr id="5" name="Google Shape;1360;p13">
            <a:extLst>
              <a:ext uri="{FF2B5EF4-FFF2-40B4-BE49-F238E27FC236}">
                <a16:creationId xmlns:a16="http://schemas.microsoft.com/office/drawing/2014/main" id="{3CC52139-7435-405A-85DB-8C309AE561F3}"/>
              </a:ext>
            </a:extLst>
          </p:cNvPr>
          <p:cNvGraphicFramePr/>
          <p:nvPr/>
        </p:nvGraphicFramePr>
        <p:xfrm>
          <a:off x="597749" y="1367001"/>
          <a:ext cx="10724937" cy="4538990"/>
        </p:xfrm>
        <a:graphic>
          <a:graphicData uri="http://schemas.openxmlformats.org/drawingml/2006/table">
            <a:tbl>
              <a:tblPr firstRow="1" firstCol="1" bandRow="1">
                <a:tableStyleId>{9DCAF9ED-07DC-4A11-8D7F-57B35C25682E}</a:tableStyleId>
              </a:tblPr>
              <a:tblGrid>
                <a:gridCol w="1962639">
                  <a:extLst>
                    <a:ext uri="{9D8B030D-6E8A-4147-A177-3AD203B41FA5}">
                      <a16:colId xmlns:a16="http://schemas.microsoft.com/office/drawing/2014/main" val="4258123222"/>
                    </a:ext>
                  </a:extLst>
                </a:gridCol>
                <a:gridCol w="4901827">
                  <a:extLst>
                    <a:ext uri="{9D8B030D-6E8A-4147-A177-3AD203B41FA5}">
                      <a16:colId xmlns:a16="http://schemas.microsoft.com/office/drawing/2014/main" val="20000"/>
                    </a:ext>
                  </a:extLst>
                </a:gridCol>
                <a:gridCol w="3860471">
                  <a:extLst>
                    <a:ext uri="{9D8B030D-6E8A-4147-A177-3AD203B41FA5}">
                      <a16:colId xmlns:a16="http://schemas.microsoft.com/office/drawing/2014/main" val="20001"/>
                    </a:ext>
                  </a:extLst>
                </a:gridCol>
              </a:tblGrid>
              <a:tr h="454037">
                <a:tc>
                  <a:txBody>
                    <a:bodyPr/>
                    <a:lstStyle/>
                    <a:p>
                      <a:pPr marL="0" marR="0" lvl="0" indent="0" algn="ctr" rtl="0">
                        <a:spcBef>
                          <a:spcPts val="0"/>
                        </a:spcBef>
                        <a:spcAft>
                          <a:spcPts val="0"/>
                        </a:spcAft>
                        <a:buClr>
                          <a:schemeClr val="dk1"/>
                        </a:buClr>
                        <a:buSzPts val="2400"/>
                        <a:buFont typeface="Libre Franklin"/>
                        <a:buNone/>
                      </a:pPr>
                      <a:endParaRPr sz="2400" u="none" strike="noStrike" cap="none" dirty="0">
                        <a:solidFill>
                          <a:schemeClr val="dk2"/>
                        </a:solidFill>
                        <a:latin typeface="Libre Franklin"/>
                        <a:ea typeface="Libre Franklin"/>
                        <a:cs typeface="Libre Franklin"/>
                        <a:sym typeface="Libre Franklin"/>
                      </a:endParaRPr>
                    </a:p>
                  </a:txBody>
                  <a:tcPr marL="75703" marR="75703" marT="37864" marB="37864"/>
                </a:tc>
                <a:tc>
                  <a:txBody>
                    <a:bodyPr/>
                    <a:lstStyle/>
                    <a:p>
                      <a:pPr marL="0" marR="0" lvl="0" indent="0" algn="ctr" rtl="0">
                        <a:spcBef>
                          <a:spcPts val="0"/>
                        </a:spcBef>
                        <a:spcAft>
                          <a:spcPts val="0"/>
                        </a:spcAft>
                        <a:buClr>
                          <a:schemeClr val="dk1"/>
                        </a:buClr>
                        <a:buSzPts val="2400"/>
                        <a:buFont typeface="Libre Franklin"/>
                        <a:buNone/>
                      </a:pPr>
                      <a:r>
                        <a:rPr lang="en-US" sz="2400" u="none" strike="noStrike" cap="none" dirty="0"/>
                        <a:t>IT</a:t>
                      </a:r>
                      <a:endParaRPr sz="2400" u="none" strike="noStrike" cap="none" dirty="0">
                        <a:solidFill>
                          <a:schemeClr val="dk2"/>
                        </a:solidFill>
                        <a:latin typeface="Libre Franklin"/>
                        <a:ea typeface="Libre Franklin"/>
                        <a:cs typeface="Libre Franklin"/>
                        <a:sym typeface="Libre Franklin"/>
                      </a:endParaRPr>
                    </a:p>
                  </a:txBody>
                  <a:tcPr marL="75703" marR="75703" marT="37864" marB="37864"/>
                </a:tc>
                <a:tc>
                  <a:txBody>
                    <a:bodyPr/>
                    <a:lstStyle/>
                    <a:p>
                      <a:pPr marL="0" marR="0" lvl="0" indent="0" algn="ctr" rtl="0">
                        <a:spcBef>
                          <a:spcPts val="0"/>
                        </a:spcBef>
                        <a:spcAft>
                          <a:spcPts val="0"/>
                        </a:spcAft>
                        <a:buClr>
                          <a:schemeClr val="dk1"/>
                        </a:buClr>
                        <a:buSzPts val="2400"/>
                        <a:buFont typeface="Libre Franklin"/>
                        <a:buNone/>
                      </a:pPr>
                      <a:r>
                        <a:rPr lang="en-US" sz="2400" u="none" strike="noStrike" cap="none" dirty="0"/>
                        <a:t>OT</a:t>
                      </a:r>
                      <a:endParaRPr sz="2400" u="none" strike="noStrike" cap="none" dirty="0">
                        <a:solidFill>
                          <a:schemeClr val="dk2"/>
                        </a:solidFill>
                        <a:latin typeface="Libre Franklin"/>
                        <a:ea typeface="Libre Franklin"/>
                        <a:cs typeface="Libre Franklin"/>
                        <a:sym typeface="Libre Franklin"/>
                      </a:endParaRPr>
                    </a:p>
                  </a:txBody>
                  <a:tcPr marL="75703" marR="75703" marT="37864" marB="37864"/>
                </a:tc>
                <a:extLst>
                  <a:ext uri="{0D108BD9-81ED-4DB2-BD59-A6C34878D82A}">
                    <a16:rowId xmlns:a16="http://schemas.microsoft.com/office/drawing/2014/main" val="10000"/>
                  </a:ext>
                </a:extLst>
              </a:tr>
              <a:tr h="748306">
                <a:tc>
                  <a:txBody>
                    <a:bodyPr/>
                    <a:lstStyle/>
                    <a:p>
                      <a:pPr marL="0" marR="0" lvl="0" indent="0" algn="ctr" rtl="0">
                        <a:spcBef>
                          <a:spcPts val="0"/>
                        </a:spcBef>
                        <a:spcAft>
                          <a:spcPts val="0"/>
                        </a:spcAft>
                        <a:buClr>
                          <a:schemeClr val="dk1"/>
                        </a:buClr>
                        <a:buSzPts val="2000"/>
                        <a:buFont typeface="Libre Franklin"/>
                        <a:buNone/>
                      </a:pPr>
                      <a:r>
                        <a:rPr lang="en-US" sz="1600" u="none" strike="noStrike" cap="none" dirty="0">
                          <a:sym typeface="Libre Franklin"/>
                        </a:rPr>
                        <a:t>Communication Protocols</a:t>
                      </a:r>
                      <a:endParaRPr sz="1600" u="none" strike="noStrike" cap="none" dirty="0">
                        <a:latin typeface="Libre Franklin"/>
                        <a:ea typeface="Libre Franklin"/>
                        <a:cs typeface="Libre Franklin"/>
                        <a:sym typeface="Libre Franklin"/>
                      </a:endParaRPr>
                    </a:p>
                  </a:txBody>
                  <a:tcPr marL="75703" marR="75703" marT="37864" marB="37864" anchor="ctr"/>
                </a:tc>
                <a:tc>
                  <a:txBody>
                    <a:bodyPr/>
                    <a:lstStyle/>
                    <a:p>
                      <a:pPr marL="0" marR="0" lvl="0" indent="0" algn="ctr" rtl="0">
                        <a:spcBef>
                          <a:spcPts val="0"/>
                        </a:spcBef>
                        <a:spcAft>
                          <a:spcPts val="0"/>
                        </a:spcAft>
                        <a:buClr>
                          <a:schemeClr val="dk1"/>
                        </a:buClr>
                        <a:buSzPts val="2000"/>
                        <a:buFont typeface="Libre Franklin"/>
                        <a:buNone/>
                      </a:pPr>
                      <a:r>
                        <a:rPr lang="en-US" sz="1600" u="none" strike="noStrike" cap="none" dirty="0">
                          <a:sym typeface="Arial"/>
                        </a:rPr>
                        <a:t>Standard IT protocols</a:t>
                      </a:r>
                      <a:endParaRPr sz="1600" b="0" i="0" u="none" strike="noStrike" cap="none" dirty="0">
                        <a:solidFill>
                          <a:schemeClr val="dk1"/>
                        </a:solidFill>
                        <a:latin typeface="Libre Franklin"/>
                        <a:ea typeface="Libre Franklin"/>
                        <a:cs typeface="Libre Franklin"/>
                        <a:sym typeface="Libre Franklin"/>
                      </a:endParaRPr>
                    </a:p>
                  </a:txBody>
                  <a:tcPr marL="75703" marR="75703" marT="37864" marB="37864" anchor="ctr"/>
                </a:tc>
                <a:tc>
                  <a:txBody>
                    <a:bodyPr/>
                    <a:lstStyle/>
                    <a:p>
                      <a:pPr marL="0" marR="0" lvl="0" indent="0" algn="ctr" rtl="0">
                        <a:spcBef>
                          <a:spcPts val="0"/>
                        </a:spcBef>
                        <a:spcAft>
                          <a:spcPts val="0"/>
                        </a:spcAft>
                        <a:buClr>
                          <a:schemeClr val="dk1"/>
                        </a:buClr>
                        <a:buSzPts val="2000"/>
                        <a:buFont typeface="Libre Franklin"/>
                        <a:buNone/>
                      </a:pPr>
                      <a:r>
                        <a:rPr lang="en-US" sz="1600" u="none" strike="noStrike" cap="none" dirty="0">
                          <a:sym typeface="Arial"/>
                        </a:rPr>
                        <a:t>Proprietary, Customized </a:t>
                      </a:r>
                      <a:endParaRPr sz="1600" b="0" i="0" u="none" strike="noStrike" cap="none" dirty="0">
                        <a:solidFill>
                          <a:schemeClr val="dk1"/>
                        </a:solidFill>
                        <a:latin typeface="Libre Franklin"/>
                        <a:ea typeface="Libre Franklin"/>
                        <a:cs typeface="Libre Franklin"/>
                        <a:sym typeface="Libre Franklin"/>
                      </a:endParaRPr>
                    </a:p>
                  </a:txBody>
                  <a:tcPr marL="75703" marR="75703" marT="37864" marB="37864" anchor="ctr"/>
                </a:tc>
                <a:extLst>
                  <a:ext uri="{0D108BD9-81ED-4DB2-BD59-A6C34878D82A}">
                    <a16:rowId xmlns:a16="http://schemas.microsoft.com/office/drawing/2014/main" val="10001"/>
                  </a:ext>
                </a:extLst>
              </a:tr>
              <a:tr h="748306">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Libre Franklin"/>
                        </a:rPr>
                        <a:t>O/S</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Standard Windows</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Old Windows, Linux/Unix,</a:t>
                      </a:r>
                      <a:br>
                        <a:rPr lang="en-US" sz="1600" u="none" strike="noStrike" cap="none" dirty="0">
                          <a:sym typeface="Arial"/>
                        </a:rPr>
                      </a:br>
                      <a:r>
                        <a:rPr lang="en-US" sz="1600" u="none" strike="noStrike" cap="none" dirty="0">
                          <a:sym typeface="Arial"/>
                        </a:rPr>
                        <a:t>Embedded platforms (PLC, DCS)</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extLst>
                  <a:ext uri="{0D108BD9-81ED-4DB2-BD59-A6C34878D82A}">
                    <a16:rowId xmlns:a16="http://schemas.microsoft.com/office/drawing/2014/main" val="10002"/>
                  </a:ext>
                </a:extLst>
              </a:tr>
              <a:tr h="580480">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Libre Franklin"/>
                        </a:rPr>
                        <a:t>Network Behavior</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Non-deterministic behavior (humans)</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Deterministic behavior (M2M) </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extLst>
                  <a:ext uri="{0D108BD9-81ED-4DB2-BD59-A6C34878D82A}">
                    <a16:rowId xmlns:a16="http://schemas.microsoft.com/office/drawing/2014/main" val="10003"/>
                  </a:ext>
                </a:extLst>
              </a:tr>
              <a:tr h="437744">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Risk Assessment</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Active vulnerability scanning</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Passive threat hunting</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extLst>
                  <a:ext uri="{0D108BD9-81ED-4DB2-BD59-A6C34878D82A}">
                    <a16:rowId xmlns:a16="http://schemas.microsoft.com/office/drawing/2014/main" val="10004"/>
                  </a:ext>
                </a:extLst>
              </a:tr>
              <a:tr h="748306">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Libre Franklin"/>
                        </a:rPr>
                        <a:t>Security Patching</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u="none" strike="noStrike" cap="none" dirty="0">
                          <a:sym typeface="Arial"/>
                        </a:rPr>
                        <a:t>Regular patching using direct internet connection or WSUS</a:t>
                      </a:r>
                      <a:endParaRPr sz="1600" b="0" i="0" u="none" strike="noStrike" cap="none" dirty="0">
                        <a:solidFill>
                          <a:schemeClr val="dk1"/>
                        </a:solidFill>
                        <a:latin typeface="Libre Franklin"/>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b="0" i="0" u="none" strike="noStrike" cap="none" dirty="0">
                          <a:solidFill>
                            <a:schemeClr val="dk1"/>
                          </a:solidFill>
                          <a:latin typeface="+mn-lt"/>
                          <a:ea typeface="+mn-ea"/>
                          <a:cs typeface="+mn-cs"/>
                          <a:sym typeface="Arial"/>
                        </a:rPr>
                        <a:t>No patching or OS upgrades.</a:t>
                      </a:r>
                    </a:p>
                    <a:p>
                      <a:pPr marL="0" marR="0" lvl="0" indent="0" algn="ctr" rtl="0">
                        <a:lnSpc>
                          <a:spcPct val="100000"/>
                        </a:lnSpc>
                        <a:spcBef>
                          <a:spcPts val="0"/>
                        </a:spcBef>
                        <a:spcAft>
                          <a:spcPts val="0"/>
                        </a:spcAft>
                        <a:buClr>
                          <a:schemeClr val="dk1"/>
                        </a:buClr>
                        <a:buSzPts val="2000"/>
                        <a:buFont typeface="Libre Franklin"/>
                        <a:buNone/>
                      </a:pPr>
                      <a:r>
                        <a:rPr lang="en-US" sz="1600" b="0" i="0" u="none" strike="noStrike" cap="none" dirty="0">
                          <a:solidFill>
                            <a:schemeClr val="dk1"/>
                          </a:solidFill>
                          <a:latin typeface="+mn-lt"/>
                          <a:ea typeface="+mn-ea"/>
                          <a:cs typeface="+mn-cs"/>
                          <a:sym typeface="Arial"/>
                        </a:rPr>
                        <a:t>If exist, very complicated process</a:t>
                      </a:r>
                      <a:endParaRPr sz="1600" b="0" i="0" u="none" strike="noStrike" cap="none" dirty="0">
                        <a:solidFill>
                          <a:schemeClr val="dk1"/>
                        </a:solidFill>
                        <a:latin typeface="+mn-lt"/>
                        <a:ea typeface="+mn-ea"/>
                        <a:cs typeface="+mn-cs"/>
                        <a:sym typeface="Libre Franklin"/>
                      </a:endParaRPr>
                    </a:p>
                  </a:txBody>
                  <a:tcPr marL="75703" marR="75703" marT="37864" marB="37864" anchor="ctr"/>
                </a:tc>
                <a:extLst>
                  <a:ext uri="{0D108BD9-81ED-4DB2-BD59-A6C34878D82A}">
                    <a16:rowId xmlns:a16="http://schemas.microsoft.com/office/drawing/2014/main" val="10005"/>
                  </a:ext>
                </a:extLst>
              </a:tr>
              <a:tr h="821811">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b="1" i="0" u="none" strike="noStrike" cap="none" dirty="0">
                          <a:solidFill>
                            <a:schemeClr val="dk1"/>
                          </a:solidFill>
                          <a:latin typeface="+mn-lt"/>
                          <a:ea typeface="+mn-ea"/>
                          <a:cs typeface="+mn-cs"/>
                          <a:sym typeface="Libre Franklin"/>
                        </a:rPr>
                        <a:t>Security Focus</a:t>
                      </a:r>
                      <a:endParaRPr sz="1600" b="1" i="0" u="none" strike="noStrike" cap="none" dirty="0">
                        <a:solidFill>
                          <a:schemeClr val="dk1"/>
                        </a:solidFill>
                        <a:latin typeface="+mn-lt"/>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b="0" i="0" u="none" strike="noStrike" cap="none" dirty="0">
                          <a:solidFill>
                            <a:schemeClr val="dk1"/>
                          </a:solidFill>
                          <a:latin typeface="+mn-lt"/>
                          <a:ea typeface="+mn-ea"/>
                          <a:cs typeface="+mn-cs"/>
                          <a:sym typeface="Arial"/>
                        </a:rPr>
                        <a:t>Confidentiality -&gt; Data integrity -&gt; Availability</a:t>
                      </a:r>
                      <a:endParaRPr sz="1600" b="0" i="0" u="none" strike="noStrike" cap="none" dirty="0">
                        <a:solidFill>
                          <a:schemeClr val="dk1"/>
                        </a:solidFill>
                        <a:latin typeface="+mn-lt"/>
                        <a:ea typeface="+mn-ea"/>
                        <a:cs typeface="+mn-cs"/>
                        <a:sym typeface="Libre Franklin"/>
                      </a:endParaRPr>
                    </a:p>
                  </a:txBody>
                  <a:tcPr marL="75703" marR="75703" marT="37864" marB="37864" anchor="ctr"/>
                </a:tc>
                <a:tc>
                  <a:txBody>
                    <a:bodyPr/>
                    <a:lstStyle/>
                    <a:p>
                      <a:pPr marL="0" marR="0" lvl="0" indent="0" algn="ctr" rtl="0">
                        <a:lnSpc>
                          <a:spcPct val="100000"/>
                        </a:lnSpc>
                        <a:spcBef>
                          <a:spcPts val="0"/>
                        </a:spcBef>
                        <a:spcAft>
                          <a:spcPts val="0"/>
                        </a:spcAft>
                        <a:buClr>
                          <a:schemeClr val="dk1"/>
                        </a:buClr>
                        <a:buSzPts val="2000"/>
                        <a:buFont typeface="Libre Franklin"/>
                        <a:buNone/>
                      </a:pPr>
                      <a:r>
                        <a:rPr lang="en-US" sz="1600" b="1" i="0" u="none" strike="noStrike" cap="none" dirty="0">
                          <a:solidFill>
                            <a:schemeClr val="dk1"/>
                          </a:solidFill>
                          <a:latin typeface="+mn-lt"/>
                          <a:ea typeface="+mn-ea"/>
                          <a:cs typeface="+mn-cs"/>
                          <a:sym typeface="Libre Franklin"/>
                        </a:rPr>
                        <a:t>Safety &amp; Operational process! </a:t>
                      </a:r>
                      <a:r>
                        <a:rPr lang="en-US" sz="1600" b="0" i="0" u="none" strike="noStrike" cap="none" dirty="0">
                          <a:solidFill>
                            <a:schemeClr val="dk1"/>
                          </a:solidFill>
                          <a:latin typeface="+mn-lt"/>
                          <a:ea typeface="+mn-ea"/>
                          <a:cs typeface="+mn-cs"/>
                          <a:sym typeface="Libre Franklin"/>
                        </a:rPr>
                        <a:t>A</a:t>
                      </a:r>
                      <a:r>
                        <a:rPr lang="en-US" sz="1600" b="0" i="0" u="none" strike="noStrike" cap="none" dirty="0">
                          <a:solidFill>
                            <a:schemeClr val="dk1"/>
                          </a:solidFill>
                          <a:latin typeface="+mn-lt"/>
                          <a:ea typeface="+mn-ea"/>
                          <a:cs typeface="+mn-cs"/>
                          <a:sym typeface="Arial"/>
                        </a:rPr>
                        <a:t>vailability -&gt; Data integrity -&gt; Confidentiality</a:t>
                      </a:r>
                      <a:endParaRPr sz="1600" b="0" i="0" u="none" strike="noStrike" cap="none" dirty="0">
                        <a:solidFill>
                          <a:schemeClr val="dk1"/>
                        </a:solidFill>
                        <a:latin typeface="+mn-lt"/>
                        <a:ea typeface="+mn-ea"/>
                        <a:cs typeface="+mn-cs"/>
                        <a:sym typeface="Libre Franklin"/>
                      </a:endParaRPr>
                    </a:p>
                  </a:txBody>
                  <a:tcPr marL="75703" marR="75703" marT="37864" marB="37864" anchor="ctr"/>
                </a:tc>
                <a:extLst>
                  <a:ext uri="{0D108BD9-81ED-4DB2-BD59-A6C34878D82A}">
                    <a16:rowId xmlns:a16="http://schemas.microsoft.com/office/drawing/2014/main" val="3578134860"/>
                  </a:ext>
                </a:extLst>
              </a:tr>
            </a:tbl>
          </a:graphicData>
        </a:graphic>
      </p:graphicFrame>
    </p:spTree>
    <p:extLst>
      <p:ext uri="{BB962C8B-B14F-4D97-AF65-F5344CB8AC3E}">
        <p14:creationId xmlns:p14="http://schemas.microsoft.com/office/powerpoint/2010/main" val="129624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CF0328F-DC54-4207-8476-1C663442AB03}"/>
              </a:ext>
            </a:extLst>
          </p:cNvPr>
          <p:cNvSpPr/>
          <p:nvPr/>
        </p:nvSpPr>
        <p:spPr bwMode="auto">
          <a:xfrm>
            <a:off x="-81023" y="-57875"/>
            <a:ext cx="12534860" cy="703740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itle 1">
            <a:extLst>
              <a:ext uri="{FF2B5EF4-FFF2-40B4-BE49-F238E27FC236}">
                <a16:creationId xmlns:a16="http://schemas.microsoft.com/office/drawing/2014/main" id="{C4A13D0E-2460-8B46-8164-D95B2D19AA84}"/>
              </a:ext>
            </a:extLst>
          </p:cNvPr>
          <p:cNvSpPr txBox="1">
            <a:spLocks/>
          </p:cNvSpPr>
          <p:nvPr/>
        </p:nvSpPr>
        <p:spPr>
          <a:xfrm>
            <a:off x="171859" y="216505"/>
            <a:ext cx="10724938"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endParaRPr lang="en-US" sz="3264" dirty="0">
              <a:solidFill>
                <a:srgbClr val="FFFFFF"/>
              </a:solidFill>
              <a:latin typeface="Franklin Gothic Demi"/>
              <a:cs typeface="Franklin Gothic Book Regular" charset="0"/>
            </a:endParaRPr>
          </a:p>
        </p:txBody>
      </p:sp>
      <p:sp>
        <p:nvSpPr>
          <p:cNvPr id="75" name="Rectangle 74">
            <a:extLst>
              <a:ext uri="{FF2B5EF4-FFF2-40B4-BE49-F238E27FC236}">
                <a16:creationId xmlns:a16="http://schemas.microsoft.com/office/drawing/2014/main" id="{7800CAD2-DF43-0441-A1A6-EB69E92B61D0}"/>
              </a:ext>
            </a:extLst>
          </p:cNvPr>
          <p:cNvSpPr/>
          <p:nvPr/>
        </p:nvSpPr>
        <p:spPr>
          <a:xfrm>
            <a:off x="1480783" y="5537759"/>
            <a:ext cx="8943544" cy="46629"/>
          </a:xfrm>
          <a:prstGeom prst="rect">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sp>
        <p:nvSpPr>
          <p:cNvPr id="81" name="Title 1">
            <a:extLst>
              <a:ext uri="{FF2B5EF4-FFF2-40B4-BE49-F238E27FC236}">
                <a16:creationId xmlns:a16="http://schemas.microsoft.com/office/drawing/2014/main" id="{0A691845-42B1-F040-A10D-2B37E10F921E}"/>
              </a:ext>
            </a:extLst>
          </p:cNvPr>
          <p:cNvSpPr txBox="1">
            <a:spLocks/>
          </p:cNvSpPr>
          <p:nvPr/>
        </p:nvSpPr>
        <p:spPr>
          <a:xfrm>
            <a:off x="9948162"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2019</a:t>
            </a:r>
          </a:p>
        </p:txBody>
      </p:sp>
      <p:sp>
        <p:nvSpPr>
          <p:cNvPr id="84" name="Title 1">
            <a:extLst>
              <a:ext uri="{FF2B5EF4-FFF2-40B4-BE49-F238E27FC236}">
                <a16:creationId xmlns:a16="http://schemas.microsoft.com/office/drawing/2014/main" id="{2C0393BC-79C1-1744-AB32-BE949A43114F}"/>
              </a:ext>
            </a:extLst>
          </p:cNvPr>
          <p:cNvSpPr txBox="1">
            <a:spLocks/>
          </p:cNvSpPr>
          <p:nvPr/>
        </p:nvSpPr>
        <p:spPr>
          <a:xfrm>
            <a:off x="8016761"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2018</a:t>
            </a:r>
          </a:p>
        </p:txBody>
      </p:sp>
      <p:sp>
        <p:nvSpPr>
          <p:cNvPr id="86" name="Title 1">
            <a:extLst>
              <a:ext uri="{FF2B5EF4-FFF2-40B4-BE49-F238E27FC236}">
                <a16:creationId xmlns:a16="http://schemas.microsoft.com/office/drawing/2014/main" id="{C25E3B7D-927D-8845-8908-147842B14DE4}"/>
              </a:ext>
            </a:extLst>
          </p:cNvPr>
          <p:cNvSpPr txBox="1">
            <a:spLocks/>
          </p:cNvSpPr>
          <p:nvPr/>
        </p:nvSpPr>
        <p:spPr>
          <a:xfrm>
            <a:off x="5918944"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2017</a:t>
            </a:r>
          </a:p>
        </p:txBody>
      </p:sp>
      <p:sp>
        <p:nvSpPr>
          <p:cNvPr id="87" name="Title 1">
            <a:extLst>
              <a:ext uri="{FF2B5EF4-FFF2-40B4-BE49-F238E27FC236}">
                <a16:creationId xmlns:a16="http://schemas.microsoft.com/office/drawing/2014/main" id="{F7D32759-E12B-E548-9A99-654140ABD467}"/>
              </a:ext>
            </a:extLst>
          </p:cNvPr>
          <p:cNvSpPr txBox="1">
            <a:spLocks/>
          </p:cNvSpPr>
          <p:nvPr/>
        </p:nvSpPr>
        <p:spPr>
          <a:xfrm>
            <a:off x="3997593"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2016</a:t>
            </a:r>
          </a:p>
        </p:txBody>
      </p:sp>
      <p:sp>
        <p:nvSpPr>
          <p:cNvPr id="88" name="Title 1">
            <a:extLst>
              <a:ext uri="{FF2B5EF4-FFF2-40B4-BE49-F238E27FC236}">
                <a16:creationId xmlns:a16="http://schemas.microsoft.com/office/drawing/2014/main" id="{7311D206-E015-4647-85FF-0F7C358D1AC3}"/>
              </a:ext>
            </a:extLst>
          </p:cNvPr>
          <p:cNvSpPr txBox="1">
            <a:spLocks/>
          </p:cNvSpPr>
          <p:nvPr/>
        </p:nvSpPr>
        <p:spPr>
          <a:xfrm>
            <a:off x="74864"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2009</a:t>
            </a:r>
          </a:p>
        </p:txBody>
      </p:sp>
      <p:sp>
        <p:nvSpPr>
          <p:cNvPr id="89" name="Title 1">
            <a:extLst>
              <a:ext uri="{FF2B5EF4-FFF2-40B4-BE49-F238E27FC236}">
                <a16:creationId xmlns:a16="http://schemas.microsoft.com/office/drawing/2014/main" id="{B572EE61-AD59-7646-89A5-4EFB33329A55}"/>
              </a:ext>
            </a:extLst>
          </p:cNvPr>
          <p:cNvSpPr txBox="1">
            <a:spLocks/>
          </p:cNvSpPr>
          <p:nvPr/>
        </p:nvSpPr>
        <p:spPr>
          <a:xfrm>
            <a:off x="1861257" y="5271368"/>
            <a:ext cx="1213387" cy="49492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algn="ctr" defTabSz="932597">
              <a:defRPr/>
            </a:pPr>
            <a:r>
              <a:rPr lang="en-US" sz="3264" dirty="0">
                <a:solidFill>
                  <a:srgbClr val="FDBB28"/>
                </a:solidFill>
                <a:latin typeface="Franklin Gothic Demi"/>
                <a:cs typeface="Franklin Gothic Book Regular" charset="0"/>
              </a:rPr>
              <a:t>2015</a:t>
            </a:r>
          </a:p>
        </p:txBody>
      </p:sp>
      <p:grpSp>
        <p:nvGrpSpPr>
          <p:cNvPr id="21" name="Group 20">
            <a:extLst>
              <a:ext uri="{FF2B5EF4-FFF2-40B4-BE49-F238E27FC236}">
                <a16:creationId xmlns:a16="http://schemas.microsoft.com/office/drawing/2014/main" id="{6506A23B-9A7A-CB4E-99B6-F34053AAFAA0}"/>
              </a:ext>
            </a:extLst>
          </p:cNvPr>
          <p:cNvGrpSpPr/>
          <p:nvPr/>
        </p:nvGrpSpPr>
        <p:grpSpPr>
          <a:xfrm>
            <a:off x="157589" y="3101138"/>
            <a:ext cx="1709237" cy="2182172"/>
            <a:chOff x="210798" y="2337657"/>
            <a:chExt cx="1675875" cy="2139579"/>
          </a:xfrm>
        </p:grpSpPr>
        <p:sp>
          <p:nvSpPr>
            <p:cNvPr id="90" name="Title 1">
              <a:extLst>
                <a:ext uri="{FF2B5EF4-FFF2-40B4-BE49-F238E27FC236}">
                  <a16:creationId xmlns:a16="http://schemas.microsoft.com/office/drawing/2014/main" id="{93E46E3A-F6D9-9C43-AC55-B19892E94132}"/>
                </a:ext>
              </a:extLst>
            </p:cNvPr>
            <p:cNvSpPr txBox="1">
              <a:spLocks/>
            </p:cNvSpPr>
            <p:nvPr/>
          </p:nvSpPr>
          <p:spPr>
            <a:xfrm>
              <a:off x="343544" y="2337657"/>
              <a:ext cx="1543129" cy="2087979"/>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Stuxnet destroys centrifuges</a:t>
              </a:r>
              <a:r>
                <a:rPr lang="en-US" sz="1836" dirty="0">
                  <a:solidFill>
                    <a:srgbClr val="FFFFFF"/>
                  </a:solidFill>
                  <a:latin typeface="Franklin Gothic Book"/>
                  <a:cs typeface="Franklin Gothic Book Regular" charset="0"/>
                </a:rPr>
                <a:t> </a:t>
              </a:r>
              <a:br>
                <a:rPr lang="en-US" sz="1836" dirty="0">
                  <a:solidFill>
                    <a:srgbClr val="FFFFFF"/>
                  </a:solidFill>
                  <a:latin typeface="Franklin Gothic Book"/>
                  <a:cs typeface="Franklin Gothic Book Regular" charset="0"/>
                </a:rPr>
              </a:br>
              <a:r>
                <a:rPr lang="en-US" sz="1836" dirty="0">
                  <a:solidFill>
                    <a:srgbClr val="FFFFFF"/>
                  </a:solidFill>
                  <a:latin typeface="Franklin Gothic Book"/>
                  <a:cs typeface="Franklin Gothic Book Regular" charset="0"/>
                </a:rPr>
                <a:t>in air-gapped </a:t>
              </a:r>
              <a:r>
                <a:rPr lang="en-US" sz="1836" dirty="0">
                  <a:solidFill>
                    <a:srgbClr val="FDBB28"/>
                  </a:solidFill>
                  <a:latin typeface="Franklin Gothic Book"/>
                  <a:cs typeface="Franklin Gothic Book Regular" charset="0"/>
                </a:rPr>
                <a:t>Iranian nuclear facilities</a:t>
              </a:r>
              <a:r>
                <a:rPr lang="en-US" sz="1836" dirty="0">
                  <a:solidFill>
                    <a:srgbClr val="FFFFFF"/>
                  </a:solidFill>
                  <a:latin typeface="Franklin Gothic Book"/>
                  <a:cs typeface="Franklin Gothic Book Regular" charset="0"/>
                </a:rPr>
                <a:t> </a:t>
              </a:r>
            </a:p>
          </p:txBody>
        </p:sp>
        <p:grpSp>
          <p:nvGrpSpPr>
            <p:cNvPr id="20" name="Group 19">
              <a:extLst>
                <a:ext uri="{FF2B5EF4-FFF2-40B4-BE49-F238E27FC236}">
                  <a16:creationId xmlns:a16="http://schemas.microsoft.com/office/drawing/2014/main" id="{5BDDB36C-F1F0-E249-9209-5184BA236F28}"/>
                </a:ext>
              </a:extLst>
            </p:cNvPr>
            <p:cNvGrpSpPr/>
            <p:nvPr/>
          </p:nvGrpSpPr>
          <p:grpSpPr>
            <a:xfrm>
              <a:off x="210798" y="2425286"/>
              <a:ext cx="108303" cy="2051950"/>
              <a:chOff x="210798" y="2425286"/>
              <a:chExt cx="108303" cy="2051950"/>
            </a:xfrm>
          </p:grpSpPr>
          <p:cxnSp>
            <p:nvCxnSpPr>
              <p:cNvPr id="91" name="Straight Connector 90">
                <a:extLst>
                  <a:ext uri="{FF2B5EF4-FFF2-40B4-BE49-F238E27FC236}">
                    <a16:creationId xmlns:a16="http://schemas.microsoft.com/office/drawing/2014/main" id="{6463127F-BE9F-F744-BDF8-4AC0453F22A6}"/>
                  </a:ext>
                </a:extLst>
              </p:cNvPr>
              <p:cNvCxnSpPr>
                <a:cxnSpLocks/>
              </p:cNvCxnSpPr>
              <p:nvPr/>
            </p:nvCxnSpPr>
            <p:spPr>
              <a:xfrm>
                <a:off x="264949" y="2648197"/>
                <a:ext cx="0" cy="1829039"/>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7934AD13-34DE-8444-9235-F26C44F4BB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210798" y="2425286"/>
                <a:ext cx="108303" cy="123736"/>
              </a:xfrm>
              <a:prstGeom prst="rect">
                <a:avLst/>
              </a:prstGeom>
            </p:spPr>
          </p:pic>
        </p:grpSp>
      </p:grpSp>
      <p:grpSp>
        <p:nvGrpSpPr>
          <p:cNvPr id="22" name="Group 21">
            <a:extLst>
              <a:ext uri="{FF2B5EF4-FFF2-40B4-BE49-F238E27FC236}">
                <a16:creationId xmlns:a16="http://schemas.microsoft.com/office/drawing/2014/main" id="{FE3D7477-4EA2-D545-817B-7D88514891FE}"/>
              </a:ext>
            </a:extLst>
          </p:cNvPr>
          <p:cNvGrpSpPr/>
          <p:nvPr/>
        </p:nvGrpSpPr>
        <p:grpSpPr>
          <a:xfrm>
            <a:off x="1801562" y="1953057"/>
            <a:ext cx="1759925" cy="3374439"/>
            <a:chOff x="1822683" y="1306286"/>
            <a:chExt cx="1725573" cy="3308574"/>
          </a:xfrm>
        </p:grpSpPr>
        <p:sp>
          <p:nvSpPr>
            <p:cNvPr id="93" name="Title 1">
              <a:extLst>
                <a:ext uri="{FF2B5EF4-FFF2-40B4-BE49-F238E27FC236}">
                  <a16:creationId xmlns:a16="http://schemas.microsoft.com/office/drawing/2014/main" id="{47B649F9-DA55-CF43-A735-DF5F0AEEE6DF}"/>
                </a:ext>
              </a:extLst>
            </p:cNvPr>
            <p:cNvSpPr txBox="1">
              <a:spLocks/>
            </p:cNvSpPr>
            <p:nvPr/>
          </p:nvSpPr>
          <p:spPr>
            <a:xfrm>
              <a:off x="1955430" y="1306286"/>
              <a:ext cx="1592826" cy="3073631"/>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Black Energy</a:t>
              </a:r>
              <a:r>
                <a:rPr lang="en-US" sz="1836" dirty="0">
                  <a:solidFill>
                    <a:srgbClr val="FFFFFF"/>
                  </a:solidFill>
                  <a:latin typeface="Franklin Gothic Book"/>
                  <a:cs typeface="Franklin Gothic Book Regular" charset="0"/>
                </a:rPr>
                <a:t> attack on Ukrainian electrical grid </a:t>
              </a:r>
              <a:r>
                <a:rPr lang="en-US" sz="1836" b="1" dirty="0">
                  <a:solidFill>
                    <a:srgbClr val="FDBB28"/>
                  </a:solidFill>
                  <a:latin typeface="Franklin Gothic Book"/>
                  <a:cs typeface="Franklin Gothic Book Regular" charset="0"/>
                </a:rPr>
                <a:t>disables 50 substations</a:t>
              </a:r>
              <a:r>
                <a:rPr lang="en-US" sz="1836" dirty="0">
                  <a:solidFill>
                    <a:srgbClr val="FFFFFF"/>
                  </a:solidFill>
                  <a:latin typeface="Franklin Gothic Book"/>
                  <a:cs typeface="Franklin Gothic Book Regular" charset="0"/>
                </a:rPr>
                <a:t> </a:t>
              </a:r>
              <a:r>
                <a:rPr lang="en-US" sz="1836" b="1" dirty="0">
                  <a:solidFill>
                    <a:srgbClr val="FDBB28"/>
                  </a:solidFill>
                  <a:latin typeface="Franklin Gothic Book"/>
                  <a:cs typeface="Franklin Gothic Book Regular" charset="0"/>
                </a:rPr>
                <a:t> </a:t>
              </a:r>
              <a:r>
                <a:rPr lang="en-US" sz="1836" dirty="0">
                  <a:solidFill>
                    <a:srgbClr val="FFFFFF"/>
                  </a:solidFill>
                  <a:latin typeface="Franklin Gothic Book"/>
                  <a:cs typeface="Franklin Gothic Book Regular" charset="0"/>
                </a:rPr>
                <a:t>— destroys hard drives, battery backups, &amp; access to controllers</a:t>
              </a:r>
            </a:p>
          </p:txBody>
        </p:sp>
        <p:cxnSp>
          <p:nvCxnSpPr>
            <p:cNvPr id="94" name="Straight Connector 93">
              <a:extLst>
                <a:ext uri="{FF2B5EF4-FFF2-40B4-BE49-F238E27FC236}">
                  <a16:creationId xmlns:a16="http://schemas.microsoft.com/office/drawing/2014/main" id="{E1A9E2F8-E8DB-E949-A10F-E62C17A2C288}"/>
                </a:ext>
              </a:extLst>
            </p:cNvPr>
            <p:cNvCxnSpPr>
              <a:cxnSpLocks/>
            </p:cNvCxnSpPr>
            <p:nvPr/>
          </p:nvCxnSpPr>
          <p:spPr>
            <a:xfrm>
              <a:off x="1885871" y="1557338"/>
              <a:ext cx="0" cy="3057522"/>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B1A06F78-3B9C-4A4E-8CD7-5490063134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1822683" y="1306286"/>
              <a:ext cx="123738" cy="123736"/>
            </a:xfrm>
            <a:prstGeom prst="rect">
              <a:avLst/>
            </a:prstGeom>
          </p:spPr>
        </p:pic>
      </p:grpSp>
      <p:sp>
        <p:nvSpPr>
          <p:cNvPr id="4" name="Title 3">
            <a:extLst>
              <a:ext uri="{FF2B5EF4-FFF2-40B4-BE49-F238E27FC236}">
                <a16:creationId xmlns:a16="http://schemas.microsoft.com/office/drawing/2014/main" id="{DE80DAB0-5062-4361-AE35-37C891C6B5E6}"/>
              </a:ext>
            </a:extLst>
          </p:cNvPr>
          <p:cNvSpPr>
            <a:spLocks noGrp="1"/>
          </p:cNvSpPr>
          <p:nvPr>
            <p:ph type="title"/>
          </p:nvPr>
        </p:nvSpPr>
        <p:spPr>
          <a:xfrm>
            <a:off x="600059" y="466301"/>
            <a:ext cx="11239464" cy="492443"/>
          </a:xfrm>
        </p:spPr>
        <p:txBody>
          <a:bodyPr/>
          <a:lstStyle/>
          <a:p>
            <a:r>
              <a:rPr lang="en-US" sz="3200" dirty="0">
                <a:solidFill>
                  <a:schemeClr val="bg1"/>
                </a:solidFill>
                <a:latin typeface="Franklin Gothic Demi"/>
                <a:cs typeface="Franklin Gothic Book Regular" charset="0"/>
              </a:rPr>
              <a:t>Timeline of Growing Threats to IoT/OT Infrastructure</a:t>
            </a:r>
            <a:endParaRPr lang="en-US" sz="3200" dirty="0">
              <a:solidFill>
                <a:schemeClr val="bg1"/>
              </a:solidFill>
            </a:endParaRPr>
          </a:p>
        </p:txBody>
      </p:sp>
      <p:sp>
        <p:nvSpPr>
          <p:cNvPr id="70" name="Slide Number Placeholder 5">
            <a:extLst>
              <a:ext uri="{FF2B5EF4-FFF2-40B4-BE49-F238E27FC236}">
                <a16:creationId xmlns:a16="http://schemas.microsoft.com/office/drawing/2014/main" id="{06D6F887-9328-4F63-BABA-C7D7DFFF1618}"/>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367" rtl="0" eaLnBrk="1" latinLnBrk="0" hangingPunct="1">
              <a:defRPr sz="1000" b="0" i="0" kern="1200">
                <a:solidFill>
                  <a:schemeClr val="tx1">
                    <a:tint val="75000"/>
                  </a:schemeClr>
                </a:solidFill>
                <a:latin typeface="Franklin Gothic Book" panose="020B0503020102020204" pitchFamily="34" charset="0"/>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32597">
              <a:defRPr/>
            </a:pPr>
            <a:fld id="{BAA77C74-7F25-4AE3-B3E1-4EE3C02A2FC3}" type="slidenum">
              <a:rPr lang="en-US" smtClean="0"/>
              <a:pPr algn="r" defTabSz="932597">
                <a:defRPr/>
              </a:pPr>
              <a:t>18</a:t>
            </a:fld>
            <a:endParaRPr lang="en-US" sz="1020" dirty="0">
              <a:solidFill>
                <a:srgbClr val="FFFFFF"/>
              </a:solidFill>
              <a:latin typeface="Franklin Gothic Book" panose="020B0503020102020204" pitchFamily="34" charset="0"/>
            </a:endParaRPr>
          </a:p>
        </p:txBody>
      </p:sp>
      <p:sp>
        <p:nvSpPr>
          <p:cNvPr id="69" name="Rectangle 68">
            <a:extLst>
              <a:ext uri="{FF2B5EF4-FFF2-40B4-BE49-F238E27FC236}">
                <a16:creationId xmlns:a16="http://schemas.microsoft.com/office/drawing/2014/main" id="{DCF4F081-39FC-E04A-8931-84B550BD7FF4}"/>
              </a:ext>
            </a:extLst>
          </p:cNvPr>
          <p:cNvSpPr/>
          <p:nvPr/>
        </p:nvSpPr>
        <p:spPr>
          <a:xfrm>
            <a:off x="891884" y="5537759"/>
            <a:ext cx="443559" cy="46629"/>
          </a:xfrm>
          <a:prstGeom prst="rect">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nvGrpSpPr>
          <p:cNvPr id="16" name="Group 15">
            <a:extLst>
              <a:ext uri="{FF2B5EF4-FFF2-40B4-BE49-F238E27FC236}">
                <a16:creationId xmlns:a16="http://schemas.microsoft.com/office/drawing/2014/main" id="{71E4E791-D035-9947-BC20-E8E90F709EB2}"/>
              </a:ext>
            </a:extLst>
          </p:cNvPr>
          <p:cNvGrpSpPr/>
          <p:nvPr/>
        </p:nvGrpSpPr>
        <p:grpSpPr>
          <a:xfrm>
            <a:off x="1262773" y="5247640"/>
            <a:ext cx="290682" cy="557140"/>
            <a:chOff x="1330036" y="4465122"/>
            <a:chExt cx="285008" cy="546265"/>
          </a:xfrm>
        </p:grpSpPr>
        <p:cxnSp>
          <p:nvCxnSpPr>
            <p:cNvPr id="10" name="Straight Connector 9">
              <a:extLst>
                <a:ext uri="{FF2B5EF4-FFF2-40B4-BE49-F238E27FC236}">
                  <a16:creationId xmlns:a16="http://schemas.microsoft.com/office/drawing/2014/main" id="{EC0312A2-BC41-1B48-BB03-4D581BFC2B86}"/>
                </a:ext>
              </a:extLst>
            </p:cNvPr>
            <p:cNvCxnSpPr/>
            <p:nvPr/>
          </p:nvCxnSpPr>
          <p:spPr>
            <a:xfrm flipH="1">
              <a:off x="1377538" y="4465122"/>
              <a:ext cx="237506" cy="166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E47832E-D4D3-F64C-898B-D50D02FB8F82}"/>
                </a:ext>
              </a:extLst>
            </p:cNvPr>
            <p:cNvCxnSpPr>
              <a:cxnSpLocks/>
            </p:cNvCxnSpPr>
            <p:nvPr/>
          </p:nvCxnSpPr>
          <p:spPr>
            <a:xfrm>
              <a:off x="1377538" y="4619502"/>
              <a:ext cx="178130" cy="237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A663816-22C8-E44A-80F4-493E006CECF4}"/>
                </a:ext>
              </a:extLst>
            </p:cNvPr>
            <p:cNvCxnSpPr>
              <a:cxnSpLocks/>
            </p:cNvCxnSpPr>
            <p:nvPr/>
          </p:nvCxnSpPr>
          <p:spPr>
            <a:xfrm flipH="1">
              <a:off x="1330036" y="4857008"/>
              <a:ext cx="225631" cy="15437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305179A-C222-AF4F-A184-88D328685BEB}"/>
              </a:ext>
            </a:extLst>
          </p:cNvPr>
          <p:cNvGrpSpPr/>
          <p:nvPr/>
        </p:nvGrpSpPr>
        <p:grpSpPr>
          <a:xfrm>
            <a:off x="5881149" y="1785113"/>
            <a:ext cx="1996535" cy="3486993"/>
            <a:chOff x="5943423" y="1070180"/>
            <a:chExt cx="1957565" cy="3418931"/>
          </a:xfrm>
        </p:grpSpPr>
        <p:sp>
          <p:nvSpPr>
            <p:cNvPr id="150" name="Title 1">
              <a:extLst>
                <a:ext uri="{FF2B5EF4-FFF2-40B4-BE49-F238E27FC236}">
                  <a16:creationId xmlns:a16="http://schemas.microsoft.com/office/drawing/2014/main" id="{E36822D2-A03A-9549-9FDD-02BA003AF062}"/>
                </a:ext>
              </a:extLst>
            </p:cNvPr>
            <p:cNvSpPr txBox="1">
              <a:spLocks/>
            </p:cNvSpPr>
            <p:nvPr/>
          </p:nvSpPr>
          <p:spPr>
            <a:xfrm>
              <a:off x="6076170" y="1114425"/>
              <a:ext cx="1824818" cy="3277367"/>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NotPetya</a:t>
              </a:r>
              <a:r>
                <a:rPr lang="en-US" sz="1836" dirty="0">
                  <a:solidFill>
                    <a:srgbClr val="FFFFFF"/>
                  </a:solidFill>
                  <a:latin typeface="Franklin Gothic Book"/>
                  <a:cs typeface="Franklin Gothic Book Regular" charset="0"/>
                </a:rPr>
                <a:t> (Russia) &amp; </a:t>
              </a:r>
              <a:r>
                <a:rPr lang="en-US" sz="1836" b="1" dirty="0">
                  <a:solidFill>
                    <a:srgbClr val="FDBB28"/>
                  </a:solidFill>
                  <a:latin typeface="Franklin Gothic Book"/>
                  <a:cs typeface="Franklin Gothic Book Regular" charset="0"/>
                </a:rPr>
                <a:t>WannaCry </a:t>
              </a:r>
              <a:r>
                <a:rPr lang="en-US" sz="1836" dirty="0">
                  <a:solidFill>
                    <a:srgbClr val="FFFFFF"/>
                  </a:solidFill>
                  <a:latin typeface="Franklin Gothic Book"/>
                  <a:cs typeface="Franklin Gothic Book Regular" charset="0"/>
                </a:rPr>
                <a:t>(DPRK) cause billions of dollars of damage for industrial firms</a:t>
              </a:r>
            </a:p>
            <a:p>
              <a:pPr defTabSz="932597">
                <a:defRPr/>
              </a:pPr>
              <a:endParaRPr lang="en-US" sz="1836" dirty="0">
                <a:solidFill>
                  <a:srgbClr val="FFFFFF"/>
                </a:solidFill>
                <a:latin typeface="Franklin Gothic Book"/>
                <a:cs typeface="Franklin Gothic Book Regular" charset="0"/>
              </a:endParaRPr>
            </a:p>
            <a:p>
              <a:pPr defTabSz="932597">
                <a:defRPr/>
              </a:pPr>
              <a:r>
                <a:rPr lang="en-US" sz="1836" b="1" dirty="0">
                  <a:solidFill>
                    <a:srgbClr val="FDBB28"/>
                  </a:solidFill>
                  <a:latin typeface="Franklin Gothic Book"/>
                  <a:cs typeface="Franklin Gothic Book Regular" charset="0"/>
                </a:rPr>
                <a:t>DHS confirms</a:t>
              </a:r>
              <a:r>
                <a:rPr lang="en-US" sz="1836" dirty="0">
                  <a:solidFill>
                    <a:srgbClr val="FFFFFF"/>
                  </a:solidFill>
                  <a:latin typeface="Franklin Gothic Book"/>
                  <a:cs typeface="Franklin Gothic Book Regular" charset="0"/>
                </a:rPr>
                <a:t>  Russian threat actors are in </a:t>
              </a:r>
              <a:br>
                <a:rPr lang="en-US" sz="1836" dirty="0">
                  <a:solidFill>
                    <a:srgbClr val="FFFFFF"/>
                  </a:solidFill>
                  <a:latin typeface="Franklin Gothic Book"/>
                  <a:cs typeface="Franklin Gothic Book Regular" charset="0"/>
                </a:rPr>
              </a:br>
              <a:r>
                <a:rPr lang="en-US" sz="1836" dirty="0">
                  <a:solidFill>
                    <a:srgbClr val="FFFFFF"/>
                  </a:solidFill>
                  <a:latin typeface="Franklin Gothic Book"/>
                  <a:cs typeface="Franklin Gothic Book Regular" charset="0"/>
                </a:rPr>
                <a:t>US critical infrastructure</a:t>
              </a: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cxnSp>
          <p:nvCxnSpPr>
            <p:cNvPr id="151" name="Straight Connector 150">
              <a:extLst>
                <a:ext uri="{FF2B5EF4-FFF2-40B4-BE49-F238E27FC236}">
                  <a16:creationId xmlns:a16="http://schemas.microsoft.com/office/drawing/2014/main" id="{FBF76DD8-26E6-EE4E-87B7-BA2958DF16C0}"/>
                </a:ext>
              </a:extLst>
            </p:cNvPr>
            <p:cNvCxnSpPr>
              <a:cxnSpLocks/>
            </p:cNvCxnSpPr>
            <p:nvPr/>
          </p:nvCxnSpPr>
          <p:spPr>
            <a:xfrm>
              <a:off x="6006611" y="1271588"/>
              <a:ext cx="0" cy="3217523"/>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7A680E85-3E22-4948-B0F6-4A4F968DDB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5943423" y="1070180"/>
              <a:ext cx="123738" cy="123736"/>
            </a:xfrm>
            <a:prstGeom prst="rect">
              <a:avLst/>
            </a:prstGeom>
          </p:spPr>
        </p:pic>
        <p:pic>
          <p:nvPicPr>
            <p:cNvPr id="153" name="Picture 152">
              <a:extLst>
                <a:ext uri="{FF2B5EF4-FFF2-40B4-BE49-F238E27FC236}">
                  <a16:creationId xmlns:a16="http://schemas.microsoft.com/office/drawing/2014/main" id="{77E65C7C-0265-1945-8768-3B484329BE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5952943" y="3208556"/>
              <a:ext cx="123738" cy="123736"/>
            </a:xfrm>
            <a:prstGeom prst="rect">
              <a:avLst/>
            </a:prstGeom>
          </p:spPr>
        </p:pic>
      </p:grpSp>
      <p:sp>
        <p:nvSpPr>
          <p:cNvPr id="46" name="Title 1">
            <a:extLst>
              <a:ext uri="{FF2B5EF4-FFF2-40B4-BE49-F238E27FC236}">
                <a16:creationId xmlns:a16="http://schemas.microsoft.com/office/drawing/2014/main" id="{D56B6C2F-C219-4D44-9167-402355DC5F4B}"/>
              </a:ext>
            </a:extLst>
          </p:cNvPr>
          <p:cNvSpPr txBox="1">
            <a:spLocks/>
          </p:cNvSpPr>
          <p:nvPr/>
        </p:nvSpPr>
        <p:spPr>
          <a:xfrm>
            <a:off x="5948843" y="5815093"/>
            <a:ext cx="1861145" cy="924778"/>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EternalBlue exploit</a:t>
            </a:r>
            <a:r>
              <a:rPr lang="en-US" sz="1836" b="1" dirty="0">
                <a:solidFill>
                  <a:srgbClr val="FFFFFF"/>
                </a:solidFill>
                <a:latin typeface="Franklin Gothic Book"/>
                <a:cs typeface="Franklin Gothic Book Regular" charset="0"/>
              </a:rPr>
              <a:t> stolen from NSA</a:t>
            </a: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grpSp>
        <p:nvGrpSpPr>
          <p:cNvPr id="36" name="Group 35">
            <a:extLst>
              <a:ext uri="{FF2B5EF4-FFF2-40B4-BE49-F238E27FC236}">
                <a16:creationId xmlns:a16="http://schemas.microsoft.com/office/drawing/2014/main" id="{5AC25BBA-297C-AB42-9E3B-ABB4ECD8B7D9}"/>
              </a:ext>
            </a:extLst>
          </p:cNvPr>
          <p:cNvGrpSpPr/>
          <p:nvPr/>
        </p:nvGrpSpPr>
        <p:grpSpPr>
          <a:xfrm>
            <a:off x="7928793" y="1991648"/>
            <a:ext cx="2085917" cy="3290172"/>
            <a:chOff x="7773168" y="1952774"/>
            <a:chExt cx="2045202" cy="3225952"/>
          </a:xfrm>
        </p:grpSpPr>
        <p:cxnSp>
          <p:nvCxnSpPr>
            <p:cNvPr id="156" name="Straight Connector 155">
              <a:extLst>
                <a:ext uri="{FF2B5EF4-FFF2-40B4-BE49-F238E27FC236}">
                  <a16:creationId xmlns:a16="http://schemas.microsoft.com/office/drawing/2014/main" id="{31A12DCF-D470-6E41-97F0-1EFF815B9BA2}"/>
                </a:ext>
              </a:extLst>
            </p:cNvPr>
            <p:cNvCxnSpPr>
              <a:cxnSpLocks/>
            </p:cNvCxnSpPr>
            <p:nvPr/>
          </p:nvCxnSpPr>
          <p:spPr>
            <a:xfrm>
              <a:off x="7845734" y="2471355"/>
              <a:ext cx="0" cy="2707371"/>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F1AB36D-B09A-074E-9507-24E9848A6722}"/>
                </a:ext>
              </a:extLst>
            </p:cNvPr>
            <p:cNvGrpSpPr/>
            <p:nvPr/>
          </p:nvGrpSpPr>
          <p:grpSpPr>
            <a:xfrm>
              <a:off x="7773168" y="1952774"/>
              <a:ext cx="1976622" cy="1579095"/>
              <a:chOff x="7773168" y="1952774"/>
              <a:chExt cx="1976622" cy="1579095"/>
            </a:xfrm>
          </p:grpSpPr>
          <p:sp>
            <p:nvSpPr>
              <p:cNvPr id="155" name="Title 1">
                <a:extLst>
                  <a:ext uri="{FF2B5EF4-FFF2-40B4-BE49-F238E27FC236}">
                    <a16:creationId xmlns:a16="http://schemas.microsoft.com/office/drawing/2014/main" id="{DE1E737D-DC56-3345-8FA2-97617C868602}"/>
                  </a:ext>
                </a:extLst>
              </p:cNvPr>
              <p:cNvSpPr txBox="1">
                <a:spLocks/>
              </p:cNvSpPr>
              <p:nvPr/>
            </p:nvSpPr>
            <p:spPr>
              <a:xfrm>
                <a:off x="7891327" y="1952774"/>
                <a:ext cx="1858463" cy="1579095"/>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dirty="0">
                    <a:solidFill>
                      <a:srgbClr val="FFFFFF"/>
                    </a:solidFill>
                    <a:latin typeface="Franklin Gothic Book"/>
                    <a:cs typeface="Franklin Gothic Book Regular" charset="0"/>
                  </a:rPr>
                  <a:t>World learns of </a:t>
                </a:r>
                <a:r>
                  <a:rPr lang="en-US" sz="1836" b="1" dirty="0">
                    <a:solidFill>
                      <a:srgbClr val="FDBB28"/>
                    </a:solidFill>
                    <a:latin typeface="Franklin Gothic Book"/>
                    <a:cs typeface="Franklin Gothic Book Regular" charset="0"/>
                  </a:rPr>
                  <a:t>TRITON attack on </a:t>
                </a:r>
                <a:r>
                  <a:rPr lang="en-US" sz="1836" dirty="0">
                    <a:solidFill>
                      <a:srgbClr val="FFFFFF"/>
                    </a:solidFill>
                    <a:latin typeface="Franklin Gothic Book"/>
                    <a:cs typeface="Franklin Gothic Book Regular" charset="0"/>
                  </a:rPr>
                  <a:t> petrochemical facility: </a:t>
                </a:r>
                <a:r>
                  <a:rPr lang="en-US" sz="1836" b="1" dirty="0">
                    <a:solidFill>
                      <a:srgbClr val="FDBB28"/>
                    </a:solidFill>
                    <a:latin typeface="Franklin Gothic Book"/>
                    <a:cs typeface="Franklin Gothic Book Regular" charset="0"/>
                  </a:rPr>
                  <a:t>disables safety controllers</a:t>
                </a: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157" name="Picture 156">
                <a:extLst>
                  <a:ext uri="{FF2B5EF4-FFF2-40B4-BE49-F238E27FC236}">
                    <a16:creationId xmlns:a16="http://schemas.microsoft.com/office/drawing/2014/main" id="{E3D438A8-17B2-694F-954B-63E10E5102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7773168" y="2223135"/>
                <a:ext cx="142102" cy="106967"/>
              </a:xfrm>
              <a:prstGeom prst="rect">
                <a:avLst/>
              </a:prstGeom>
            </p:spPr>
          </p:pic>
        </p:grpSp>
        <p:grpSp>
          <p:nvGrpSpPr>
            <p:cNvPr id="35" name="Group 34">
              <a:extLst>
                <a:ext uri="{FF2B5EF4-FFF2-40B4-BE49-F238E27FC236}">
                  <a16:creationId xmlns:a16="http://schemas.microsoft.com/office/drawing/2014/main" id="{00990D10-B9CC-7D48-AE38-AA3A7ADA8C78}"/>
                </a:ext>
              </a:extLst>
            </p:cNvPr>
            <p:cNvGrpSpPr/>
            <p:nvPr/>
          </p:nvGrpSpPr>
          <p:grpSpPr>
            <a:xfrm>
              <a:off x="7783072" y="3573282"/>
              <a:ext cx="2035298" cy="1353048"/>
              <a:chOff x="7783072" y="3573282"/>
              <a:chExt cx="2035298" cy="1353048"/>
            </a:xfrm>
          </p:grpSpPr>
          <p:sp>
            <p:nvSpPr>
              <p:cNvPr id="47" name="Title 1">
                <a:extLst>
                  <a:ext uri="{FF2B5EF4-FFF2-40B4-BE49-F238E27FC236}">
                    <a16:creationId xmlns:a16="http://schemas.microsoft.com/office/drawing/2014/main" id="{D5B44E74-A19E-A14B-BF62-81828681F8BB}"/>
                  </a:ext>
                </a:extLst>
              </p:cNvPr>
              <p:cNvSpPr txBox="1">
                <a:spLocks/>
              </p:cNvSpPr>
              <p:nvPr/>
            </p:nvSpPr>
            <p:spPr>
              <a:xfrm>
                <a:off x="7886700" y="3573282"/>
                <a:ext cx="1931670" cy="1353048"/>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FFFFF"/>
                    </a:solidFill>
                    <a:latin typeface="Franklin Gothic Book"/>
                    <a:cs typeface="Franklin Gothic Book Regular" charset="0"/>
                  </a:rPr>
                  <a:t>Cozy Bear</a:t>
                </a:r>
                <a:r>
                  <a:rPr lang="en-US" sz="1836" b="1" dirty="0">
                    <a:solidFill>
                      <a:srgbClr val="FDBB28"/>
                    </a:solidFill>
                    <a:latin typeface="Franklin Gothic Book"/>
                    <a:cs typeface="Franklin Gothic Book Regular" charset="0"/>
                  </a:rPr>
                  <a:t> VPNfilter </a:t>
                </a:r>
                <a:r>
                  <a:rPr lang="en-US" sz="1836" b="1" dirty="0">
                    <a:solidFill>
                      <a:srgbClr val="FFFFFF"/>
                    </a:solidFill>
                    <a:latin typeface="Franklin Gothic Book"/>
                    <a:cs typeface="Franklin Gothic Book Regular" charset="0"/>
                  </a:rPr>
                  <a:t>malware </a:t>
                </a:r>
                <a:r>
                  <a:rPr lang="en-US" sz="1836" dirty="0">
                    <a:solidFill>
                      <a:srgbClr val="FDBB28"/>
                    </a:solidFill>
                    <a:latin typeface="Franklin Gothic Book"/>
                    <a:cs typeface="Franklin Gothic Book Regular" charset="0"/>
                  </a:rPr>
                  <a:t>exploits 500,000 </a:t>
                </a:r>
                <a:r>
                  <a:rPr lang="en-US" sz="1836" dirty="0">
                    <a:solidFill>
                      <a:srgbClr val="FFFFFF"/>
                    </a:solidFill>
                    <a:latin typeface="Franklin Gothic Book"/>
                    <a:cs typeface="Franklin Gothic Book Regular" charset="0"/>
                  </a:rPr>
                  <a:t>routers &amp; NAS devices</a:t>
                </a:r>
                <a:endParaRPr lang="en-US" sz="1836" b="1"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48" name="Picture 47">
                <a:extLst>
                  <a:ext uri="{FF2B5EF4-FFF2-40B4-BE49-F238E27FC236}">
                    <a16:creationId xmlns:a16="http://schemas.microsoft.com/office/drawing/2014/main" id="{278ED313-A8AB-DB4B-B117-BD7898A81B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7783072" y="3683006"/>
                <a:ext cx="144565" cy="106967"/>
              </a:xfrm>
              <a:prstGeom prst="rect">
                <a:avLst/>
              </a:prstGeom>
            </p:spPr>
          </p:pic>
        </p:grpSp>
      </p:grpSp>
      <p:grpSp>
        <p:nvGrpSpPr>
          <p:cNvPr id="24" name="Group 23">
            <a:extLst>
              <a:ext uri="{FF2B5EF4-FFF2-40B4-BE49-F238E27FC236}">
                <a16:creationId xmlns:a16="http://schemas.microsoft.com/office/drawing/2014/main" id="{C919DFD7-0DFA-8E4F-A71D-B625D6F45DAE}"/>
              </a:ext>
            </a:extLst>
          </p:cNvPr>
          <p:cNvGrpSpPr/>
          <p:nvPr/>
        </p:nvGrpSpPr>
        <p:grpSpPr>
          <a:xfrm>
            <a:off x="3737411" y="1770987"/>
            <a:ext cx="2095369" cy="3541938"/>
            <a:chOff x="3663597" y="1736420"/>
            <a:chExt cx="2054470" cy="3472803"/>
          </a:xfrm>
        </p:grpSpPr>
        <p:grpSp>
          <p:nvGrpSpPr>
            <p:cNvPr id="32" name="Group 31">
              <a:extLst>
                <a:ext uri="{FF2B5EF4-FFF2-40B4-BE49-F238E27FC236}">
                  <a16:creationId xmlns:a16="http://schemas.microsoft.com/office/drawing/2014/main" id="{F8828309-D21F-D440-A5DD-AFDD4826B91B}"/>
                </a:ext>
              </a:extLst>
            </p:cNvPr>
            <p:cNvGrpSpPr/>
            <p:nvPr/>
          </p:nvGrpSpPr>
          <p:grpSpPr>
            <a:xfrm>
              <a:off x="3663597" y="1736420"/>
              <a:ext cx="2050660" cy="3472803"/>
              <a:chOff x="3720747" y="1499252"/>
              <a:chExt cx="2050660" cy="3472803"/>
            </a:xfrm>
          </p:grpSpPr>
          <p:sp>
            <p:nvSpPr>
              <p:cNvPr id="145" name="Title 1">
                <a:extLst>
                  <a:ext uri="{FF2B5EF4-FFF2-40B4-BE49-F238E27FC236}">
                    <a16:creationId xmlns:a16="http://schemas.microsoft.com/office/drawing/2014/main" id="{5D1AD912-386B-F749-A5CA-2506E0EC8D79}"/>
                  </a:ext>
                </a:extLst>
              </p:cNvPr>
              <p:cNvSpPr txBox="1">
                <a:spLocks/>
              </p:cNvSpPr>
              <p:nvPr/>
            </p:nvSpPr>
            <p:spPr>
              <a:xfrm>
                <a:off x="3853492" y="1534889"/>
                <a:ext cx="1917915" cy="1554074"/>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Industroyer </a:t>
                </a:r>
                <a:r>
                  <a:rPr lang="en-US" sz="1836" dirty="0">
                    <a:solidFill>
                      <a:srgbClr val="FFFFFF"/>
                    </a:solidFill>
                    <a:latin typeface="Franklin Gothic Book"/>
                    <a:cs typeface="Franklin Gothic Book Regular" charset="0"/>
                  </a:rPr>
                  <a:t>attack on Ukrainian grid: </a:t>
                </a:r>
                <a:r>
                  <a:rPr lang="en-US" sz="1836" b="1" dirty="0">
                    <a:solidFill>
                      <a:srgbClr val="FDBB28"/>
                    </a:solidFill>
                    <a:latin typeface="Franklin Gothic Book"/>
                    <a:cs typeface="Franklin Gothic Book Regular" charset="0"/>
                  </a:rPr>
                  <a:t>1st </a:t>
                </a:r>
                <a:r>
                  <a:rPr lang="en-US" sz="1836" b="1" dirty="0">
                    <a:solidFill>
                      <a:srgbClr val="FFFFFF"/>
                    </a:solidFill>
                    <a:latin typeface="Franklin Gothic Book"/>
                    <a:cs typeface="Franklin Gothic Book Regular" charset="0"/>
                  </a:rPr>
                  <a:t>autonomous targeted</a:t>
                </a:r>
                <a:r>
                  <a:rPr lang="en-US" sz="1836" b="1" dirty="0">
                    <a:solidFill>
                      <a:srgbClr val="FDBB28"/>
                    </a:solidFill>
                    <a:latin typeface="Franklin Gothic Book"/>
                    <a:cs typeface="Franklin Gothic Book Regular" charset="0"/>
                  </a:rPr>
                  <a:t> IIoT malware</a:t>
                </a:r>
                <a:endParaRPr lang="en-US" sz="1836" dirty="0">
                  <a:solidFill>
                    <a:srgbClr val="FFFFFF"/>
                  </a:solidFill>
                  <a:latin typeface="Franklin Gothic Book"/>
                  <a:cs typeface="Franklin Gothic Book Regular" charset="0"/>
                </a:endParaRPr>
              </a:p>
            </p:txBody>
          </p:sp>
          <p:cxnSp>
            <p:nvCxnSpPr>
              <p:cNvPr id="146" name="Straight Connector 145">
                <a:extLst>
                  <a:ext uri="{FF2B5EF4-FFF2-40B4-BE49-F238E27FC236}">
                    <a16:creationId xmlns:a16="http://schemas.microsoft.com/office/drawing/2014/main" id="{97A2C112-7C5C-EB45-9A39-FDF367BAE032}"/>
                  </a:ext>
                </a:extLst>
              </p:cNvPr>
              <p:cNvCxnSpPr>
                <a:cxnSpLocks/>
              </p:cNvCxnSpPr>
              <p:nvPr/>
            </p:nvCxnSpPr>
            <p:spPr>
              <a:xfrm>
                <a:off x="3783935" y="1728793"/>
                <a:ext cx="0" cy="3243262"/>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7511873F-6655-4F42-AD33-675B487F32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3720747" y="1499252"/>
                <a:ext cx="123738" cy="123736"/>
              </a:xfrm>
              <a:prstGeom prst="rect">
                <a:avLst/>
              </a:prstGeom>
            </p:spPr>
          </p:pic>
        </p:grpSp>
        <p:grpSp>
          <p:nvGrpSpPr>
            <p:cNvPr id="23" name="Group 22">
              <a:extLst>
                <a:ext uri="{FF2B5EF4-FFF2-40B4-BE49-F238E27FC236}">
                  <a16:creationId xmlns:a16="http://schemas.microsoft.com/office/drawing/2014/main" id="{F78AFEAD-31DE-7E43-AF73-30CDC5CAA7B2}"/>
                </a:ext>
              </a:extLst>
            </p:cNvPr>
            <p:cNvGrpSpPr/>
            <p:nvPr/>
          </p:nvGrpSpPr>
          <p:grpSpPr>
            <a:xfrm>
              <a:off x="3667407" y="3420440"/>
              <a:ext cx="2050660" cy="1589711"/>
              <a:chOff x="3667407" y="3420440"/>
              <a:chExt cx="2050660" cy="1589711"/>
            </a:xfrm>
          </p:grpSpPr>
          <p:sp>
            <p:nvSpPr>
              <p:cNvPr id="50" name="Title 1">
                <a:extLst>
                  <a:ext uri="{FF2B5EF4-FFF2-40B4-BE49-F238E27FC236}">
                    <a16:creationId xmlns:a16="http://schemas.microsoft.com/office/drawing/2014/main" id="{C2461069-5B61-E345-9271-7A5DAA646B8D}"/>
                  </a:ext>
                </a:extLst>
              </p:cNvPr>
              <p:cNvSpPr txBox="1">
                <a:spLocks/>
              </p:cNvSpPr>
              <p:nvPr/>
            </p:nvSpPr>
            <p:spPr>
              <a:xfrm>
                <a:off x="3800152" y="3456077"/>
                <a:ext cx="1917915" cy="1554074"/>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Mirai IoT DDoS </a:t>
                </a:r>
                <a:r>
                  <a:rPr lang="en-US" sz="1836" b="1" dirty="0">
                    <a:solidFill>
                      <a:srgbClr val="FFFFFF"/>
                    </a:solidFill>
                    <a:latin typeface="Franklin Gothic Book"/>
                    <a:cs typeface="Franklin Gothic Book Regular" charset="0"/>
                  </a:rPr>
                  <a:t>attack takes down internet</a:t>
                </a:r>
                <a:endParaRPr lang="en-US" sz="1836" dirty="0">
                  <a:solidFill>
                    <a:srgbClr val="FFFFFF"/>
                  </a:solidFill>
                  <a:latin typeface="Franklin Gothic Book"/>
                  <a:cs typeface="Franklin Gothic Book Regular" charset="0"/>
                </a:endParaRPr>
              </a:p>
            </p:txBody>
          </p:sp>
          <p:pic>
            <p:nvPicPr>
              <p:cNvPr id="51" name="Picture 50">
                <a:extLst>
                  <a:ext uri="{FF2B5EF4-FFF2-40B4-BE49-F238E27FC236}">
                    <a16:creationId xmlns:a16="http://schemas.microsoft.com/office/drawing/2014/main" id="{D6195096-7B2D-F94B-8B5E-9A9A25245D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3667407" y="3420440"/>
                <a:ext cx="123738" cy="123736"/>
              </a:xfrm>
              <a:prstGeom prst="rect">
                <a:avLst/>
              </a:prstGeom>
            </p:spPr>
          </p:pic>
        </p:grpSp>
      </p:grpSp>
      <p:grpSp>
        <p:nvGrpSpPr>
          <p:cNvPr id="37" name="Group 36">
            <a:extLst>
              <a:ext uri="{FF2B5EF4-FFF2-40B4-BE49-F238E27FC236}">
                <a16:creationId xmlns:a16="http://schemas.microsoft.com/office/drawing/2014/main" id="{E54E0A33-9EAC-BE49-BBAF-21250057F723}"/>
              </a:ext>
            </a:extLst>
          </p:cNvPr>
          <p:cNvGrpSpPr/>
          <p:nvPr/>
        </p:nvGrpSpPr>
        <p:grpSpPr>
          <a:xfrm>
            <a:off x="10013561" y="626600"/>
            <a:ext cx="2363744" cy="4700897"/>
            <a:chOff x="9817244" y="614369"/>
            <a:chExt cx="2317606" cy="4609141"/>
          </a:xfrm>
        </p:grpSpPr>
        <p:cxnSp>
          <p:nvCxnSpPr>
            <p:cNvPr id="161" name="Straight Connector 160">
              <a:extLst>
                <a:ext uri="{FF2B5EF4-FFF2-40B4-BE49-F238E27FC236}">
                  <a16:creationId xmlns:a16="http://schemas.microsoft.com/office/drawing/2014/main" id="{391C4320-B524-9A46-9A4C-178C97C794C0}"/>
                </a:ext>
              </a:extLst>
            </p:cNvPr>
            <p:cNvCxnSpPr>
              <a:cxnSpLocks/>
            </p:cNvCxnSpPr>
            <p:nvPr/>
          </p:nvCxnSpPr>
          <p:spPr>
            <a:xfrm>
              <a:off x="9883968" y="925830"/>
              <a:ext cx="0" cy="4297680"/>
            </a:xfrm>
            <a:prstGeom prst="line">
              <a:avLst/>
            </a:prstGeom>
            <a:ln w="1587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901E49C-B323-6F49-BAE5-675132E2DFEA}"/>
                </a:ext>
              </a:extLst>
            </p:cNvPr>
            <p:cNvGrpSpPr/>
            <p:nvPr/>
          </p:nvGrpSpPr>
          <p:grpSpPr>
            <a:xfrm>
              <a:off x="9817244" y="614369"/>
              <a:ext cx="2317606" cy="4475791"/>
              <a:chOff x="9817244" y="614369"/>
              <a:chExt cx="2317606" cy="4475791"/>
            </a:xfrm>
          </p:grpSpPr>
          <p:grpSp>
            <p:nvGrpSpPr>
              <p:cNvPr id="18" name="Group 17">
                <a:extLst>
                  <a:ext uri="{FF2B5EF4-FFF2-40B4-BE49-F238E27FC236}">
                    <a16:creationId xmlns:a16="http://schemas.microsoft.com/office/drawing/2014/main" id="{8FCB47D0-7E89-C74A-85D7-AA08A9E47709}"/>
                  </a:ext>
                </a:extLst>
              </p:cNvPr>
              <p:cNvGrpSpPr/>
              <p:nvPr/>
            </p:nvGrpSpPr>
            <p:grpSpPr>
              <a:xfrm>
                <a:off x="9817244" y="614369"/>
                <a:ext cx="2317606" cy="1374451"/>
                <a:chOff x="9874394" y="317189"/>
                <a:chExt cx="2317606" cy="1374451"/>
              </a:xfrm>
            </p:grpSpPr>
            <p:sp>
              <p:nvSpPr>
                <p:cNvPr id="160" name="Title 1">
                  <a:extLst>
                    <a:ext uri="{FF2B5EF4-FFF2-40B4-BE49-F238E27FC236}">
                      <a16:creationId xmlns:a16="http://schemas.microsoft.com/office/drawing/2014/main" id="{1AB441E5-6E70-C842-B3CF-41E19FE201C0}"/>
                    </a:ext>
                  </a:extLst>
                </p:cNvPr>
                <p:cNvSpPr txBox="1">
                  <a:spLocks/>
                </p:cNvSpPr>
                <p:nvPr/>
              </p:nvSpPr>
              <p:spPr>
                <a:xfrm>
                  <a:off x="10014569" y="317189"/>
                  <a:ext cx="2177431" cy="1374451"/>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LockerGoga ransomware </a:t>
                  </a:r>
                  <a:r>
                    <a:rPr lang="en-US" sz="1836" dirty="0">
                      <a:solidFill>
                        <a:srgbClr val="FFFFFF"/>
                      </a:solidFill>
                      <a:latin typeface="Franklin Gothic Book"/>
                      <a:cs typeface="Franklin Gothic Book Regular" charset="0"/>
                    </a:rPr>
                    <a:t>strikes 5 firms including </a:t>
                  </a:r>
                  <a:r>
                    <a:rPr lang="en-US" sz="1836" b="1" dirty="0">
                      <a:solidFill>
                        <a:srgbClr val="FFFFFF"/>
                      </a:solidFill>
                      <a:latin typeface="Franklin Gothic Book"/>
                      <a:cs typeface="Franklin Gothic Book Regular" charset="0"/>
                    </a:rPr>
                    <a:t>Norsk Hydro</a:t>
                  </a:r>
                  <a:r>
                    <a:rPr lang="en-US" sz="1836" b="1" dirty="0">
                      <a:solidFill>
                        <a:srgbClr val="FDBB28"/>
                      </a:solidFill>
                      <a:latin typeface="Franklin Gothic Book"/>
                      <a:cs typeface="Franklin Gothic Book Regular" charset="0"/>
                    </a:rPr>
                    <a:t> </a:t>
                  </a:r>
                  <a:r>
                    <a:rPr lang="en-US" sz="1836" dirty="0">
                      <a:solidFill>
                        <a:srgbClr val="FFFFFF"/>
                      </a:solidFill>
                      <a:latin typeface="Franklin Gothic Book"/>
                      <a:cs typeface="Franklin Gothic Book Regular" charset="0"/>
                    </a:rPr>
                    <a:t>causing </a:t>
                  </a:r>
                  <a:r>
                    <a:rPr lang="en-US" sz="1836" b="1" dirty="0">
                      <a:solidFill>
                        <a:srgbClr val="FDBB28"/>
                      </a:solidFill>
                      <a:latin typeface="Franklin Gothic Book"/>
                      <a:cs typeface="Franklin Gothic Book Regular" charset="0"/>
                    </a:rPr>
                    <a:t>$70M+ losses</a:t>
                  </a: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162" name="Picture 161">
                  <a:extLst>
                    <a:ext uri="{FF2B5EF4-FFF2-40B4-BE49-F238E27FC236}">
                      <a16:creationId xmlns:a16="http://schemas.microsoft.com/office/drawing/2014/main" id="{5230B28B-B03D-684B-BD88-2A09E8A74A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9874394" y="452270"/>
                  <a:ext cx="130662" cy="93950"/>
                </a:xfrm>
                <a:prstGeom prst="rect">
                  <a:avLst/>
                </a:prstGeom>
              </p:spPr>
            </p:pic>
          </p:grpSp>
          <p:grpSp>
            <p:nvGrpSpPr>
              <p:cNvPr id="15" name="Group 14">
                <a:extLst>
                  <a:ext uri="{FF2B5EF4-FFF2-40B4-BE49-F238E27FC236}">
                    <a16:creationId xmlns:a16="http://schemas.microsoft.com/office/drawing/2014/main" id="{0DAD54EF-D8AB-CC44-AD00-0A74C4671978}"/>
                  </a:ext>
                </a:extLst>
              </p:cNvPr>
              <p:cNvGrpSpPr/>
              <p:nvPr/>
            </p:nvGrpSpPr>
            <p:grpSpPr>
              <a:xfrm>
                <a:off x="9821418" y="3388048"/>
                <a:ext cx="2313432" cy="818192"/>
                <a:chOff x="9878568" y="3113728"/>
                <a:chExt cx="2313432" cy="818192"/>
              </a:xfrm>
            </p:grpSpPr>
            <p:sp>
              <p:nvSpPr>
                <p:cNvPr id="59" name="Title 1">
                  <a:extLst>
                    <a:ext uri="{FF2B5EF4-FFF2-40B4-BE49-F238E27FC236}">
                      <a16:creationId xmlns:a16="http://schemas.microsoft.com/office/drawing/2014/main" id="{2036AAD9-DE94-FC46-9A52-2012748CFF34}"/>
                    </a:ext>
                  </a:extLst>
                </p:cNvPr>
                <p:cNvSpPr txBox="1">
                  <a:spLocks/>
                </p:cNvSpPr>
                <p:nvPr/>
              </p:nvSpPr>
              <p:spPr>
                <a:xfrm>
                  <a:off x="10047903" y="3113728"/>
                  <a:ext cx="2144097" cy="818192"/>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Iran targets </a:t>
                  </a:r>
                  <a:r>
                    <a:rPr lang="en-US" sz="1836" b="1" dirty="0">
                      <a:solidFill>
                        <a:srgbClr val="FFFFFF"/>
                      </a:solidFill>
                      <a:latin typeface="Franklin Gothic Book"/>
                      <a:cs typeface="Franklin Gothic Book Regular" charset="0"/>
                    </a:rPr>
                    <a:t>Fortinet, PAN, Citrix</a:t>
                  </a:r>
                  <a:r>
                    <a:rPr lang="en-US" sz="1836" b="1" dirty="0">
                      <a:solidFill>
                        <a:srgbClr val="FDBB28"/>
                      </a:solidFill>
                      <a:latin typeface="Franklin Gothic Book"/>
                      <a:cs typeface="Franklin Gothic Book Regular" charset="0"/>
                    </a:rPr>
                    <a:t> routers</a:t>
                  </a:r>
                  <a:endParaRPr lang="en-US" sz="1836" b="1"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62" name="Picture 61">
                  <a:extLst>
                    <a:ext uri="{FF2B5EF4-FFF2-40B4-BE49-F238E27FC236}">
                      <a16:creationId xmlns:a16="http://schemas.microsoft.com/office/drawing/2014/main" id="{1BFA31A1-3C1B-2144-8659-E834E68BC3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9878568" y="3183896"/>
                  <a:ext cx="142102" cy="106967"/>
                </a:xfrm>
                <a:prstGeom prst="rect">
                  <a:avLst/>
                </a:prstGeom>
              </p:spPr>
            </p:pic>
          </p:grpSp>
          <p:grpSp>
            <p:nvGrpSpPr>
              <p:cNvPr id="17" name="Group 16">
                <a:extLst>
                  <a:ext uri="{FF2B5EF4-FFF2-40B4-BE49-F238E27FC236}">
                    <a16:creationId xmlns:a16="http://schemas.microsoft.com/office/drawing/2014/main" id="{E76B419F-4A6A-7343-AEB0-F88A3F22131E}"/>
                  </a:ext>
                </a:extLst>
              </p:cNvPr>
              <p:cNvGrpSpPr/>
              <p:nvPr/>
            </p:nvGrpSpPr>
            <p:grpSpPr>
              <a:xfrm>
                <a:off x="9821418" y="2035498"/>
                <a:ext cx="2313432" cy="1310952"/>
                <a:chOff x="9878568" y="1738318"/>
                <a:chExt cx="2313432" cy="1310952"/>
              </a:xfrm>
            </p:grpSpPr>
            <p:sp>
              <p:nvSpPr>
                <p:cNvPr id="54" name="Title 1">
                  <a:extLst>
                    <a:ext uri="{FF2B5EF4-FFF2-40B4-BE49-F238E27FC236}">
                      <a16:creationId xmlns:a16="http://schemas.microsoft.com/office/drawing/2014/main" id="{FAE77F22-3B09-814C-8FAE-9A5BD1A30BC3}"/>
                    </a:ext>
                  </a:extLst>
                </p:cNvPr>
                <p:cNvSpPr txBox="1">
                  <a:spLocks/>
                </p:cNvSpPr>
                <p:nvPr/>
              </p:nvSpPr>
              <p:spPr>
                <a:xfrm>
                  <a:off x="10013613" y="1738318"/>
                  <a:ext cx="2178387" cy="1310952"/>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Microsoft </a:t>
                  </a:r>
                  <a:r>
                    <a:rPr lang="en-US" sz="1836" b="1" dirty="0">
                      <a:solidFill>
                        <a:srgbClr val="FFFFFF"/>
                      </a:solidFill>
                      <a:latin typeface="Franklin Gothic Book"/>
                      <a:cs typeface="Franklin Gothic Book Regular" charset="0"/>
                    </a:rPr>
                    <a:t>finds</a:t>
                  </a:r>
                  <a:r>
                    <a:rPr lang="en-US" sz="1836" b="1" dirty="0">
                      <a:solidFill>
                        <a:srgbClr val="FDBB28"/>
                      </a:solidFill>
                      <a:latin typeface="Franklin Gothic Book"/>
                      <a:cs typeface="Franklin Gothic Book Regular" charset="0"/>
                    </a:rPr>
                    <a:t> </a:t>
                  </a:r>
                  <a:r>
                    <a:rPr lang="en-US" sz="1836" b="1" dirty="0">
                      <a:solidFill>
                        <a:srgbClr val="FFFFFF"/>
                      </a:solidFill>
                      <a:latin typeface="Franklin Gothic Book"/>
                      <a:cs typeface="Franklin Gothic Book Regular" charset="0"/>
                    </a:rPr>
                    <a:t>IoT campaign using </a:t>
                  </a:r>
                  <a:r>
                    <a:rPr lang="en-US" sz="1836" b="1" dirty="0">
                      <a:solidFill>
                        <a:srgbClr val="FDBB28"/>
                      </a:solidFill>
                      <a:latin typeface="Franklin Gothic Book"/>
                      <a:cs typeface="Franklin Gothic Book Regular" charset="0"/>
                    </a:rPr>
                    <a:t>VoIP &amp; printers</a:t>
                  </a:r>
                  <a:r>
                    <a:rPr lang="en-US" sz="1836" b="1" dirty="0">
                      <a:solidFill>
                        <a:srgbClr val="FFFFFF"/>
                      </a:solidFill>
                      <a:latin typeface="Franklin Gothic Book"/>
                      <a:cs typeface="Franklin Gothic Book Regular" charset="0"/>
                    </a:rPr>
                    <a:t> as entry points to corporate networks</a:t>
                  </a: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63" name="Picture 62">
                  <a:extLst>
                    <a:ext uri="{FF2B5EF4-FFF2-40B4-BE49-F238E27FC236}">
                      <a16:creationId xmlns:a16="http://schemas.microsoft.com/office/drawing/2014/main" id="{4928305D-7CF3-334C-A34A-07424F1AB5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9878568" y="1835156"/>
                  <a:ext cx="142102" cy="106967"/>
                </a:xfrm>
                <a:prstGeom prst="rect">
                  <a:avLst/>
                </a:prstGeom>
              </p:spPr>
            </p:pic>
          </p:grpSp>
          <p:grpSp>
            <p:nvGrpSpPr>
              <p:cNvPr id="14" name="Group 13">
                <a:extLst>
                  <a:ext uri="{FF2B5EF4-FFF2-40B4-BE49-F238E27FC236}">
                    <a16:creationId xmlns:a16="http://schemas.microsoft.com/office/drawing/2014/main" id="{EF0FB6E0-FD5B-BD41-A9D6-F456D9C9C8BD}"/>
                  </a:ext>
                </a:extLst>
              </p:cNvPr>
              <p:cNvGrpSpPr/>
              <p:nvPr/>
            </p:nvGrpSpPr>
            <p:grpSpPr>
              <a:xfrm>
                <a:off x="9821418" y="4271968"/>
                <a:ext cx="2313432" cy="818192"/>
                <a:chOff x="9878568" y="4020508"/>
                <a:chExt cx="2313432" cy="818192"/>
              </a:xfrm>
            </p:grpSpPr>
            <p:sp>
              <p:nvSpPr>
                <p:cNvPr id="68" name="Title 1">
                  <a:extLst>
                    <a:ext uri="{FF2B5EF4-FFF2-40B4-BE49-F238E27FC236}">
                      <a16:creationId xmlns:a16="http://schemas.microsoft.com/office/drawing/2014/main" id="{F214DE30-4EE8-3D4F-990B-87C6CEA6519E}"/>
                    </a:ext>
                  </a:extLst>
                </p:cNvPr>
                <p:cNvSpPr txBox="1">
                  <a:spLocks/>
                </p:cNvSpPr>
                <p:nvPr/>
              </p:nvSpPr>
              <p:spPr>
                <a:xfrm>
                  <a:off x="10047903" y="4020508"/>
                  <a:ext cx="2144097" cy="818192"/>
                </a:xfrm>
                <a:prstGeom prst="rect">
                  <a:avLst/>
                </a:prstGeom>
              </p:spPr>
              <p:txBody>
                <a:bodyPr/>
                <a:lstStyle>
                  <a:lvl1pPr algn="l" defTabSz="914400" rtl="0" eaLnBrk="1" latinLnBrk="0" hangingPunct="1">
                    <a:lnSpc>
                      <a:spcPct val="90000"/>
                    </a:lnSpc>
                    <a:spcBef>
                      <a:spcPct val="0"/>
                    </a:spcBef>
                    <a:buNone/>
                    <a:defRPr sz="3200" b="0" kern="1200">
                      <a:solidFill>
                        <a:schemeClr val="accent4"/>
                      </a:solidFill>
                      <a:latin typeface="+mj-lt"/>
                      <a:ea typeface="+mj-ea"/>
                      <a:cs typeface="Catamaran SemiBold" panose="00000700000000000000" pitchFamily="2" charset="0"/>
                    </a:defRPr>
                  </a:lvl1pPr>
                </a:lstStyle>
                <a:p>
                  <a:pPr defTabSz="932597">
                    <a:defRPr/>
                  </a:pPr>
                  <a:r>
                    <a:rPr lang="en-US" sz="1836" b="1" dirty="0">
                      <a:solidFill>
                        <a:srgbClr val="FDBB28"/>
                      </a:solidFill>
                      <a:latin typeface="Franklin Gothic Book"/>
                      <a:cs typeface="Franklin Gothic Book Regular" charset="0"/>
                    </a:rPr>
                    <a:t>Malware exploits </a:t>
                  </a:r>
                  <a:r>
                    <a:rPr lang="en-US" sz="1836" b="1" dirty="0">
                      <a:solidFill>
                        <a:srgbClr val="FFFFFF"/>
                      </a:solidFill>
                      <a:latin typeface="Franklin Gothic Book"/>
                      <a:cs typeface="Franklin Gothic Book Regular" charset="0"/>
                    </a:rPr>
                    <a:t>building access control systems</a:t>
                  </a:r>
                  <a:r>
                    <a:rPr lang="en-US" sz="1836" b="1" dirty="0">
                      <a:solidFill>
                        <a:srgbClr val="FDBB28"/>
                      </a:solidFill>
                      <a:latin typeface="Franklin Gothic Book"/>
                      <a:cs typeface="Franklin Gothic Book Regular" charset="0"/>
                    </a:rPr>
                    <a:t> </a:t>
                  </a:r>
                  <a:endParaRPr lang="en-US" sz="1836" b="1"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a:p>
                  <a:pPr defTabSz="932597">
                    <a:defRPr/>
                  </a:pPr>
                  <a:endParaRPr lang="en-US" sz="1836" dirty="0">
                    <a:solidFill>
                      <a:srgbClr val="FFFFFF"/>
                    </a:solidFill>
                    <a:latin typeface="Franklin Gothic Book"/>
                    <a:cs typeface="Franklin Gothic Book Regular" charset="0"/>
                  </a:endParaRPr>
                </a:p>
              </p:txBody>
            </p:sp>
            <p:pic>
              <p:nvPicPr>
                <p:cNvPr id="71" name="Picture 70">
                  <a:extLst>
                    <a:ext uri="{FF2B5EF4-FFF2-40B4-BE49-F238E27FC236}">
                      <a16:creationId xmlns:a16="http://schemas.microsoft.com/office/drawing/2014/main" id="{528501F1-B68B-674D-9F24-5D95A28693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V="1">
                  <a:off x="9878568" y="4090676"/>
                  <a:ext cx="142102" cy="106967"/>
                </a:xfrm>
                <a:prstGeom prst="rect">
                  <a:avLst/>
                </a:prstGeom>
              </p:spPr>
            </p:pic>
          </p:grpSp>
        </p:grpSp>
      </p:grpSp>
    </p:spTree>
    <p:extLst>
      <p:ext uri="{BB962C8B-B14F-4D97-AF65-F5344CB8AC3E}">
        <p14:creationId xmlns:p14="http://schemas.microsoft.com/office/powerpoint/2010/main" val="505757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9755-09DA-469F-95E1-D53363C9C1CA}"/>
              </a:ext>
            </a:extLst>
          </p:cNvPr>
          <p:cNvSpPr>
            <a:spLocks noGrp="1"/>
          </p:cNvSpPr>
          <p:nvPr>
            <p:ph type="title"/>
          </p:nvPr>
        </p:nvSpPr>
        <p:spPr>
          <a:xfrm>
            <a:off x="465139" y="632779"/>
            <a:ext cx="10537688" cy="411162"/>
          </a:xfrm>
        </p:spPr>
        <p:txBody>
          <a:bodyPr/>
          <a:lstStyle/>
          <a:p>
            <a:r>
              <a:rPr lang="en-US" sz="2800" dirty="0" err="1"/>
              <a:t>Mitre</a:t>
            </a:r>
            <a:r>
              <a:rPr lang="en-US" sz="2800" dirty="0"/>
              <a:t> ATT&amp;CK Framework</a:t>
            </a:r>
            <a:endParaRPr lang="en-US" dirty="0"/>
          </a:p>
        </p:txBody>
      </p:sp>
      <p:grpSp>
        <p:nvGrpSpPr>
          <p:cNvPr id="464" name="Group 463" descr="Link to: https://attack.mitre.org/matrices/enterprise/">
            <a:extLst>
              <a:ext uri="{FF2B5EF4-FFF2-40B4-BE49-F238E27FC236}">
                <a16:creationId xmlns:a16="http://schemas.microsoft.com/office/drawing/2014/main" id="{319568BC-C482-453E-8506-D4D8877D80F0}"/>
              </a:ext>
            </a:extLst>
          </p:cNvPr>
          <p:cNvGrpSpPr/>
          <p:nvPr/>
        </p:nvGrpSpPr>
        <p:grpSpPr>
          <a:xfrm>
            <a:off x="470083" y="1388338"/>
            <a:ext cx="4129383" cy="1735666"/>
            <a:chOff x="470083" y="1388338"/>
            <a:chExt cx="4129383" cy="1735666"/>
          </a:xfrm>
        </p:grpSpPr>
        <p:sp>
          <p:nvSpPr>
            <p:cNvPr id="465" name="Rectangle: Rounded Corners 464">
              <a:hlinkClick r:id="rId2"/>
              <a:extLst>
                <a:ext uri="{FF2B5EF4-FFF2-40B4-BE49-F238E27FC236}">
                  <a16:creationId xmlns:a16="http://schemas.microsoft.com/office/drawing/2014/main" id="{266487D4-28EC-4EB9-993F-FDDCDB3D785A}"/>
                </a:ext>
              </a:extLst>
            </p:cNvPr>
            <p:cNvSpPr/>
            <p:nvPr/>
          </p:nvSpPr>
          <p:spPr bwMode="auto">
            <a:xfrm>
              <a:off x="470083" y="1388338"/>
              <a:ext cx="2573055" cy="230832"/>
            </a:xfrm>
            <a:prstGeom prst="roundRect">
              <a:avLst>
                <a:gd name="adj" fmla="val 0"/>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spAutoFit/>
            </a:bodyPr>
            <a:lstStyle/>
            <a:p>
              <a:pPr defTabSz="913927">
                <a:spcBef>
                  <a:spcPct val="0"/>
                </a:spcBef>
                <a:spcAft>
                  <a:spcPct val="0"/>
                </a:spcAft>
              </a:pPr>
              <a:r>
                <a:rPr lang="en-US" sz="900" dirty="0">
                  <a:solidFill>
                    <a:schemeClr val="bg1"/>
                  </a:solidFill>
                  <a:latin typeface="+mj-lt"/>
                  <a:cs typeface="Arial" panose="020B0604020202020204" pitchFamily="34" charset="0"/>
                </a:rPr>
                <a:t>https://attack.mitre.org/matrices/enterprise/</a:t>
              </a:r>
            </a:p>
          </p:txBody>
        </p:sp>
        <p:pic>
          <p:nvPicPr>
            <p:cNvPr id="466" name="Picture 465">
              <a:extLst>
                <a:ext uri="{FF2B5EF4-FFF2-40B4-BE49-F238E27FC236}">
                  <a16:creationId xmlns:a16="http://schemas.microsoft.com/office/drawing/2014/main" id="{5783C7DA-382E-4C9A-8A4D-F7746F7623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t="-7762" r="-1302" b="-14073"/>
            <a:stretch/>
          </p:blipFill>
          <p:spPr>
            <a:xfrm>
              <a:off x="470083" y="1618876"/>
              <a:ext cx="4129383" cy="150512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pic>
      </p:grpSp>
      <p:cxnSp>
        <p:nvCxnSpPr>
          <p:cNvPr id="460" name="Straight Connector 459">
            <a:extLst>
              <a:ext uri="{FF2B5EF4-FFF2-40B4-BE49-F238E27FC236}">
                <a16:creationId xmlns:a16="http://schemas.microsoft.com/office/drawing/2014/main" id="{EE513C71-24CE-4FB6-BB91-0117D6B929CD}"/>
              </a:ext>
              <a:ext uri="{C183D7F6-B498-43B3-948B-1728B52AA6E4}">
                <adec:decorative xmlns:adec="http://schemas.microsoft.com/office/drawing/2017/decorative" val="1"/>
              </a:ext>
            </a:extLst>
          </p:cNvPr>
          <p:cNvCxnSpPr>
            <a:cxnSpLocks/>
          </p:cNvCxnSpPr>
          <p:nvPr/>
        </p:nvCxnSpPr>
        <p:spPr>
          <a:xfrm flipH="1">
            <a:off x="4546390" y="4616924"/>
            <a:ext cx="631505" cy="0"/>
          </a:xfrm>
          <a:prstGeom prst="line">
            <a:avLst/>
          </a:prstGeom>
          <a:ln w="190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61" name="Group 460" descr="Link to: https://collaborate.mitre.org/attackics/index.php/Main_Page">
            <a:extLst>
              <a:ext uri="{FF2B5EF4-FFF2-40B4-BE49-F238E27FC236}">
                <a16:creationId xmlns:a16="http://schemas.microsoft.com/office/drawing/2014/main" id="{2C4CCFAB-884C-4DD9-A831-91357C85D798}"/>
              </a:ext>
            </a:extLst>
          </p:cNvPr>
          <p:cNvGrpSpPr/>
          <p:nvPr/>
        </p:nvGrpSpPr>
        <p:grpSpPr>
          <a:xfrm>
            <a:off x="470083" y="3508372"/>
            <a:ext cx="4129002" cy="1995788"/>
            <a:chOff x="470083" y="3360090"/>
            <a:chExt cx="4129002" cy="1995788"/>
          </a:xfrm>
        </p:grpSpPr>
        <p:sp>
          <p:nvSpPr>
            <p:cNvPr id="462" name="Rectangle: Rounded Corners 461">
              <a:hlinkClick r:id="rId4"/>
              <a:extLst>
                <a:ext uri="{FF2B5EF4-FFF2-40B4-BE49-F238E27FC236}">
                  <a16:creationId xmlns:a16="http://schemas.microsoft.com/office/drawing/2014/main" id="{31ACF557-88D4-4FF4-A5A4-E0C8CCBE0A27}"/>
                </a:ext>
              </a:extLst>
            </p:cNvPr>
            <p:cNvSpPr/>
            <p:nvPr/>
          </p:nvSpPr>
          <p:spPr bwMode="auto">
            <a:xfrm>
              <a:off x="470083" y="3360090"/>
              <a:ext cx="3428817" cy="230832"/>
            </a:xfrm>
            <a:prstGeom prst="roundRect">
              <a:avLst>
                <a:gd name="adj" fmla="val 0"/>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spAutoFit/>
            </a:bodyPr>
            <a:lstStyle/>
            <a:p>
              <a:pPr defTabSz="913927">
                <a:spcBef>
                  <a:spcPct val="0"/>
                </a:spcBef>
                <a:spcAft>
                  <a:spcPct val="0"/>
                </a:spcAft>
              </a:pPr>
              <a:r>
                <a:rPr lang="en-US" sz="900" dirty="0">
                  <a:solidFill>
                    <a:schemeClr val="bg1"/>
                  </a:solidFill>
                  <a:latin typeface="+mj-lt"/>
                  <a:cs typeface="Arial" panose="020B0604020202020204" pitchFamily="34" charset="0"/>
                </a:rPr>
                <a:t>https://collaborate.mitre.org/attackics/index.php/Main_Page</a:t>
              </a:r>
            </a:p>
          </p:txBody>
        </p:sp>
        <p:pic>
          <p:nvPicPr>
            <p:cNvPr id="463" name="Picture 462">
              <a:extLst>
                <a:ext uri="{FF2B5EF4-FFF2-40B4-BE49-F238E27FC236}">
                  <a16:creationId xmlns:a16="http://schemas.microsoft.com/office/drawing/2014/main" id="{7F9748E0-266B-4A62-A4AC-8F5E941F0E1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96" t="-4106" r="-3418" b="-7614"/>
            <a:stretch/>
          </p:blipFill>
          <p:spPr>
            <a:xfrm>
              <a:off x="471716" y="3590923"/>
              <a:ext cx="4127369" cy="1764955"/>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pic>
      </p:grpSp>
      <p:grpSp>
        <p:nvGrpSpPr>
          <p:cNvPr id="469" name="Group 468" descr="Pudue Model Diagram">
            <a:extLst>
              <a:ext uri="{FF2B5EF4-FFF2-40B4-BE49-F238E27FC236}">
                <a16:creationId xmlns:a16="http://schemas.microsoft.com/office/drawing/2014/main" id="{FE336E91-8008-4A33-89C5-92CF397A78D4}"/>
              </a:ext>
            </a:extLst>
          </p:cNvPr>
          <p:cNvGrpSpPr/>
          <p:nvPr/>
        </p:nvGrpSpPr>
        <p:grpSpPr>
          <a:xfrm>
            <a:off x="5177895" y="657232"/>
            <a:ext cx="7282217" cy="5891150"/>
            <a:chOff x="5177895" y="657232"/>
            <a:chExt cx="7282217" cy="5891150"/>
          </a:xfrm>
        </p:grpSpPr>
        <p:sp>
          <p:nvSpPr>
            <p:cNvPr id="254" name="Rectangle 253">
              <a:extLst>
                <a:ext uri="{FF2B5EF4-FFF2-40B4-BE49-F238E27FC236}">
                  <a16:creationId xmlns:a16="http://schemas.microsoft.com/office/drawing/2014/main" id="{D3687D18-6B31-4AED-9CC5-FF494F46B3FA}"/>
                </a:ext>
                <a:ext uri="{C183D7F6-B498-43B3-948B-1728B52AA6E4}">
                  <adec:decorative xmlns:adec="http://schemas.microsoft.com/office/drawing/2017/decorative" val="1"/>
                </a:ext>
              </a:extLst>
            </p:cNvPr>
            <p:cNvSpPr/>
            <p:nvPr/>
          </p:nvSpPr>
          <p:spPr>
            <a:xfrm>
              <a:off x="5197552" y="1313751"/>
              <a:ext cx="6076873" cy="2124182"/>
            </a:xfrm>
            <a:prstGeom prst="rect">
              <a:avLst/>
            </a:prstGeom>
            <a:solidFill>
              <a:schemeClr val="accent5">
                <a:alpha val="10000"/>
              </a:schemeClr>
            </a:solidFill>
            <a:ln w="15875" cap="flat">
              <a:solidFill>
                <a:schemeClr val="accent5"/>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BB10A454-00A6-4689-8C13-CC6B17E12830}"/>
                </a:ext>
                <a:ext uri="{C183D7F6-B498-43B3-948B-1728B52AA6E4}">
                  <adec:decorative xmlns:adec="http://schemas.microsoft.com/office/drawing/2017/decorative" val="1"/>
                </a:ext>
              </a:extLst>
            </p:cNvPr>
            <p:cNvSpPr/>
            <p:nvPr/>
          </p:nvSpPr>
          <p:spPr>
            <a:xfrm>
              <a:off x="5197605" y="3437950"/>
              <a:ext cx="6076820" cy="3110432"/>
            </a:xfrm>
            <a:prstGeom prst="rect">
              <a:avLst/>
            </a:prstGeom>
            <a:solidFill>
              <a:schemeClr val="accent4"/>
            </a:solidFill>
            <a:ln w="15875" cap="flat" cmpd="sng">
              <a:solidFill>
                <a:schemeClr val="tx2"/>
              </a:solidFill>
              <a:prstDash val="solid"/>
              <a:miter/>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4A7CF764-106D-47FC-81C2-6AD3FF25E31D}"/>
                </a:ext>
              </a:extLst>
            </p:cNvPr>
            <p:cNvSpPr txBox="1"/>
            <p:nvPr/>
          </p:nvSpPr>
          <p:spPr>
            <a:xfrm>
              <a:off x="5420802" y="3849482"/>
              <a:ext cx="10145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Supervisory</a:t>
              </a:r>
            </a:p>
          </p:txBody>
        </p:sp>
        <p:sp>
          <p:nvSpPr>
            <p:cNvPr id="216" name="TextBox 215">
              <a:extLst>
                <a:ext uri="{FF2B5EF4-FFF2-40B4-BE49-F238E27FC236}">
                  <a16:creationId xmlns:a16="http://schemas.microsoft.com/office/drawing/2014/main" id="{EFE5BE93-5E7C-4C47-A600-B7E2DF0BA8F6}"/>
                </a:ext>
              </a:extLst>
            </p:cNvPr>
            <p:cNvSpPr txBox="1"/>
            <p:nvPr/>
          </p:nvSpPr>
          <p:spPr>
            <a:xfrm>
              <a:off x="5177895" y="2736659"/>
              <a:ext cx="1500323" cy="276999"/>
            </a:xfrm>
            <a:prstGeom prst="rect">
              <a:avLst/>
            </a:prstGeom>
            <a:noFill/>
          </p:spPr>
          <p:txBody>
            <a:bodyPr wrap="square" rtlCol="0">
              <a:spAutoFit/>
            </a:bodyPr>
            <a:lstStyle/>
            <a:p>
              <a:pPr algn="ctr" defTabSz="914400">
                <a:defRPr/>
              </a:pPr>
              <a:r>
                <a:rPr lang="en-US" sz="1200" dirty="0">
                  <a:latin typeface="+mj-lt"/>
                </a:rPr>
                <a:t>Industrial DMZ</a:t>
              </a:r>
            </a:p>
          </p:txBody>
        </p:sp>
        <p:sp>
          <p:nvSpPr>
            <p:cNvPr id="305" name="Rectangle 304">
              <a:extLst>
                <a:ext uri="{FF2B5EF4-FFF2-40B4-BE49-F238E27FC236}">
                  <a16:creationId xmlns:a16="http://schemas.microsoft.com/office/drawing/2014/main" id="{4C957875-B449-4BDE-8CF3-437776ACD35B}"/>
                </a:ext>
              </a:extLst>
            </p:cNvPr>
            <p:cNvSpPr/>
            <p:nvPr/>
          </p:nvSpPr>
          <p:spPr>
            <a:xfrm>
              <a:off x="5321813" y="1389636"/>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4 &amp; 5</a:t>
              </a:r>
            </a:p>
          </p:txBody>
        </p:sp>
        <p:sp>
          <p:nvSpPr>
            <p:cNvPr id="306" name="Rectangle 305">
              <a:extLst>
                <a:ext uri="{FF2B5EF4-FFF2-40B4-BE49-F238E27FC236}">
                  <a16:creationId xmlns:a16="http://schemas.microsoft.com/office/drawing/2014/main" id="{FE08C3A9-8A2F-4746-A994-473A70C518B5}"/>
                </a:ext>
              </a:extLst>
            </p:cNvPr>
            <p:cNvSpPr/>
            <p:nvPr/>
          </p:nvSpPr>
          <p:spPr>
            <a:xfrm>
              <a:off x="5321812" y="2399670"/>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3 / 3.5 </a:t>
              </a:r>
            </a:p>
          </p:txBody>
        </p:sp>
        <p:sp>
          <p:nvSpPr>
            <p:cNvPr id="318" name="TextBox 317">
              <a:extLst>
                <a:ext uri="{FF2B5EF4-FFF2-40B4-BE49-F238E27FC236}">
                  <a16:creationId xmlns:a16="http://schemas.microsoft.com/office/drawing/2014/main" id="{62A518ED-A372-4968-805A-39028D69531E}"/>
                </a:ext>
              </a:extLst>
            </p:cNvPr>
            <p:cNvSpPr txBox="1"/>
            <p:nvPr/>
          </p:nvSpPr>
          <p:spPr>
            <a:xfrm>
              <a:off x="5292850" y="4852278"/>
              <a:ext cx="12704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Process Control</a:t>
              </a:r>
            </a:p>
          </p:txBody>
        </p:sp>
        <p:sp>
          <p:nvSpPr>
            <p:cNvPr id="319" name="TextBox 318">
              <a:extLst>
                <a:ext uri="{FF2B5EF4-FFF2-40B4-BE49-F238E27FC236}">
                  <a16:creationId xmlns:a16="http://schemas.microsoft.com/office/drawing/2014/main" id="{6B9CDA6F-93E3-4739-8CCA-9D3848F85EDF}"/>
                </a:ext>
              </a:extLst>
            </p:cNvPr>
            <p:cNvSpPr txBox="1"/>
            <p:nvPr/>
          </p:nvSpPr>
          <p:spPr>
            <a:xfrm>
              <a:off x="5388357" y="5855075"/>
              <a:ext cx="10793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Field Control</a:t>
              </a:r>
            </a:p>
          </p:txBody>
        </p:sp>
        <p:sp>
          <p:nvSpPr>
            <p:cNvPr id="322" name="Rectangle 321">
              <a:extLst>
                <a:ext uri="{FF2B5EF4-FFF2-40B4-BE49-F238E27FC236}">
                  <a16:creationId xmlns:a16="http://schemas.microsoft.com/office/drawing/2014/main" id="{649EF33A-98AF-4319-A5B6-DBAE40E1F95F}"/>
                </a:ext>
              </a:extLst>
            </p:cNvPr>
            <p:cNvSpPr/>
            <p:nvPr/>
          </p:nvSpPr>
          <p:spPr>
            <a:xfrm>
              <a:off x="5321812" y="3508372"/>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2</a:t>
              </a:r>
            </a:p>
          </p:txBody>
        </p:sp>
        <p:sp>
          <p:nvSpPr>
            <p:cNvPr id="323" name="Rectangle 322">
              <a:extLst>
                <a:ext uri="{FF2B5EF4-FFF2-40B4-BE49-F238E27FC236}">
                  <a16:creationId xmlns:a16="http://schemas.microsoft.com/office/drawing/2014/main" id="{AA012729-3FB7-4C42-ACC5-C98C4E7E1FCA}"/>
                </a:ext>
              </a:extLst>
            </p:cNvPr>
            <p:cNvSpPr/>
            <p:nvPr/>
          </p:nvSpPr>
          <p:spPr>
            <a:xfrm>
              <a:off x="5321812" y="4510684"/>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1</a:t>
              </a:r>
            </a:p>
          </p:txBody>
        </p:sp>
        <p:sp>
          <p:nvSpPr>
            <p:cNvPr id="324" name="Rectangle 323">
              <a:extLst>
                <a:ext uri="{FF2B5EF4-FFF2-40B4-BE49-F238E27FC236}">
                  <a16:creationId xmlns:a16="http://schemas.microsoft.com/office/drawing/2014/main" id="{90B8F511-FAF4-4045-B63E-34EB725C43E5}"/>
                </a:ext>
              </a:extLst>
            </p:cNvPr>
            <p:cNvSpPr/>
            <p:nvPr/>
          </p:nvSpPr>
          <p:spPr>
            <a:xfrm>
              <a:off x="5321812" y="5512996"/>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0</a:t>
              </a:r>
            </a:p>
          </p:txBody>
        </p:sp>
        <p:sp>
          <p:nvSpPr>
            <p:cNvPr id="217" name="TextBox 216">
              <a:extLst>
                <a:ext uri="{FF2B5EF4-FFF2-40B4-BE49-F238E27FC236}">
                  <a16:creationId xmlns:a16="http://schemas.microsoft.com/office/drawing/2014/main" id="{818A5896-C7BD-40B2-B397-606F198C8CA6}"/>
                </a:ext>
              </a:extLst>
            </p:cNvPr>
            <p:cNvSpPr txBox="1"/>
            <p:nvPr/>
          </p:nvSpPr>
          <p:spPr>
            <a:xfrm>
              <a:off x="5298735" y="1574375"/>
              <a:ext cx="1258643" cy="581499"/>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Enterprise</a:t>
              </a:r>
            </a:p>
          </p:txBody>
        </p:sp>
        <p:grpSp>
          <p:nvGrpSpPr>
            <p:cNvPr id="468" name="Group 467">
              <a:extLst>
                <a:ext uri="{FF2B5EF4-FFF2-40B4-BE49-F238E27FC236}">
                  <a16:creationId xmlns:a16="http://schemas.microsoft.com/office/drawing/2014/main" id="{5ACBB881-6968-486D-B867-345020E51739}"/>
                </a:ext>
              </a:extLst>
            </p:cNvPr>
            <p:cNvGrpSpPr/>
            <p:nvPr/>
          </p:nvGrpSpPr>
          <p:grpSpPr>
            <a:xfrm>
              <a:off x="6698121" y="657232"/>
              <a:ext cx="5761991" cy="5888030"/>
              <a:chOff x="6698121" y="657232"/>
              <a:chExt cx="5761991" cy="5888030"/>
            </a:xfrm>
          </p:grpSpPr>
          <p:sp>
            <p:nvSpPr>
              <p:cNvPr id="9" name="Rectangle 8">
                <a:extLst>
                  <a:ext uri="{FF2B5EF4-FFF2-40B4-BE49-F238E27FC236}">
                    <a16:creationId xmlns:a16="http://schemas.microsoft.com/office/drawing/2014/main" id="{F0D5F99B-9879-4714-805B-0DEA19981730}"/>
                  </a:ext>
                  <a:ext uri="{C183D7F6-B498-43B3-948B-1728B52AA6E4}">
                    <adec:decorative xmlns:adec="http://schemas.microsoft.com/office/drawing/2017/decorative" val="1"/>
                  </a:ext>
                </a:extLst>
              </p:cNvPr>
              <p:cNvSpPr/>
              <p:nvPr/>
            </p:nvSpPr>
            <p:spPr>
              <a:xfrm>
                <a:off x="6698121" y="3512493"/>
                <a:ext cx="4495321"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251" name="Rectangle 250">
                <a:extLst>
                  <a:ext uri="{FF2B5EF4-FFF2-40B4-BE49-F238E27FC236}">
                    <a16:creationId xmlns:a16="http://schemas.microsoft.com/office/drawing/2014/main" id="{A049012C-ECC7-4624-A552-69FFF7FBE649}"/>
                  </a:ext>
                  <a:ext uri="{C183D7F6-B498-43B3-948B-1728B52AA6E4}">
                    <adec:decorative xmlns:adec="http://schemas.microsoft.com/office/drawing/2017/decorative" val="1"/>
                  </a:ext>
                </a:extLst>
              </p:cNvPr>
              <p:cNvSpPr/>
              <p:nvPr/>
            </p:nvSpPr>
            <p:spPr bwMode="auto">
              <a:xfrm>
                <a:off x="6698121" y="1389636"/>
                <a:ext cx="4495320"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8" name="Rectangle 7">
                <a:extLst>
                  <a:ext uri="{FF2B5EF4-FFF2-40B4-BE49-F238E27FC236}">
                    <a16:creationId xmlns:a16="http://schemas.microsoft.com/office/drawing/2014/main" id="{FEF05277-98E9-4529-99DD-06FA0C90B19E}"/>
                  </a:ext>
                  <a:ext uri="{C183D7F6-B498-43B3-948B-1728B52AA6E4}">
                    <adec:decorative xmlns:adec="http://schemas.microsoft.com/office/drawing/2017/decorative" val="1"/>
                  </a:ext>
                </a:extLst>
              </p:cNvPr>
              <p:cNvSpPr/>
              <p:nvPr/>
            </p:nvSpPr>
            <p:spPr>
              <a:xfrm>
                <a:off x="6698121" y="4515289"/>
                <a:ext cx="4495322"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10" name="Rectangle 9">
                <a:extLst>
                  <a:ext uri="{FF2B5EF4-FFF2-40B4-BE49-F238E27FC236}">
                    <a16:creationId xmlns:a16="http://schemas.microsoft.com/office/drawing/2014/main" id="{7C167F0B-6481-4576-9AE8-145A217BA3F3}"/>
                  </a:ext>
                  <a:ext uri="{C183D7F6-B498-43B3-948B-1728B52AA6E4}">
                    <adec:decorative xmlns:adec="http://schemas.microsoft.com/office/drawing/2017/decorative" val="1"/>
                  </a:ext>
                </a:extLst>
              </p:cNvPr>
              <p:cNvSpPr/>
              <p:nvPr/>
            </p:nvSpPr>
            <p:spPr>
              <a:xfrm>
                <a:off x="6698121" y="2399670"/>
                <a:ext cx="4495321"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12" name="Rectangle 11">
                <a:extLst>
                  <a:ext uri="{FF2B5EF4-FFF2-40B4-BE49-F238E27FC236}">
                    <a16:creationId xmlns:a16="http://schemas.microsoft.com/office/drawing/2014/main" id="{BB6F32F1-F871-4694-B451-455485036C7B}"/>
                  </a:ext>
                  <a:ext uri="{C183D7F6-B498-43B3-948B-1728B52AA6E4}">
                    <adec:decorative xmlns:adec="http://schemas.microsoft.com/office/drawing/2017/decorative" val="1"/>
                  </a:ext>
                </a:extLst>
              </p:cNvPr>
              <p:cNvSpPr/>
              <p:nvPr/>
            </p:nvSpPr>
            <p:spPr>
              <a:xfrm>
                <a:off x="6698121" y="5518086"/>
                <a:ext cx="4495322"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a:solidFill>
                    <a:schemeClr val="tx1"/>
                  </a:solidFill>
                  <a:latin typeface="+mj-lt"/>
                </a:endParaRPr>
              </a:p>
            </p:txBody>
          </p:sp>
          <p:sp>
            <p:nvSpPr>
              <p:cNvPr id="13" name="TextBox 12">
                <a:extLst>
                  <a:ext uri="{FF2B5EF4-FFF2-40B4-BE49-F238E27FC236}">
                    <a16:creationId xmlns:a16="http://schemas.microsoft.com/office/drawing/2014/main" id="{5021D650-6A3C-4697-A067-3A7900416328}"/>
                  </a:ext>
                  <a:ext uri="{C183D7F6-B498-43B3-948B-1728B52AA6E4}">
                    <adec:decorative xmlns:adec="http://schemas.microsoft.com/office/drawing/2017/decorative" val="1"/>
                  </a:ext>
                </a:extLst>
              </p:cNvPr>
              <p:cNvSpPr txBox="1"/>
              <p:nvPr/>
            </p:nvSpPr>
            <p:spPr>
              <a:xfrm>
                <a:off x="7058473" y="6087954"/>
                <a:ext cx="498855"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Sensor</a:t>
                </a:r>
              </a:p>
            </p:txBody>
          </p:sp>
          <p:sp>
            <p:nvSpPr>
              <p:cNvPr id="14" name="TextBox 13">
                <a:extLst>
                  <a:ext uri="{FF2B5EF4-FFF2-40B4-BE49-F238E27FC236}">
                    <a16:creationId xmlns:a16="http://schemas.microsoft.com/office/drawing/2014/main" id="{59135D0A-BE3E-42C7-A149-00D3E0776DED}"/>
                  </a:ext>
                  <a:ext uri="{C183D7F6-B498-43B3-948B-1728B52AA6E4}">
                    <adec:decorative xmlns:adec="http://schemas.microsoft.com/office/drawing/2017/decorative" val="1"/>
                  </a:ext>
                </a:extLst>
              </p:cNvPr>
              <p:cNvSpPr txBox="1"/>
              <p:nvPr/>
            </p:nvSpPr>
            <p:spPr>
              <a:xfrm>
                <a:off x="8193299" y="6087954"/>
                <a:ext cx="587020"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Actuator</a:t>
                </a:r>
              </a:p>
            </p:txBody>
          </p:sp>
          <p:sp>
            <p:nvSpPr>
              <p:cNvPr id="15" name="TextBox 14">
                <a:extLst>
                  <a:ext uri="{FF2B5EF4-FFF2-40B4-BE49-F238E27FC236}">
                    <a16:creationId xmlns:a16="http://schemas.microsoft.com/office/drawing/2014/main" id="{3B6E0D08-E9B7-4B90-B742-F3D86EED6528}"/>
                  </a:ext>
                  <a:ext uri="{C183D7F6-B498-43B3-948B-1728B52AA6E4}">
                    <adec:decorative xmlns:adec="http://schemas.microsoft.com/office/drawing/2017/decorative" val="1"/>
                  </a:ext>
                </a:extLst>
              </p:cNvPr>
              <p:cNvSpPr txBox="1"/>
              <p:nvPr/>
            </p:nvSpPr>
            <p:spPr>
              <a:xfrm>
                <a:off x="9122683" y="6087954"/>
                <a:ext cx="498855"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Sensor</a:t>
                </a:r>
              </a:p>
            </p:txBody>
          </p:sp>
          <p:sp>
            <p:nvSpPr>
              <p:cNvPr id="16" name="TextBox 15">
                <a:extLst>
                  <a:ext uri="{FF2B5EF4-FFF2-40B4-BE49-F238E27FC236}">
                    <a16:creationId xmlns:a16="http://schemas.microsoft.com/office/drawing/2014/main" id="{0CC039CC-8FAC-489C-A2B5-6701AA1151AC}"/>
                  </a:ext>
                  <a:ext uri="{C183D7F6-B498-43B3-948B-1728B52AA6E4}">
                    <adec:decorative xmlns:adec="http://schemas.microsoft.com/office/drawing/2017/decorative" val="1"/>
                  </a:ext>
                </a:extLst>
              </p:cNvPr>
              <p:cNvSpPr txBox="1"/>
              <p:nvPr/>
            </p:nvSpPr>
            <p:spPr>
              <a:xfrm>
                <a:off x="10131254" y="6087954"/>
                <a:ext cx="813556" cy="215444"/>
              </a:xfrm>
              <a:prstGeom prst="rect">
                <a:avLst/>
              </a:prstGeom>
              <a:noFill/>
            </p:spPr>
            <p:txBody>
              <a:bodyPr wrap="square" rtlCol="0">
                <a:spAutoFit/>
              </a:bodyPr>
              <a:lstStyle/>
              <a:p>
                <a:pPr algn="ctr" defTabSz="914400" eaLnBrk="0" fontAlgn="base" hangingPunct="0">
                  <a:spcBef>
                    <a:spcPct val="0"/>
                  </a:spcBef>
                  <a:spcAft>
                    <a:spcPct val="0"/>
                  </a:spcAft>
                  <a:defRPr/>
                </a:pPr>
                <a:r>
                  <a:rPr lang="en-US" sz="800" dirty="0">
                    <a:latin typeface="+mj-lt"/>
                  </a:rPr>
                  <a:t>Actuator</a:t>
                </a:r>
              </a:p>
            </p:txBody>
          </p:sp>
          <p:sp>
            <p:nvSpPr>
              <p:cNvPr id="19" name="TextBox 18">
                <a:extLst>
                  <a:ext uri="{FF2B5EF4-FFF2-40B4-BE49-F238E27FC236}">
                    <a16:creationId xmlns:a16="http://schemas.microsoft.com/office/drawing/2014/main" id="{946C73E5-AEB2-4F57-9010-1A950381D227}"/>
                  </a:ext>
                  <a:ext uri="{C183D7F6-B498-43B3-948B-1728B52AA6E4}">
                    <adec:decorative xmlns:adec="http://schemas.microsoft.com/office/drawing/2017/decorative" val="1"/>
                  </a:ext>
                </a:extLst>
              </p:cNvPr>
              <p:cNvSpPr txBox="1"/>
              <p:nvPr/>
            </p:nvSpPr>
            <p:spPr>
              <a:xfrm>
                <a:off x="9554337" y="2943229"/>
                <a:ext cx="1047083"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mj-lt"/>
                  </a:rPr>
                  <a:t>Domain Controller</a:t>
                </a:r>
              </a:p>
            </p:txBody>
          </p:sp>
          <p:cxnSp>
            <p:nvCxnSpPr>
              <p:cNvPr id="23" name="Straight Connector 22">
                <a:extLst>
                  <a:ext uri="{FF2B5EF4-FFF2-40B4-BE49-F238E27FC236}">
                    <a16:creationId xmlns:a16="http://schemas.microsoft.com/office/drawing/2014/main" id="{EC11BF25-F456-4036-B6AB-B4EB0039E86E}"/>
                  </a:ext>
                  <a:ext uri="{C183D7F6-B498-43B3-948B-1728B52AA6E4}">
                    <adec:decorative xmlns:adec="http://schemas.microsoft.com/office/drawing/2017/decorative" val="1"/>
                  </a:ext>
                </a:extLst>
              </p:cNvPr>
              <p:cNvCxnSpPr>
                <a:cxnSpLocks/>
              </p:cNvCxnSpPr>
              <p:nvPr/>
            </p:nvCxnSpPr>
            <p:spPr>
              <a:xfrm>
                <a:off x="7270775" y="2266382"/>
                <a:ext cx="1971623"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4" name="Straight Connector 23">
                <a:extLst>
                  <a:ext uri="{FF2B5EF4-FFF2-40B4-BE49-F238E27FC236}">
                    <a16:creationId xmlns:a16="http://schemas.microsoft.com/office/drawing/2014/main" id="{CD475860-7557-455A-A5D6-6BB2132AD471}"/>
                  </a:ext>
                  <a:ext uri="{C183D7F6-B498-43B3-948B-1728B52AA6E4}">
                    <adec:decorative xmlns:adec="http://schemas.microsoft.com/office/drawing/2017/decorative" val="1"/>
                  </a:ext>
                </a:extLst>
              </p:cNvPr>
              <p:cNvCxnSpPr>
                <a:cxnSpLocks/>
              </p:cNvCxnSpPr>
              <p:nvPr/>
            </p:nvCxnSpPr>
            <p:spPr>
              <a:xfrm flipV="1">
                <a:off x="8048940" y="2107070"/>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5" name="Straight Connector 24">
                <a:extLst>
                  <a:ext uri="{FF2B5EF4-FFF2-40B4-BE49-F238E27FC236}">
                    <a16:creationId xmlns:a16="http://schemas.microsoft.com/office/drawing/2014/main" id="{7E14EF24-6145-4E26-8D2D-5BE9B759C544}"/>
                  </a:ext>
                  <a:ext uri="{C183D7F6-B498-43B3-948B-1728B52AA6E4}">
                    <adec:decorative xmlns:adec="http://schemas.microsoft.com/office/drawing/2017/decorative" val="1"/>
                  </a:ext>
                </a:extLst>
              </p:cNvPr>
              <p:cNvCxnSpPr>
                <a:cxnSpLocks/>
              </p:cNvCxnSpPr>
              <p:nvPr/>
            </p:nvCxnSpPr>
            <p:spPr>
              <a:xfrm flipV="1">
                <a:off x="8827105" y="210407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447E2B5A-428C-4339-8ACB-2E150CC1B4AC}"/>
                  </a:ext>
                  <a:ext uri="{C183D7F6-B498-43B3-948B-1728B52AA6E4}">
                    <adec:decorative xmlns:adec="http://schemas.microsoft.com/office/drawing/2017/decorative" val="1"/>
                  </a:ext>
                </a:extLst>
              </p:cNvPr>
              <p:cNvCxnSpPr>
                <a:cxnSpLocks/>
              </p:cNvCxnSpPr>
              <p:nvPr/>
            </p:nvCxnSpPr>
            <p:spPr>
              <a:xfrm flipV="1">
                <a:off x="10177460" y="2122896"/>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99" name="Rectangle 8">
                <a:extLst>
                  <a:ext uri="{FF2B5EF4-FFF2-40B4-BE49-F238E27FC236}">
                    <a16:creationId xmlns:a16="http://schemas.microsoft.com/office/drawing/2014/main" id="{10EAD0B4-520B-4A23-9A15-18E9262B1CDB}"/>
                  </a:ext>
                  <a:ext uri="{C183D7F6-B498-43B3-948B-1728B52AA6E4}">
                    <adec:decorative xmlns:adec="http://schemas.microsoft.com/office/drawing/2017/decorative" val="1"/>
                  </a:ext>
                </a:extLst>
              </p:cNvPr>
              <p:cNvSpPr>
                <a:spLocks noChangeArrowheads="1"/>
              </p:cNvSpPr>
              <p:nvPr/>
            </p:nvSpPr>
            <p:spPr bwMode="auto">
              <a:xfrm>
                <a:off x="8539123" y="2989917"/>
                <a:ext cx="42319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Historian</a:t>
                </a:r>
              </a:p>
            </p:txBody>
          </p:sp>
          <p:sp>
            <p:nvSpPr>
              <p:cNvPr id="100" name="AutoShape 10">
                <a:extLst>
                  <a:ext uri="{FF2B5EF4-FFF2-40B4-BE49-F238E27FC236}">
                    <a16:creationId xmlns:a16="http://schemas.microsoft.com/office/drawing/2014/main" id="{4514AF7E-D820-4304-8C42-2766AF7B8D4E}"/>
                  </a:ext>
                  <a:ext uri="{C183D7F6-B498-43B3-948B-1728B52AA6E4}">
                    <adec:decorative xmlns:adec="http://schemas.microsoft.com/office/drawing/2017/decorative" val="1"/>
                  </a:ext>
                </a:extLst>
              </p:cNvPr>
              <p:cNvSpPr>
                <a:spLocks noChangeAspect="1" noChangeArrowheads="1" noTextEdit="1"/>
              </p:cNvSpPr>
              <p:nvPr/>
            </p:nvSpPr>
            <p:spPr bwMode="auto">
              <a:xfrm>
                <a:off x="8431827" y="3544917"/>
                <a:ext cx="6302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cxnSp>
            <p:nvCxnSpPr>
              <p:cNvPr id="119" name="Straight Connector 118">
                <a:extLst>
                  <a:ext uri="{FF2B5EF4-FFF2-40B4-BE49-F238E27FC236}">
                    <a16:creationId xmlns:a16="http://schemas.microsoft.com/office/drawing/2014/main" id="{658C6AB0-CFA9-435E-9EED-6479C2EC455E}"/>
                  </a:ext>
                  <a:ext uri="{C183D7F6-B498-43B3-948B-1728B52AA6E4}">
                    <adec:decorative xmlns:adec="http://schemas.microsoft.com/office/drawing/2017/decorative" val="1"/>
                  </a:ext>
                </a:extLst>
              </p:cNvPr>
              <p:cNvCxnSpPr>
                <a:cxnSpLocks/>
              </p:cNvCxnSpPr>
              <p:nvPr/>
            </p:nvCxnSpPr>
            <p:spPr>
              <a:xfrm>
                <a:off x="9578941" y="2273942"/>
                <a:ext cx="1211046"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nvGrpSpPr>
              <p:cNvPr id="120" name="Group 119">
                <a:extLst>
                  <a:ext uri="{FF2B5EF4-FFF2-40B4-BE49-F238E27FC236}">
                    <a16:creationId xmlns:a16="http://schemas.microsoft.com/office/drawing/2014/main" id="{571D54B4-A8C9-47A1-8891-5DDD745DF14B}"/>
                  </a:ext>
                </a:extLst>
              </p:cNvPr>
              <p:cNvGrpSpPr/>
              <p:nvPr/>
            </p:nvGrpSpPr>
            <p:grpSpPr>
              <a:xfrm>
                <a:off x="7855670" y="2489713"/>
                <a:ext cx="891276" cy="781305"/>
                <a:chOff x="2861733" y="2166702"/>
                <a:chExt cx="891276" cy="781305"/>
              </a:xfrm>
            </p:grpSpPr>
            <p:cxnSp>
              <p:nvCxnSpPr>
                <p:cNvPr id="122" name="Straight Connector 121">
                  <a:extLst>
                    <a:ext uri="{FF2B5EF4-FFF2-40B4-BE49-F238E27FC236}">
                      <a16:creationId xmlns:a16="http://schemas.microsoft.com/office/drawing/2014/main" id="{17FADBEF-9571-4822-A01A-CAB37061691B}"/>
                    </a:ext>
                  </a:extLst>
                </p:cNvPr>
                <p:cNvCxnSpPr>
                  <a:cxnSpLocks/>
                </p:cNvCxnSpPr>
                <p:nvPr/>
              </p:nvCxnSpPr>
              <p:spPr>
                <a:xfrm flipV="1">
                  <a:off x="3753009" y="21667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24" name="Straight Connector 123">
                  <a:extLst>
                    <a:ext uri="{FF2B5EF4-FFF2-40B4-BE49-F238E27FC236}">
                      <a16:creationId xmlns:a16="http://schemas.microsoft.com/office/drawing/2014/main" id="{EE8278CD-4BE0-43B6-8175-99833DE08F26}"/>
                    </a:ext>
                  </a:extLst>
                </p:cNvPr>
                <p:cNvCxnSpPr>
                  <a:cxnSpLocks/>
                </p:cNvCxnSpPr>
                <p:nvPr/>
              </p:nvCxnSpPr>
              <p:spPr>
                <a:xfrm flipV="1">
                  <a:off x="2861733" y="2814582"/>
                  <a:ext cx="0" cy="133425"/>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388" name="Straight Connector 387">
                  <a:extLst>
                    <a:ext uri="{FF2B5EF4-FFF2-40B4-BE49-F238E27FC236}">
                      <a16:creationId xmlns:a16="http://schemas.microsoft.com/office/drawing/2014/main" id="{80ACC213-D34E-4F8F-AD62-AD3DE0E4F4C0}"/>
                    </a:ext>
                  </a:extLst>
                </p:cNvPr>
                <p:cNvCxnSpPr>
                  <a:cxnSpLocks/>
                </p:cNvCxnSpPr>
                <p:nvPr/>
              </p:nvCxnSpPr>
              <p:spPr>
                <a:xfrm flipV="1">
                  <a:off x="2867514" y="21667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125" name="Group 124">
                <a:extLst>
                  <a:ext uri="{FF2B5EF4-FFF2-40B4-BE49-F238E27FC236}">
                    <a16:creationId xmlns:a16="http://schemas.microsoft.com/office/drawing/2014/main" id="{5B9C30A1-E581-430D-8F2A-B399B8F96D4B}"/>
                  </a:ext>
                </a:extLst>
              </p:cNvPr>
              <p:cNvGrpSpPr/>
              <p:nvPr/>
            </p:nvGrpSpPr>
            <p:grpSpPr>
              <a:xfrm flipH="1">
                <a:off x="9647852" y="2486141"/>
                <a:ext cx="409576" cy="127973"/>
                <a:chOff x="4943475" y="2319102"/>
                <a:chExt cx="409576" cy="127973"/>
              </a:xfrm>
            </p:grpSpPr>
            <p:cxnSp>
              <p:nvCxnSpPr>
                <p:cNvPr id="126" name="Straight Connector 125">
                  <a:extLst>
                    <a:ext uri="{FF2B5EF4-FFF2-40B4-BE49-F238E27FC236}">
                      <a16:creationId xmlns:a16="http://schemas.microsoft.com/office/drawing/2014/main" id="{77002B5B-AAAE-415A-8963-FC2A8337694C}"/>
                    </a:ext>
                  </a:extLst>
                </p:cNvPr>
                <p:cNvCxnSpPr>
                  <a:cxnSpLocks/>
                </p:cNvCxnSpPr>
                <p:nvPr/>
              </p:nvCxnSpPr>
              <p:spPr>
                <a:xfrm>
                  <a:off x="4943475" y="2319102"/>
                  <a:ext cx="409576"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27" name="Straight Connector 126">
                  <a:extLst>
                    <a:ext uri="{FF2B5EF4-FFF2-40B4-BE49-F238E27FC236}">
                      <a16:creationId xmlns:a16="http://schemas.microsoft.com/office/drawing/2014/main" id="{614AB7E0-5F07-4670-9167-AA7342164A70}"/>
                    </a:ext>
                  </a:extLst>
                </p:cNvPr>
                <p:cNvCxnSpPr>
                  <a:cxnSpLocks/>
                </p:cNvCxnSpPr>
                <p:nvPr/>
              </p:nvCxnSpPr>
              <p:spPr>
                <a:xfrm flipV="1">
                  <a:off x="4943475"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129" name="Group 128">
                <a:extLst>
                  <a:ext uri="{FF2B5EF4-FFF2-40B4-BE49-F238E27FC236}">
                    <a16:creationId xmlns:a16="http://schemas.microsoft.com/office/drawing/2014/main" id="{FCDB7AF7-5BE4-405C-B14D-1FC683B66029}"/>
                  </a:ext>
                </a:extLst>
              </p:cNvPr>
              <p:cNvGrpSpPr/>
              <p:nvPr/>
            </p:nvGrpSpPr>
            <p:grpSpPr>
              <a:xfrm flipV="1">
                <a:off x="7886049" y="3137593"/>
                <a:ext cx="2192810" cy="133424"/>
                <a:chOff x="2870681" y="2166702"/>
                <a:chExt cx="2192810" cy="133424"/>
              </a:xfrm>
            </p:grpSpPr>
            <p:grpSp>
              <p:nvGrpSpPr>
                <p:cNvPr id="130" name="Group 129">
                  <a:extLst>
                    <a:ext uri="{FF2B5EF4-FFF2-40B4-BE49-F238E27FC236}">
                      <a16:creationId xmlns:a16="http://schemas.microsoft.com/office/drawing/2014/main" id="{5EFD7C5A-3130-45A4-863A-DF29CDB83871}"/>
                    </a:ext>
                  </a:extLst>
                </p:cNvPr>
                <p:cNvGrpSpPr/>
                <p:nvPr/>
              </p:nvGrpSpPr>
              <p:grpSpPr>
                <a:xfrm>
                  <a:off x="2870681" y="2166702"/>
                  <a:ext cx="1302319" cy="133424"/>
                  <a:chOff x="2870681" y="2166702"/>
                  <a:chExt cx="1302319" cy="133424"/>
                </a:xfrm>
              </p:grpSpPr>
              <p:cxnSp>
                <p:nvCxnSpPr>
                  <p:cNvPr id="134" name="Straight Connector 133">
                    <a:extLst>
                      <a:ext uri="{FF2B5EF4-FFF2-40B4-BE49-F238E27FC236}">
                        <a16:creationId xmlns:a16="http://schemas.microsoft.com/office/drawing/2014/main" id="{22D2A6C5-EB68-42B8-9932-C3C8C58B1378}"/>
                      </a:ext>
                    </a:extLst>
                  </p:cNvPr>
                  <p:cNvCxnSpPr>
                    <a:cxnSpLocks/>
                  </p:cNvCxnSpPr>
                  <p:nvPr/>
                </p:nvCxnSpPr>
                <p:spPr>
                  <a:xfrm flipV="1">
                    <a:off x="2870681" y="2166702"/>
                    <a:ext cx="130231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35" name="Straight Connector 134">
                    <a:extLst>
                      <a:ext uri="{FF2B5EF4-FFF2-40B4-BE49-F238E27FC236}">
                        <a16:creationId xmlns:a16="http://schemas.microsoft.com/office/drawing/2014/main" id="{CC973E98-D52D-4B8F-B7A8-B403F2B0170D}"/>
                      </a:ext>
                    </a:extLst>
                  </p:cNvPr>
                  <p:cNvCxnSpPr>
                    <a:cxnSpLocks/>
                  </p:cNvCxnSpPr>
                  <p:nvPr/>
                </p:nvCxnSpPr>
                <p:spPr>
                  <a:xfrm flipV="1">
                    <a:off x="3735070" y="2196516"/>
                    <a:ext cx="0" cy="10361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131" name="Group 130">
                  <a:extLst>
                    <a:ext uri="{FF2B5EF4-FFF2-40B4-BE49-F238E27FC236}">
                      <a16:creationId xmlns:a16="http://schemas.microsoft.com/office/drawing/2014/main" id="{95F12ECC-6BEB-44DA-988A-4046ABD5E352}"/>
                    </a:ext>
                  </a:extLst>
                </p:cNvPr>
                <p:cNvGrpSpPr/>
                <p:nvPr/>
              </p:nvGrpSpPr>
              <p:grpSpPr>
                <a:xfrm flipH="1">
                  <a:off x="4638834" y="2166702"/>
                  <a:ext cx="424657" cy="127973"/>
                  <a:chOff x="4943475" y="2319102"/>
                  <a:chExt cx="424657" cy="127973"/>
                </a:xfrm>
              </p:grpSpPr>
              <p:cxnSp>
                <p:nvCxnSpPr>
                  <p:cNvPr id="132" name="Straight Connector 131">
                    <a:extLst>
                      <a:ext uri="{FF2B5EF4-FFF2-40B4-BE49-F238E27FC236}">
                        <a16:creationId xmlns:a16="http://schemas.microsoft.com/office/drawing/2014/main" id="{9CA94F42-0CE9-46FD-961F-F4549E97A403}"/>
                      </a:ext>
                    </a:extLst>
                  </p:cNvPr>
                  <p:cNvCxnSpPr>
                    <a:cxnSpLocks/>
                  </p:cNvCxnSpPr>
                  <p:nvPr/>
                </p:nvCxnSpPr>
                <p:spPr>
                  <a:xfrm flipV="1">
                    <a:off x="4943475" y="2319102"/>
                    <a:ext cx="424657"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33" name="Straight Connector 132">
                    <a:extLst>
                      <a:ext uri="{FF2B5EF4-FFF2-40B4-BE49-F238E27FC236}">
                        <a16:creationId xmlns:a16="http://schemas.microsoft.com/office/drawing/2014/main" id="{C117643F-1CEA-4A38-B7BF-897B3CB7442D}"/>
                      </a:ext>
                    </a:extLst>
                  </p:cNvPr>
                  <p:cNvCxnSpPr>
                    <a:cxnSpLocks/>
                  </p:cNvCxnSpPr>
                  <p:nvPr/>
                </p:nvCxnSpPr>
                <p:spPr>
                  <a:xfrm flipV="1">
                    <a:off x="4943475"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grpSp>
            <p:nvGrpSpPr>
              <p:cNvPr id="136" name="Group 135">
                <a:extLst>
                  <a:ext uri="{FF2B5EF4-FFF2-40B4-BE49-F238E27FC236}">
                    <a16:creationId xmlns:a16="http://schemas.microsoft.com/office/drawing/2014/main" id="{F264B580-90B4-4546-A23C-2BA32549487F}"/>
                  </a:ext>
                </a:extLst>
              </p:cNvPr>
              <p:cNvGrpSpPr/>
              <p:nvPr/>
            </p:nvGrpSpPr>
            <p:grpSpPr>
              <a:xfrm>
                <a:off x="7514710" y="3578019"/>
                <a:ext cx="2830036" cy="1004631"/>
                <a:chOff x="2514423" y="2166702"/>
                <a:chExt cx="2830036" cy="1004631"/>
              </a:xfrm>
            </p:grpSpPr>
            <p:grpSp>
              <p:nvGrpSpPr>
                <p:cNvPr id="137" name="Group 136">
                  <a:extLst>
                    <a:ext uri="{FF2B5EF4-FFF2-40B4-BE49-F238E27FC236}">
                      <a16:creationId xmlns:a16="http://schemas.microsoft.com/office/drawing/2014/main" id="{66C31ABC-1070-4AFF-BD58-5F2169653925}"/>
                    </a:ext>
                  </a:extLst>
                </p:cNvPr>
                <p:cNvGrpSpPr/>
                <p:nvPr/>
              </p:nvGrpSpPr>
              <p:grpSpPr>
                <a:xfrm>
                  <a:off x="2514423" y="2166702"/>
                  <a:ext cx="1700499" cy="1004631"/>
                  <a:chOff x="2514423" y="2166702"/>
                  <a:chExt cx="1700499" cy="1004631"/>
                </a:xfrm>
              </p:grpSpPr>
              <p:cxnSp>
                <p:nvCxnSpPr>
                  <p:cNvPr id="141" name="Straight Connector 140">
                    <a:extLst>
                      <a:ext uri="{FF2B5EF4-FFF2-40B4-BE49-F238E27FC236}">
                        <a16:creationId xmlns:a16="http://schemas.microsoft.com/office/drawing/2014/main" id="{196405FF-3289-4340-922E-6C47EE07AE6E}"/>
                      </a:ext>
                    </a:extLst>
                  </p:cNvPr>
                  <p:cNvCxnSpPr>
                    <a:cxnSpLocks/>
                  </p:cNvCxnSpPr>
                  <p:nvPr/>
                </p:nvCxnSpPr>
                <p:spPr>
                  <a:xfrm>
                    <a:off x="2514423" y="2166702"/>
                    <a:ext cx="170049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43" name="Straight Connector 142">
                    <a:extLst>
                      <a:ext uri="{FF2B5EF4-FFF2-40B4-BE49-F238E27FC236}">
                        <a16:creationId xmlns:a16="http://schemas.microsoft.com/office/drawing/2014/main" id="{8D781485-F6A2-460C-8ECA-F7DFEA0214FE}"/>
                      </a:ext>
                    </a:extLst>
                  </p:cNvPr>
                  <p:cNvCxnSpPr>
                    <a:cxnSpLocks/>
                  </p:cNvCxnSpPr>
                  <p:nvPr/>
                </p:nvCxnSpPr>
                <p:spPr>
                  <a:xfrm flipV="1">
                    <a:off x="2514423" y="219768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44" name="Straight Connector 143">
                    <a:extLst>
                      <a:ext uri="{FF2B5EF4-FFF2-40B4-BE49-F238E27FC236}">
                        <a16:creationId xmlns:a16="http://schemas.microsoft.com/office/drawing/2014/main" id="{10C969B7-015C-4AFC-A7F1-5E9A349433C8}"/>
                      </a:ext>
                    </a:extLst>
                  </p:cNvPr>
                  <p:cNvCxnSpPr>
                    <a:cxnSpLocks/>
                  </p:cNvCxnSpPr>
                  <p:nvPr/>
                </p:nvCxnSpPr>
                <p:spPr>
                  <a:xfrm flipV="1">
                    <a:off x="2517157" y="2821879"/>
                    <a:ext cx="0" cy="349454"/>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23" name="Straight Connector 422">
                    <a:extLst>
                      <a:ext uri="{FF2B5EF4-FFF2-40B4-BE49-F238E27FC236}">
                        <a16:creationId xmlns:a16="http://schemas.microsoft.com/office/drawing/2014/main" id="{44683BDC-BA6B-4AD0-9F48-AF5D8D0795E5}"/>
                      </a:ext>
                    </a:extLst>
                  </p:cNvPr>
                  <p:cNvCxnSpPr>
                    <a:cxnSpLocks/>
                  </p:cNvCxnSpPr>
                  <p:nvPr/>
                </p:nvCxnSpPr>
                <p:spPr>
                  <a:xfrm flipV="1">
                    <a:off x="3675797" y="219768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138" name="Group 137">
                  <a:extLst>
                    <a:ext uri="{FF2B5EF4-FFF2-40B4-BE49-F238E27FC236}">
                      <a16:creationId xmlns:a16="http://schemas.microsoft.com/office/drawing/2014/main" id="{F2EEFE9B-8C41-4DD7-B9DC-B1A6CBBA8787}"/>
                    </a:ext>
                  </a:extLst>
                </p:cNvPr>
                <p:cNvGrpSpPr/>
                <p:nvPr/>
              </p:nvGrpSpPr>
              <p:grpSpPr>
                <a:xfrm flipH="1">
                  <a:off x="4653915" y="2166702"/>
                  <a:ext cx="690544" cy="127973"/>
                  <a:chOff x="4662507" y="2319102"/>
                  <a:chExt cx="690544" cy="127973"/>
                </a:xfrm>
              </p:grpSpPr>
              <p:cxnSp>
                <p:nvCxnSpPr>
                  <p:cNvPr id="139" name="Straight Connector 138">
                    <a:extLst>
                      <a:ext uri="{FF2B5EF4-FFF2-40B4-BE49-F238E27FC236}">
                        <a16:creationId xmlns:a16="http://schemas.microsoft.com/office/drawing/2014/main" id="{99A9E3FF-7354-4C9A-9FA5-19D20CC56823}"/>
                      </a:ext>
                    </a:extLst>
                  </p:cNvPr>
                  <p:cNvCxnSpPr>
                    <a:cxnSpLocks/>
                  </p:cNvCxnSpPr>
                  <p:nvPr/>
                </p:nvCxnSpPr>
                <p:spPr>
                  <a:xfrm>
                    <a:off x="4674241" y="2319102"/>
                    <a:ext cx="678810"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40" name="Straight Connector 139">
                    <a:extLst>
                      <a:ext uri="{FF2B5EF4-FFF2-40B4-BE49-F238E27FC236}">
                        <a16:creationId xmlns:a16="http://schemas.microsoft.com/office/drawing/2014/main" id="{BC02E21C-8980-4AFC-84ED-33E036F1C63A}"/>
                      </a:ext>
                    </a:extLst>
                  </p:cNvPr>
                  <p:cNvCxnSpPr>
                    <a:cxnSpLocks/>
                  </p:cNvCxnSpPr>
                  <p:nvPr/>
                </p:nvCxnSpPr>
                <p:spPr>
                  <a:xfrm flipV="1">
                    <a:off x="4662507"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cxnSp>
            <p:nvCxnSpPr>
              <p:cNvPr id="145" name="Straight Connector 144">
                <a:extLst>
                  <a:ext uri="{FF2B5EF4-FFF2-40B4-BE49-F238E27FC236}">
                    <a16:creationId xmlns:a16="http://schemas.microsoft.com/office/drawing/2014/main" id="{67E02240-34F9-4AFB-834F-A8AD5B643606}"/>
                  </a:ext>
                </a:extLst>
              </p:cNvPr>
              <p:cNvCxnSpPr>
                <a:cxnSpLocks/>
              </p:cNvCxnSpPr>
              <p:nvPr/>
            </p:nvCxnSpPr>
            <p:spPr>
              <a:xfrm flipH="1">
                <a:off x="7532625" y="4582585"/>
                <a:ext cx="2812121"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47" name="Straight Connector 146">
                <a:extLst>
                  <a:ext uri="{FF2B5EF4-FFF2-40B4-BE49-F238E27FC236}">
                    <a16:creationId xmlns:a16="http://schemas.microsoft.com/office/drawing/2014/main" id="{9B5664BA-DB72-4076-BFD5-6A8F7256077F}"/>
                  </a:ext>
                </a:extLst>
              </p:cNvPr>
              <p:cNvCxnSpPr>
                <a:cxnSpLocks/>
              </p:cNvCxnSpPr>
              <p:nvPr/>
            </p:nvCxnSpPr>
            <p:spPr>
              <a:xfrm>
                <a:off x="8677894" y="4245005"/>
                <a:ext cx="0" cy="31985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48" name="Straight Connector 147">
                <a:extLst>
                  <a:ext uri="{FF2B5EF4-FFF2-40B4-BE49-F238E27FC236}">
                    <a16:creationId xmlns:a16="http://schemas.microsoft.com/office/drawing/2014/main" id="{6F30F325-9E07-41E5-A2CD-D619376F0F14}"/>
                  </a:ext>
                </a:extLst>
              </p:cNvPr>
              <p:cNvCxnSpPr>
                <a:cxnSpLocks/>
              </p:cNvCxnSpPr>
              <p:nvPr/>
            </p:nvCxnSpPr>
            <p:spPr>
              <a:xfrm flipH="1">
                <a:off x="7902767" y="4606103"/>
                <a:ext cx="0" cy="14400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pic>
            <p:nvPicPr>
              <p:cNvPr id="151" name="Picture 8" descr="Image result for industrial sensor icon no background">
                <a:extLst>
                  <a:ext uri="{FF2B5EF4-FFF2-40B4-BE49-F238E27FC236}">
                    <a16:creationId xmlns:a16="http://schemas.microsoft.com/office/drawing/2014/main" id="{2925F68D-5985-467E-9EC9-6AA99082D58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211731" y="5800419"/>
                <a:ext cx="293139" cy="293139"/>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51">
                <a:extLst>
                  <a:ext uri="{FF2B5EF4-FFF2-40B4-BE49-F238E27FC236}">
                    <a16:creationId xmlns:a16="http://schemas.microsoft.com/office/drawing/2014/main" id="{5E2FF470-2537-46DB-B5FB-D5876E5F5E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1353" y="5799466"/>
                <a:ext cx="302010" cy="290788"/>
              </a:xfrm>
              <a:prstGeom prst="rect">
                <a:avLst/>
              </a:prstGeom>
            </p:spPr>
          </p:pic>
          <p:pic>
            <p:nvPicPr>
              <p:cNvPr id="153" name="Picture 152">
                <a:extLst>
                  <a:ext uri="{FF2B5EF4-FFF2-40B4-BE49-F238E27FC236}">
                    <a16:creationId xmlns:a16="http://schemas.microsoft.com/office/drawing/2014/main" id="{9DF8D051-B222-4784-B851-8B88061F8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71814" y="5803535"/>
                <a:ext cx="332436" cy="293138"/>
              </a:xfrm>
              <a:prstGeom prst="rect">
                <a:avLst/>
              </a:prstGeom>
            </p:spPr>
          </p:pic>
          <p:pic>
            <p:nvPicPr>
              <p:cNvPr id="154" name="Picture 153">
                <a:extLst>
                  <a:ext uri="{FF2B5EF4-FFF2-40B4-BE49-F238E27FC236}">
                    <a16:creationId xmlns:a16="http://schemas.microsoft.com/office/drawing/2014/main" id="{B08A1D22-A9C2-4F8E-BD0A-267E56AB247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39163" y="5805530"/>
                <a:ext cx="291180" cy="278660"/>
              </a:xfrm>
              <a:prstGeom prst="rect">
                <a:avLst/>
              </a:prstGeom>
            </p:spPr>
          </p:pic>
          <p:pic>
            <p:nvPicPr>
              <p:cNvPr id="155" name="Picture 12" descr="Image result for plc icon">
                <a:extLst>
                  <a:ext uri="{FF2B5EF4-FFF2-40B4-BE49-F238E27FC236}">
                    <a16:creationId xmlns:a16="http://schemas.microsoft.com/office/drawing/2014/main" id="{B45A2707-B865-4F26-8E6B-847760560D4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624529" y="4641797"/>
                <a:ext cx="557216" cy="557216"/>
              </a:xfrm>
              <a:prstGeom prst="rect">
                <a:avLst/>
              </a:prstGeom>
              <a:noFill/>
              <a:extLst>
                <a:ext uri="{909E8E84-426E-40DD-AFC4-6F175D3DCCD1}">
                  <a14:hiddenFill xmlns:a14="http://schemas.microsoft.com/office/drawing/2010/main">
                    <a:solidFill>
                      <a:srgbClr val="FFFFFF"/>
                    </a:solidFill>
                  </a14:hiddenFill>
                </a:ext>
              </a:extLst>
            </p:spPr>
          </p:pic>
          <p:cxnSp>
            <p:nvCxnSpPr>
              <p:cNvPr id="156" name="Straight Connector 155">
                <a:extLst>
                  <a:ext uri="{FF2B5EF4-FFF2-40B4-BE49-F238E27FC236}">
                    <a16:creationId xmlns:a16="http://schemas.microsoft.com/office/drawing/2014/main" id="{98ED7FB3-7A49-4F23-A461-6831775AA310}"/>
                  </a:ext>
                </a:extLst>
              </p:cNvPr>
              <p:cNvCxnSpPr>
                <a:cxnSpLocks/>
              </p:cNvCxnSpPr>
              <p:nvPr/>
            </p:nvCxnSpPr>
            <p:spPr>
              <a:xfrm flipH="1">
                <a:off x="9960968" y="4606103"/>
                <a:ext cx="0" cy="14400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nvGrpSpPr>
              <p:cNvPr id="157" name="Group 156">
                <a:extLst>
                  <a:ext uri="{FF2B5EF4-FFF2-40B4-BE49-F238E27FC236}">
                    <a16:creationId xmlns:a16="http://schemas.microsoft.com/office/drawing/2014/main" id="{4252B03B-FED8-4697-B0B1-7E6B9AC5A05E}"/>
                  </a:ext>
                </a:extLst>
              </p:cNvPr>
              <p:cNvGrpSpPr/>
              <p:nvPr/>
            </p:nvGrpSpPr>
            <p:grpSpPr>
              <a:xfrm>
                <a:off x="9744577" y="4672713"/>
                <a:ext cx="430958" cy="388941"/>
                <a:chOff x="5475716" y="4079635"/>
                <a:chExt cx="431860" cy="389755"/>
              </a:xfrm>
            </p:grpSpPr>
            <p:cxnSp>
              <p:nvCxnSpPr>
                <p:cNvPr id="158" name="Straight Connector 157">
                  <a:extLst>
                    <a:ext uri="{FF2B5EF4-FFF2-40B4-BE49-F238E27FC236}">
                      <a16:creationId xmlns:a16="http://schemas.microsoft.com/office/drawing/2014/main" id="{B34A1E47-E686-45F0-BD34-3D8B41765EAD}"/>
                    </a:ext>
                  </a:extLst>
                </p:cNvPr>
                <p:cNvCxnSpPr/>
                <p:nvPr/>
              </p:nvCxnSpPr>
              <p:spPr>
                <a:xfrm>
                  <a:off x="5488418" y="4248729"/>
                  <a:ext cx="406456"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159" name="Straight Connector 158">
                  <a:extLst>
                    <a:ext uri="{FF2B5EF4-FFF2-40B4-BE49-F238E27FC236}">
                      <a16:creationId xmlns:a16="http://schemas.microsoft.com/office/drawing/2014/main" id="{E2521C67-1DD5-4305-AF0C-918268558636}"/>
                    </a:ext>
                  </a:extLst>
                </p:cNvPr>
                <p:cNvCxnSpPr/>
                <p:nvPr/>
              </p:nvCxnSpPr>
              <p:spPr>
                <a:xfrm>
                  <a:off x="5488418" y="4423120"/>
                  <a:ext cx="406456"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160" name="Straight Connector 159">
                  <a:extLst>
                    <a:ext uri="{FF2B5EF4-FFF2-40B4-BE49-F238E27FC236}">
                      <a16:creationId xmlns:a16="http://schemas.microsoft.com/office/drawing/2014/main" id="{BA9F06CD-A94B-4B12-BABB-FDE8C83D8673}"/>
                    </a:ext>
                  </a:extLst>
                </p:cNvPr>
                <p:cNvCxnSpPr>
                  <a:cxnSpLocks/>
                </p:cNvCxnSpPr>
                <p:nvPr/>
              </p:nvCxnSpPr>
              <p:spPr>
                <a:xfrm>
                  <a:off x="5475716" y="4464423"/>
                  <a:ext cx="431860"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161" name="Straight Connector 160">
                  <a:extLst>
                    <a:ext uri="{FF2B5EF4-FFF2-40B4-BE49-F238E27FC236}">
                      <a16:creationId xmlns:a16="http://schemas.microsoft.com/office/drawing/2014/main" id="{01940C66-2C70-42DC-AA7F-F85C73DF652D}"/>
                    </a:ext>
                  </a:extLst>
                </p:cNvPr>
                <p:cNvCxnSpPr>
                  <a:cxnSpLocks/>
                </p:cNvCxnSpPr>
                <p:nvPr/>
              </p:nvCxnSpPr>
              <p:spPr>
                <a:xfrm>
                  <a:off x="5475716" y="4205252"/>
                  <a:ext cx="431860"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162" name="Straight Connector 161">
                  <a:extLst>
                    <a:ext uri="{FF2B5EF4-FFF2-40B4-BE49-F238E27FC236}">
                      <a16:creationId xmlns:a16="http://schemas.microsoft.com/office/drawing/2014/main" id="{FB790ABF-04CA-4D34-AD3A-D11B8802A00F}"/>
                    </a:ext>
                  </a:extLst>
                </p:cNvPr>
                <p:cNvCxnSpPr>
                  <a:cxnSpLocks/>
                </p:cNvCxnSpPr>
                <p:nvPr/>
              </p:nvCxnSpPr>
              <p:spPr>
                <a:xfrm flipV="1">
                  <a:off x="5894874" y="4248729"/>
                  <a:ext cx="0" cy="174391"/>
                </a:xfrm>
                <a:prstGeom prst="line">
                  <a:avLst/>
                </a:prstGeom>
                <a:ln w="10160"/>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53D71B66-1BE8-4B2E-AB91-7E2B4DA8DAE7}"/>
                    </a:ext>
                  </a:extLst>
                </p:cNvPr>
                <p:cNvCxnSpPr>
                  <a:cxnSpLocks/>
                </p:cNvCxnSpPr>
                <p:nvPr/>
              </p:nvCxnSpPr>
              <p:spPr>
                <a:xfrm flipV="1">
                  <a:off x="5488418" y="4248729"/>
                  <a:ext cx="0" cy="174391"/>
                </a:xfrm>
                <a:prstGeom prst="line">
                  <a:avLst/>
                </a:prstGeom>
                <a:ln w="10160"/>
              </p:spPr>
              <p:style>
                <a:lnRef idx="2">
                  <a:schemeClr val="dk1"/>
                </a:lnRef>
                <a:fillRef idx="0">
                  <a:schemeClr val="dk1"/>
                </a:fillRef>
                <a:effectRef idx="1">
                  <a:schemeClr val="dk1"/>
                </a:effectRef>
                <a:fontRef idx="minor">
                  <a:schemeClr val="tx1"/>
                </a:fontRef>
              </p:style>
            </p:cxnSp>
            <p:cxnSp>
              <p:nvCxnSpPr>
                <p:cNvPr id="164" name="Straight Connector 163">
                  <a:extLst>
                    <a:ext uri="{FF2B5EF4-FFF2-40B4-BE49-F238E27FC236}">
                      <a16:creationId xmlns:a16="http://schemas.microsoft.com/office/drawing/2014/main" id="{339F82E4-C68D-45E6-B4DE-DB60F0261FB4}"/>
                    </a:ext>
                  </a:extLst>
                </p:cNvPr>
                <p:cNvCxnSpPr>
                  <a:cxnSpLocks/>
                </p:cNvCxnSpPr>
                <p:nvPr/>
              </p:nvCxnSpPr>
              <p:spPr>
                <a:xfrm flipV="1">
                  <a:off x="5475716" y="4204848"/>
                  <a:ext cx="0" cy="264542"/>
                </a:xfrm>
                <a:prstGeom prst="line">
                  <a:avLst/>
                </a:prstGeom>
                <a:ln w="10160"/>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C9BF3121-09C3-4F71-AF78-AADD8F379D87}"/>
                    </a:ext>
                  </a:extLst>
                </p:cNvPr>
                <p:cNvCxnSpPr>
                  <a:cxnSpLocks/>
                </p:cNvCxnSpPr>
                <p:nvPr/>
              </p:nvCxnSpPr>
              <p:spPr>
                <a:xfrm flipV="1">
                  <a:off x="5907576" y="4204848"/>
                  <a:ext cx="0" cy="264542"/>
                </a:xfrm>
                <a:prstGeom prst="line">
                  <a:avLst/>
                </a:prstGeom>
                <a:ln w="10160"/>
              </p:spPr>
              <p:style>
                <a:lnRef idx="2">
                  <a:schemeClr val="dk1"/>
                </a:lnRef>
                <a:fillRef idx="0">
                  <a:schemeClr val="dk1"/>
                </a:fillRef>
                <a:effectRef idx="1">
                  <a:schemeClr val="dk1"/>
                </a:effectRef>
                <a:fontRef idx="minor">
                  <a:schemeClr val="tx1"/>
                </a:fontRef>
              </p:style>
            </p:cxnSp>
            <p:cxnSp>
              <p:nvCxnSpPr>
                <p:cNvPr id="166" name="Straight Connector 165">
                  <a:extLst>
                    <a:ext uri="{FF2B5EF4-FFF2-40B4-BE49-F238E27FC236}">
                      <a16:creationId xmlns:a16="http://schemas.microsoft.com/office/drawing/2014/main" id="{128B5941-F865-449A-9094-B8AA5916236D}"/>
                    </a:ext>
                  </a:extLst>
                </p:cNvPr>
                <p:cNvCxnSpPr>
                  <a:cxnSpLocks/>
                </p:cNvCxnSpPr>
                <p:nvPr/>
              </p:nvCxnSpPr>
              <p:spPr>
                <a:xfrm flipV="1">
                  <a:off x="5502707"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7085A4C1-3EC7-490E-AC7E-EDDF73D9B00B}"/>
                    </a:ext>
                  </a:extLst>
                </p:cNvPr>
                <p:cNvCxnSpPr>
                  <a:cxnSpLocks/>
                </p:cNvCxnSpPr>
                <p:nvPr/>
              </p:nvCxnSpPr>
              <p:spPr>
                <a:xfrm flipV="1">
                  <a:off x="5534461"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68" name="Straight Connector 167">
                  <a:extLst>
                    <a:ext uri="{FF2B5EF4-FFF2-40B4-BE49-F238E27FC236}">
                      <a16:creationId xmlns:a16="http://schemas.microsoft.com/office/drawing/2014/main" id="{5BABE8A0-DB1E-49FE-B0C5-D6B27DF425D9}"/>
                    </a:ext>
                  </a:extLst>
                </p:cNvPr>
                <p:cNvCxnSpPr>
                  <a:cxnSpLocks/>
                </p:cNvCxnSpPr>
                <p:nvPr/>
              </p:nvCxnSpPr>
              <p:spPr>
                <a:xfrm flipV="1">
                  <a:off x="5564627" y="42298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69" name="Straight Connector 168">
                  <a:extLst>
                    <a:ext uri="{FF2B5EF4-FFF2-40B4-BE49-F238E27FC236}">
                      <a16:creationId xmlns:a16="http://schemas.microsoft.com/office/drawing/2014/main" id="{67B50858-6884-44F9-94CB-0AAE6C381E97}"/>
                    </a:ext>
                  </a:extLst>
                </p:cNvPr>
                <p:cNvCxnSpPr>
                  <a:cxnSpLocks/>
                </p:cNvCxnSpPr>
                <p:nvPr/>
              </p:nvCxnSpPr>
              <p:spPr>
                <a:xfrm flipV="1">
                  <a:off x="5596381" y="422984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0" name="Straight Connector 169">
                  <a:extLst>
                    <a:ext uri="{FF2B5EF4-FFF2-40B4-BE49-F238E27FC236}">
                      <a16:creationId xmlns:a16="http://schemas.microsoft.com/office/drawing/2014/main" id="{F1C4E43D-6EBD-43B9-8A19-28E387BF7945}"/>
                    </a:ext>
                  </a:extLst>
                </p:cNvPr>
                <p:cNvCxnSpPr>
                  <a:cxnSpLocks/>
                </p:cNvCxnSpPr>
                <p:nvPr/>
              </p:nvCxnSpPr>
              <p:spPr>
                <a:xfrm flipV="1">
                  <a:off x="5628139" y="422985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1" name="Straight Connector 170">
                  <a:extLst>
                    <a:ext uri="{FF2B5EF4-FFF2-40B4-BE49-F238E27FC236}">
                      <a16:creationId xmlns:a16="http://schemas.microsoft.com/office/drawing/2014/main" id="{ADD640E5-2D87-484D-A155-DCB7CB5DD312}"/>
                    </a:ext>
                  </a:extLst>
                </p:cNvPr>
                <p:cNvCxnSpPr>
                  <a:cxnSpLocks/>
                </p:cNvCxnSpPr>
                <p:nvPr/>
              </p:nvCxnSpPr>
              <p:spPr>
                <a:xfrm flipV="1">
                  <a:off x="5659893" y="422984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2" name="Straight Connector 171">
                  <a:extLst>
                    <a:ext uri="{FF2B5EF4-FFF2-40B4-BE49-F238E27FC236}">
                      <a16:creationId xmlns:a16="http://schemas.microsoft.com/office/drawing/2014/main" id="{3011F06B-1E37-4CA0-84AA-F6CB77860CBD}"/>
                    </a:ext>
                  </a:extLst>
                </p:cNvPr>
                <p:cNvCxnSpPr>
                  <a:cxnSpLocks/>
                </p:cNvCxnSpPr>
                <p:nvPr/>
              </p:nvCxnSpPr>
              <p:spPr>
                <a:xfrm flipV="1">
                  <a:off x="5690058"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3" name="Straight Connector 172">
                  <a:extLst>
                    <a:ext uri="{FF2B5EF4-FFF2-40B4-BE49-F238E27FC236}">
                      <a16:creationId xmlns:a16="http://schemas.microsoft.com/office/drawing/2014/main" id="{D086F33A-F865-455D-A9A8-6A424C1A3053}"/>
                    </a:ext>
                  </a:extLst>
                </p:cNvPr>
                <p:cNvCxnSpPr>
                  <a:cxnSpLocks/>
                </p:cNvCxnSpPr>
                <p:nvPr/>
              </p:nvCxnSpPr>
              <p:spPr>
                <a:xfrm flipV="1">
                  <a:off x="5721813"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B7EE9CE2-201C-4172-911C-DEAC970D51B0}"/>
                    </a:ext>
                  </a:extLst>
                </p:cNvPr>
                <p:cNvCxnSpPr>
                  <a:cxnSpLocks/>
                </p:cNvCxnSpPr>
                <p:nvPr/>
              </p:nvCxnSpPr>
              <p:spPr>
                <a:xfrm flipV="1">
                  <a:off x="5750391" y="422985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55EAAF08-44F3-4BBF-AF1E-75178721DDE0}"/>
                    </a:ext>
                  </a:extLst>
                </p:cNvPr>
                <p:cNvCxnSpPr>
                  <a:cxnSpLocks/>
                </p:cNvCxnSpPr>
                <p:nvPr/>
              </p:nvCxnSpPr>
              <p:spPr>
                <a:xfrm flipV="1">
                  <a:off x="5782145" y="422984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7AF5D497-D88E-4A18-ADF4-7C1A652F8669}"/>
                    </a:ext>
                  </a:extLst>
                </p:cNvPr>
                <p:cNvCxnSpPr>
                  <a:cxnSpLocks/>
                </p:cNvCxnSpPr>
                <p:nvPr/>
              </p:nvCxnSpPr>
              <p:spPr>
                <a:xfrm flipV="1">
                  <a:off x="5812311"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89F99E00-6675-4DD3-899E-3181219B0ED0}"/>
                    </a:ext>
                  </a:extLst>
                </p:cNvPr>
                <p:cNvCxnSpPr>
                  <a:cxnSpLocks/>
                </p:cNvCxnSpPr>
                <p:nvPr/>
              </p:nvCxnSpPr>
              <p:spPr>
                <a:xfrm flipV="1">
                  <a:off x="5844065"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52A7A6B7-4187-4AF2-8058-39E0DEB0FFBA}"/>
                    </a:ext>
                  </a:extLst>
                </p:cNvPr>
                <p:cNvCxnSpPr>
                  <a:cxnSpLocks/>
                </p:cNvCxnSpPr>
                <p:nvPr/>
              </p:nvCxnSpPr>
              <p:spPr>
                <a:xfrm flipV="1">
                  <a:off x="5875822" y="4229852"/>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2613A120-2CDE-4104-826B-4558E967BCAC}"/>
                    </a:ext>
                  </a:extLst>
                </p:cNvPr>
                <p:cNvCxnSpPr>
                  <a:cxnSpLocks/>
                </p:cNvCxnSpPr>
                <p:nvPr/>
              </p:nvCxnSpPr>
              <p:spPr>
                <a:xfrm flipV="1">
                  <a:off x="5504290"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E65668E-F1EE-48BB-941C-7ACD20C69247}"/>
                    </a:ext>
                  </a:extLst>
                </p:cNvPr>
                <p:cNvCxnSpPr>
                  <a:cxnSpLocks/>
                </p:cNvCxnSpPr>
                <p:nvPr/>
              </p:nvCxnSpPr>
              <p:spPr>
                <a:xfrm flipV="1">
                  <a:off x="5536044"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72DABD14-F00C-4C5D-AE1A-7B01E736ABC2}"/>
                    </a:ext>
                  </a:extLst>
                </p:cNvPr>
                <p:cNvCxnSpPr>
                  <a:cxnSpLocks/>
                </p:cNvCxnSpPr>
                <p:nvPr/>
              </p:nvCxnSpPr>
              <p:spPr>
                <a:xfrm flipV="1">
                  <a:off x="5566210" y="4423552"/>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4EB3CD75-78F3-4C7C-A879-E89C2C15992F}"/>
                    </a:ext>
                  </a:extLst>
                </p:cNvPr>
                <p:cNvCxnSpPr>
                  <a:cxnSpLocks/>
                </p:cNvCxnSpPr>
                <p:nvPr/>
              </p:nvCxnSpPr>
              <p:spPr>
                <a:xfrm flipV="1">
                  <a:off x="5597964" y="4423545"/>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1947D46E-8C47-4F50-B02A-B25C23795CB8}"/>
                    </a:ext>
                  </a:extLst>
                </p:cNvPr>
                <p:cNvCxnSpPr>
                  <a:cxnSpLocks/>
                </p:cNvCxnSpPr>
                <p:nvPr/>
              </p:nvCxnSpPr>
              <p:spPr>
                <a:xfrm flipV="1">
                  <a:off x="5629721" y="442355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D5752DD-527C-4591-BF0F-E8C29A19F26B}"/>
                    </a:ext>
                  </a:extLst>
                </p:cNvPr>
                <p:cNvCxnSpPr>
                  <a:cxnSpLocks/>
                </p:cNvCxnSpPr>
                <p:nvPr/>
              </p:nvCxnSpPr>
              <p:spPr>
                <a:xfrm flipV="1">
                  <a:off x="5661476" y="44235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95E7E0E4-C9CA-49FE-95F5-14E934C779CE}"/>
                    </a:ext>
                  </a:extLst>
                </p:cNvPr>
                <p:cNvCxnSpPr>
                  <a:cxnSpLocks/>
                </p:cNvCxnSpPr>
                <p:nvPr/>
              </p:nvCxnSpPr>
              <p:spPr>
                <a:xfrm flipV="1">
                  <a:off x="5691641"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63BDB6B3-200E-448D-8598-F75C66436232}"/>
                    </a:ext>
                  </a:extLst>
                </p:cNvPr>
                <p:cNvCxnSpPr>
                  <a:cxnSpLocks/>
                </p:cNvCxnSpPr>
                <p:nvPr/>
              </p:nvCxnSpPr>
              <p:spPr>
                <a:xfrm flipV="1">
                  <a:off x="5723396"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7A094D0-A78B-4F69-821B-B2D5D3312ECB}"/>
                    </a:ext>
                  </a:extLst>
                </p:cNvPr>
                <p:cNvCxnSpPr>
                  <a:cxnSpLocks/>
                </p:cNvCxnSpPr>
                <p:nvPr/>
              </p:nvCxnSpPr>
              <p:spPr>
                <a:xfrm flipV="1">
                  <a:off x="5751974" y="442355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30B3BF3A-E700-4428-8C09-3259AEA6FD8A}"/>
                    </a:ext>
                  </a:extLst>
                </p:cNvPr>
                <p:cNvCxnSpPr>
                  <a:cxnSpLocks/>
                </p:cNvCxnSpPr>
                <p:nvPr/>
              </p:nvCxnSpPr>
              <p:spPr>
                <a:xfrm flipV="1">
                  <a:off x="5783728" y="44235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58741CA-CACA-46AB-843E-29243394FEA5}"/>
                    </a:ext>
                  </a:extLst>
                </p:cNvPr>
                <p:cNvCxnSpPr>
                  <a:cxnSpLocks/>
                </p:cNvCxnSpPr>
                <p:nvPr/>
              </p:nvCxnSpPr>
              <p:spPr>
                <a:xfrm flipV="1">
                  <a:off x="5813894"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4E60F64A-41F8-4CDC-BB0C-454C0C052B56}"/>
                    </a:ext>
                  </a:extLst>
                </p:cNvPr>
                <p:cNvCxnSpPr>
                  <a:cxnSpLocks/>
                </p:cNvCxnSpPr>
                <p:nvPr/>
              </p:nvCxnSpPr>
              <p:spPr>
                <a:xfrm flipV="1">
                  <a:off x="5845648"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751BDE04-5686-43D5-82AB-B2CAADA6D3A3}"/>
                    </a:ext>
                  </a:extLst>
                </p:cNvPr>
                <p:cNvCxnSpPr>
                  <a:cxnSpLocks/>
                </p:cNvCxnSpPr>
                <p:nvPr/>
              </p:nvCxnSpPr>
              <p:spPr>
                <a:xfrm flipV="1">
                  <a:off x="5877405" y="4423556"/>
                  <a:ext cx="0" cy="18880"/>
                </a:xfrm>
                <a:prstGeom prst="line">
                  <a:avLst/>
                </a:prstGeom>
                <a:ln w="10160"/>
              </p:spPr>
              <p:style>
                <a:lnRef idx="2">
                  <a:schemeClr val="dk1"/>
                </a:lnRef>
                <a:fillRef idx="0">
                  <a:schemeClr val="dk1"/>
                </a:fillRef>
                <a:effectRef idx="1">
                  <a:schemeClr val="dk1"/>
                </a:effectRef>
                <a:fontRef idx="minor">
                  <a:schemeClr val="tx1"/>
                </a:fontRef>
              </p:style>
            </p:cxnSp>
            <p:sp>
              <p:nvSpPr>
                <p:cNvPr id="192" name="Oval 191">
                  <a:extLst>
                    <a:ext uri="{FF2B5EF4-FFF2-40B4-BE49-F238E27FC236}">
                      <a16:creationId xmlns:a16="http://schemas.microsoft.com/office/drawing/2014/main" id="{BE1DA712-448C-4667-9303-145AF8B8C3CA}"/>
                    </a:ext>
                  </a:extLst>
                </p:cNvPr>
                <p:cNvSpPr/>
                <p:nvPr/>
              </p:nvSpPr>
              <p:spPr>
                <a:xfrm>
                  <a:off x="5842316"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93" name="Oval 192">
                  <a:extLst>
                    <a:ext uri="{FF2B5EF4-FFF2-40B4-BE49-F238E27FC236}">
                      <a16:creationId xmlns:a16="http://schemas.microsoft.com/office/drawing/2014/main" id="{A7B1A322-E16D-4047-9D7D-FC8A9ED3FEA2}"/>
                    </a:ext>
                  </a:extLst>
                </p:cNvPr>
                <p:cNvSpPr/>
                <p:nvPr/>
              </p:nvSpPr>
              <p:spPr>
                <a:xfrm>
                  <a:off x="5842316"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cxnSp>
              <p:nvCxnSpPr>
                <p:cNvPr id="194" name="Straight Connector 193">
                  <a:extLst>
                    <a:ext uri="{FF2B5EF4-FFF2-40B4-BE49-F238E27FC236}">
                      <a16:creationId xmlns:a16="http://schemas.microsoft.com/office/drawing/2014/main" id="{8A6C4D3C-E87A-4945-9B68-D6F301F710DD}"/>
                    </a:ext>
                  </a:extLst>
                </p:cNvPr>
                <p:cNvCxnSpPr>
                  <a:cxnSpLocks/>
                </p:cNvCxnSpPr>
                <p:nvPr/>
              </p:nvCxnSpPr>
              <p:spPr>
                <a:xfrm flipV="1">
                  <a:off x="5868037" y="4125061"/>
                  <a:ext cx="0" cy="84489"/>
                </a:xfrm>
                <a:prstGeom prst="line">
                  <a:avLst/>
                </a:prstGeom>
                <a:ln w="10160"/>
              </p:spPr>
              <p:style>
                <a:lnRef idx="2">
                  <a:schemeClr val="dk1"/>
                </a:lnRef>
                <a:fillRef idx="0">
                  <a:schemeClr val="dk1"/>
                </a:fillRef>
                <a:effectRef idx="1">
                  <a:schemeClr val="dk1"/>
                </a:effectRef>
                <a:fontRef idx="minor">
                  <a:schemeClr val="tx1"/>
                </a:fontRef>
              </p:style>
            </p:cxnSp>
            <p:sp>
              <p:nvSpPr>
                <p:cNvPr id="195" name="Isosceles Triangle 194">
                  <a:extLst>
                    <a:ext uri="{FF2B5EF4-FFF2-40B4-BE49-F238E27FC236}">
                      <a16:creationId xmlns:a16="http://schemas.microsoft.com/office/drawing/2014/main" id="{D3D4CCEF-9604-468D-BC29-03C1B6F3046F}"/>
                    </a:ext>
                  </a:extLst>
                </p:cNvPr>
                <p:cNvSpPr/>
                <p:nvPr/>
              </p:nvSpPr>
              <p:spPr>
                <a:xfrm rot="10800000">
                  <a:off x="5835491" y="4079635"/>
                  <a:ext cx="65091" cy="52191"/>
                </a:xfrm>
                <a:prstGeom prst="triangle">
                  <a:avLst/>
                </a:prstGeom>
                <a:ln w="10160"/>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96" name="Oval 195">
                  <a:extLst>
                    <a:ext uri="{FF2B5EF4-FFF2-40B4-BE49-F238E27FC236}">
                      <a16:creationId xmlns:a16="http://schemas.microsoft.com/office/drawing/2014/main" id="{F171D5BB-633F-4223-8723-637DEBFF964C}"/>
                    </a:ext>
                  </a:extLst>
                </p:cNvPr>
                <p:cNvSpPr/>
                <p:nvPr/>
              </p:nvSpPr>
              <p:spPr>
                <a:xfrm>
                  <a:off x="5780714"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97" name="Oval 196">
                  <a:extLst>
                    <a:ext uri="{FF2B5EF4-FFF2-40B4-BE49-F238E27FC236}">
                      <a16:creationId xmlns:a16="http://schemas.microsoft.com/office/drawing/2014/main" id="{83BD8CE7-4205-46B3-A6D2-50C2F7B22E86}"/>
                    </a:ext>
                  </a:extLst>
                </p:cNvPr>
                <p:cNvSpPr/>
                <p:nvPr/>
              </p:nvSpPr>
              <p:spPr>
                <a:xfrm>
                  <a:off x="5780714"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98" name="Oval 197">
                  <a:extLst>
                    <a:ext uri="{FF2B5EF4-FFF2-40B4-BE49-F238E27FC236}">
                      <a16:creationId xmlns:a16="http://schemas.microsoft.com/office/drawing/2014/main" id="{2D0D645E-5059-4DF7-9D2D-DCDC4BA5EFF9}"/>
                    </a:ext>
                  </a:extLst>
                </p:cNvPr>
                <p:cNvSpPr/>
                <p:nvPr/>
              </p:nvSpPr>
              <p:spPr>
                <a:xfrm>
                  <a:off x="5716095"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199" name="Oval 198">
                  <a:extLst>
                    <a:ext uri="{FF2B5EF4-FFF2-40B4-BE49-F238E27FC236}">
                      <a16:creationId xmlns:a16="http://schemas.microsoft.com/office/drawing/2014/main" id="{03BF9365-EADA-410F-9602-7929AF0EAE2A}"/>
                    </a:ext>
                  </a:extLst>
                </p:cNvPr>
                <p:cNvSpPr/>
                <p:nvPr/>
              </p:nvSpPr>
              <p:spPr>
                <a:xfrm>
                  <a:off x="5716095"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00" name="Oval 199">
                  <a:extLst>
                    <a:ext uri="{FF2B5EF4-FFF2-40B4-BE49-F238E27FC236}">
                      <a16:creationId xmlns:a16="http://schemas.microsoft.com/office/drawing/2014/main" id="{59144E45-740C-46B5-ACCB-B7646A93D5B8}"/>
                    </a:ext>
                  </a:extLst>
                </p:cNvPr>
                <p:cNvSpPr/>
                <p:nvPr/>
              </p:nvSpPr>
              <p:spPr>
                <a:xfrm>
                  <a:off x="5648614"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01" name="Oval 200">
                  <a:extLst>
                    <a:ext uri="{FF2B5EF4-FFF2-40B4-BE49-F238E27FC236}">
                      <a16:creationId xmlns:a16="http://schemas.microsoft.com/office/drawing/2014/main" id="{64518286-363D-4F05-8A1C-E94DF3F9B758}"/>
                    </a:ext>
                  </a:extLst>
                </p:cNvPr>
                <p:cNvSpPr/>
                <p:nvPr/>
              </p:nvSpPr>
              <p:spPr>
                <a:xfrm>
                  <a:off x="5648614"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02" name="Oval 201">
                  <a:extLst>
                    <a:ext uri="{FF2B5EF4-FFF2-40B4-BE49-F238E27FC236}">
                      <a16:creationId xmlns:a16="http://schemas.microsoft.com/office/drawing/2014/main" id="{F8D3F9F0-D600-4C7C-880F-0B2F2539B45F}"/>
                    </a:ext>
                  </a:extLst>
                </p:cNvPr>
                <p:cNvSpPr/>
                <p:nvPr/>
              </p:nvSpPr>
              <p:spPr>
                <a:xfrm>
                  <a:off x="5579630"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203" name="Oval 202">
                  <a:extLst>
                    <a:ext uri="{FF2B5EF4-FFF2-40B4-BE49-F238E27FC236}">
                      <a16:creationId xmlns:a16="http://schemas.microsoft.com/office/drawing/2014/main" id="{FDB94D5F-1858-47B5-9F28-7E1055D85995}"/>
                    </a:ext>
                  </a:extLst>
                </p:cNvPr>
                <p:cNvSpPr/>
                <p:nvPr/>
              </p:nvSpPr>
              <p:spPr>
                <a:xfrm>
                  <a:off x="5512149"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441" name="Group 440">
                <a:extLst>
                  <a:ext uri="{FF2B5EF4-FFF2-40B4-BE49-F238E27FC236}">
                    <a16:creationId xmlns:a16="http://schemas.microsoft.com/office/drawing/2014/main" id="{9E500B65-B649-41B8-B4C6-D4E2CDA09225}"/>
                  </a:ext>
                </a:extLst>
              </p:cNvPr>
              <p:cNvGrpSpPr/>
              <p:nvPr/>
            </p:nvGrpSpPr>
            <p:grpSpPr>
              <a:xfrm>
                <a:off x="7302358" y="5274469"/>
                <a:ext cx="1199515" cy="467127"/>
                <a:chOff x="7207108" y="5274469"/>
                <a:chExt cx="1199515" cy="467127"/>
              </a:xfrm>
            </p:grpSpPr>
            <p:grpSp>
              <p:nvGrpSpPr>
                <p:cNvPr id="440" name="Group 439">
                  <a:extLst>
                    <a:ext uri="{FF2B5EF4-FFF2-40B4-BE49-F238E27FC236}">
                      <a16:creationId xmlns:a16="http://schemas.microsoft.com/office/drawing/2014/main" id="{0CB7B42B-3846-480C-A4F5-9444587293D0}"/>
                    </a:ext>
                  </a:extLst>
                </p:cNvPr>
                <p:cNvGrpSpPr/>
                <p:nvPr/>
              </p:nvGrpSpPr>
              <p:grpSpPr>
                <a:xfrm>
                  <a:off x="7207108" y="5586321"/>
                  <a:ext cx="1199515" cy="155275"/>
                  <a:chOff x="7207108" y="5586321"/>
                  <a:chExt cx="1199515" cy="155275"/>
                </a:xfrm>
              </p:grpSpPr>
              <p:cxnSp>
                <p:nvCxnSpPr>
                  <p:cNvPr id="149" name="Straight Connector 148">
                    <a:extLst>
                      <a:ext uri="{FF2B5EF4-FFF2-40B4-BE49-F238E27FC236}">
                        <a16:creationId xmlns:a16="http://schemas.microsoft.com/office/drawing/2014/main" id="{7117A770-007E-4ACE-834A-C3F33609B857}"/>
                      </a:ext>
                    </a:extLst>
                  </p:cNvPr>
                  <p:cNvCxnSpPr>
                    <a:cxnSpLocks/>
                  </p:cNvCxnSpPr>
                  <p:nvPr/>
                </p:nvCxnSpPr>
                <p:spPr>
                  <a:xfrm flipV="1">
                    <a:off x="7207405" y="561362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150" name="Straight Connector 149">
                    <a:extLst>
                      <a:ext uri="{FF2B5EF4-FFF2-40B4-BE49-F238E27FC236}">
                        <a16:creationId xmlns:a16="http://schemas.microsoft.com/office/drawing/2014/main" id="{B60CBFC2-E292-45F3-9AFE-9ADF6DA42CDA}"/>
                      </a:ext>
                    </a:extLst>
                  </p:cNvPr>
                  <p:cNvCxnSpPr>
                    <a:cxnSpLocks/>
                  </p:cNvCxnSpPr>
                  <p:nvPr/>
                </p:nvCxnSpPr>
                <p:spPr>
                  <a:xfrm flipV="1">
                    <a:off x="8381273" y="561362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04" name="Straight Connector 203">
                    <a:extLst>
                      <a:ext uri="{FF2B5EF4-FFF2-40B4-BE49-F238E27FC236}">
                        <a16:creationId xmlns:a16="http://schemas.microsoft.com/office/drawing/2014/main" id="{82903646-1E90-424B-B97D-8E4B079FC0FE}"/>
                      </a:ext>
                    </a:extLst>
                  </p:cNvPr>
                  <p:cNvCxnSpPr>
                    <a:cxnSpLocks/>
                  </p:cNvCxnSpPr>
                  <p:nvPr/>
                </p:nvCxnSpPr>
                <p:spPr>
                  <a:xfrm>
                    <a:off x="7207108" y="5586321"/>
                    <a:ext cx="1199515"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205" name="Straight Connector 204">
                  <a:extLst>
                    <a:ext uri="{FF2B5EF4-FFF2-40B4-BE49-F238E27FC236}">
                      <a16:creationId xmlns:a16="http://schemas.microsoft.com/office/drawing/2014/main" id="{F49CA8C9-FC01-427A-A3F2-DCCC87B8CE20}"/>
                    </a:ext>
                  </a:extLst>
                </p:cNvPr>
                <p:cNvCxnSpPr>
                  <a:cxnSpLocks/>
                </p:cNvCxnSpPr>
                <p:nvPr/>
              </p:nvCxnSpPr>
              <p:spPr>
                <a:xfrm>
                  <a:off x="7806865" y="5274469"/>
                  <a:ext cx="0" cy="30709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220" name="Straight Connector 219">
                <a:extLst>
                  <a:ext uri="{FF2B5EF4-FFF2-40B4-BE49-F238E27FC236}">
                    <a16:creationId xmlns:a16="http://schemas.microsoft.com/office/drawing/2014/main" id="{95669408-4367-4F90-B734-532F0E915FBA}"/>
                  </a:ext>
                </a:extLst>
              </p:cNvPr>
              <p:cNvCxnSpPr>
                <a:cxnSpLocks/>
              </p:cNvCxnSpPr>
              <p:nvPr/>
            </p:nvCxnSpPr>
            <p:spPr>
              <a:xfrm flipV="1">
                <a:off x="10789987" y="1187450"/>
                <a:ext cx="0" cy="108247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23" name="Straight Connector 222">
                <a:extLst>
                  <a:ext uri="{FF2B5EF4-FFF2-40B4-BE49-F238E27FC236}">
                    <a16:creationId xmlns:a16="http://schemas.microsoft.com/office/drawing/2014/main" id="{5A7919EA-FE69-40EF-B73A-67EAACB47FDD}"/>
                  </a:ext>
                </a:extLst>
              </p:cNvPr>
              <p:cNvCxnSpPr>
                <a:cxnSpLocks/>
              </p:cNvCxnSpPr>
              <p:nvPr/>
            </p:nvCxnSpPr>
            <p:spPr>
              <a:xfrm flipV="1">
                <a:off x="7270775" y="210407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225" name="Rectangle 8">
                <a:extLst>
                  <a:ext uri="{FF2B5EF4-FFF2-40B4-BE49-F238E27FC236}">
                    <a16:creationId xmlns:a16="http://schemas.microsoft.com/office/drawing/2014/main" id="{3862CE21-107B-4291-A6F6-EBBDE73D7C10}"/>
                  </a:ext>
                </a:extLst>
              </p:cNvPr>
              <p:cNvSpPr>
                <a:spLocks noChangeArrowheads="1"/>
              </p:cNvSpPr>
              <p:nvPr/>
            </p:nvSpPr>
            <p:spPr bwMode="auto">
              <a:xfrm>
                <a:off x="6923333" y="1903377"/>
                <a:ext cx="70051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Remote Access</a:t>
                </a:r>
              </a:p>
            </p:txBody>
          </p:sp>
          <p:grpSp>
            <p:nvGrpSpPr>
              <p:cNvPr id="248" name="Group 247">
                <a:extLst>
                  <a:ext uri="{FF2B5EF4-FFF2-40B4-BE49-F238E27FC236}">
                    <a16:creationId xmlns:a16="http://schemas.microsoft.com/office/drawing/2014/main" id="{D88C5BD4-2553-4785-841F-3990F6E47939}"/>
                  </a:ext>
                </a:extLst>
              </p:cNvPr>
              <p:cNvGrpSpPr/>
              <p:nvPr/>
            </p:nvGrpSpPr>
            <p:grpSpPr>
              <a:xfrm>
                <a:off x="10582442" y="657232"/>
                <a:ext cx="416781" cy="482131"/>
                <a:chOff x="5715728" y="1735092"/>
                <a:chExt cx="416781" cy="482131"/>
              </a:xfrm>
            </p:grpSpPr>
            <p:sp>
              <p:nvSpPr>
                <p:cNvPr id="249" name="globe_2">
                  <a:extLst>
                    <a:ext uri="{FF2B5EF4-FFF2-40B4-BE49-F238E27FC236}">
                      <a16:creationId xmlns:a16="http://schemas.microsoft.com/office/drawing/2014/main" id="{6A651DF6-CB20-43E1-BCC0-975DF5F97FDA}"/>
                    </a:ext>
                  </a:extLst>
                </p:cNvPr>
                <p:cNvSpPr>
                  <a:spLocks noChangeAspect="1" noEditPoints="1"/>
                </p:cNvSpPr>
                <p:nvPr/>
              </p:nvSpPr>
              <p:spPr bwMode="auto">
                <a:xfrm>
                  <a:off x="5773399" y="1735092"/>
                  <a:ext cx="299748" cy="2997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TextBox 249">
                  <a:extLst>
                    <a:ext uri="{FF2B5EF4-FFF2-40B4-BE49-F238E27FC236}">
                      <a16:creationId xmlns:a16="http://schemas.microsoft.com/office/drawing/2014/main" id="{EF1A46F2-8FCF-484A-B828-E5BB1ED83639}"/>
                    </a:ext>
                  </a:extLst>
                </p:cNvPr>
                <p:cNvSpPr txBox="1"/>
                <p:nvPr/>
              </p:nvSpPr>
              <p:spPr>
                <a:xfrm>
                  <a:off x="5715728" y="2078724"/>
                  <a:ext cx="416781" cy="138499"/>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effectLst/>
                      <a:uLnTx/>
                      <a:uFillTx/>
                      <a:latin typeface="+mj-lt"/>
                      <a:ea typeface="+mn-ea"/>
                      <a:cs typeface="+mn-cs"/>
                    </a:rPr>
                    <a:t>Internet</a:t>
                  </a:r>
                </a:p>
              </p:txBody>
            </p:sp>
          </p:grpSp>
          <p:sp>
            <p:nvSpPr>
              <p:cNvPr id="299" name="Arrow: Up-Down 298">
                <a:extLst>
                  <a:ext uri="{FF2B5EF4-FFF2-40B4-BE49-F238E27FC236}">
                    <a16:creationId xmlns:a16="http://schemas.microsoft.com/office/drawing/2014/main" id="{1840F75C-F575-4222-83A8-A3C5CCF197EB}"/>
                  </a:ext>
                </a:extLst>
              </p:cNvPr>
              <p:cNvSpPr/>
              <p:nvPr/>
            </p:nvSpPr>
            <p:spPr>
              <a:xfrm>
                <a:off x="11463921" y="1297780"/>
                <a:ext cx="213920" cy="1543348"/>
              </a:xfrm>
              <a:prstGeom prst="upDownArrow">
                <a:avLst>
                  <a:gd name="adj1" fmla="val 39141"/>
                  <a:gd name="adj2" fmla="val 4423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300" name="Arrow: Up-Down 299">
                <a:extLst>
                  <a:ext uri="{FF2B5EF4-FFF2-40B4-BE49-F238E27FC236}">
                    <a16:creationId xmlns:a16="http://schemas.microsoft.com/office/drawing/2014/main" id="{D7ED1830-F49E-4BC0-98D4-580A9F096B61}"/>
                  </a:ext>
                </a:extLst>
              </p:cNvPr>
              <p:cNvSpPr/>
              <p:nvPr/>
            </p:nvSpPr>
            <p:spPr>
              <a:xfrm>
                <a:off x="11463921" y="2870945"/>
                <a:ext cx="213920" cy="3674317"/>
              </a:xfrm>
              <a:prstGeom prst="upDownArrow">
                <a:avLst>
                  <a:gd name="adj1" fmla="val 30236"/>
                  <a:gd name="adj2" fmla="val 5759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301" name="Rectangle 300">
                <a:extLst>
                  <a:ext uri="{FF2B5EF4-FFF2-40B4-BE49-F238E27FC236}">
                    <a16:creationId xmlns:a16="http://schemas.microsoft.com/office/drawing/2014/main" id="{8BF23360-6570-488F-9EC3-4805662F6639}"/>
                  </a:ext>
                </a:extLst>
              </p:cNvPr>
              <p:cNvSpPr/>
              <p:nvPr/>
            </p:nvSpPr>
            <p:spPr>
              <a:xfrm>
                <a:off x="11656263" y="1911158"/>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IT</a:t>
                </a:r>
              </a:p>
            </p:txBody>
          </p:sp>
          <p:sp>
            <p:nvSpPr>
              <p:cNvPr id="302" name="Rectangle 301">
                <a:extLst>
                  <a:ext uri="{FF2B5EF4-FFF2-40B4-BE49-F238E27FC236}">
                    <a16:creationId xmlns:a16="http://schemas.microsoft.com/office/drawing/2014/main" id="{1F5ED96D-5EED-4977-938E-080F3356B66C}"/>
                  </a:ext>
                </a:extLst>
              </p:cNvPr>
              <p:cNvSpPr/>
              <p:nvPr/>
            </p:nvSpPr>
            <p:spPr>
              <a:xfrm>
                <a:off x="11656263" y="4549807"/>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OT</a:t>
                </a:r>
              </a:p>
            </p:txBody>
          </p:sp>
          <p:sp>
            <p:nvSpPr>
              <p:cNvPr id="314" name="globe_6" title="Icon of a monitor in front of a sphere made of lines">
                <a:extLst>
                  <a:ext uri="{FF2B5EF4-FFF2-40B4-BE49-F238E27FC236}">
                    <a16:creationId xmlns:a16="http://schemas.microsoft.com/office/drawing/2014/main" id="{B52EDB6C-79D9-4854-829F-A05D63AA0CAB}"/>
                  </a:ext>
                </a:extLst>
              </p:cNvPr>
              <p:cNvSpPr>
                <a:spLocks noChangeAspect="1" noEditPoints="1"/>
              </p:cNvSpPr>
              <p:nvPr/>
            </p:nvSpPr>
            <p:spPr bwMode="auto">
              <a:xfrm>
                <a:off x="7137309" y="1602702"/>
                <a:ext cx="272560" cy="2919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13" name="desktop" title="a desktop PC">
                <a:extLst>
                  <a:ext uri="{FF2B5EF4-FFF2-40B4-BE49-F238E27FC236}">
                    <a16:creationId xmlns:a16="http://schemas.microsoft.com/office/drawing/2014/main" id="{CAB4F2A0-F4AA-4206-857C-7784EA3641FB}"/>
                  </a:ext>
                </a:extLst>
              </p:cNvPr>
              <p:cNvSpPr>
                <a:spLocks noChangeAspect="1" noEditPoints="1"/>
              </p:cNvSpPr>
              <p:nvPr/>
            </p:nvSpPr>
            <p:spPr bwMode="auto">
              <a:xfrm>
                <a:off x="7919642" y="1621307"/>
                <a:ext cx="259000" cy="25477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network_2" title="Icon of a printer connected to a network">
                <a:extLst>
                  <a:ext uri="{FF2B5EF4-FFF2-40B4-BE49-F238E27FC236}">
                    <a16:creationId xmlns:a16="http://schemas.microsoft.com/office/drawing/2014/main" id="{405381CF-CD18-4A54-AE5E-466D77AF75FB}"/>
                  </a:ext>
                </a:extLst>
              </p:cNvPr>
              <p:cNvSpPr>
                <a:spLocks noChangeAspect="1" noEditPoints="1"/>
              </p:cNvSpPr>
              <p:nvPr/>
            </p:nvSpPr>
            <p:spPr bwMode="auto">
              <a:xfrm>
                <a:off x="8676084" y="1595543"/>
                <a:ext cx="301156" cy="30629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6" name="Graphic 345">
                <a:extLst>
                  <a:ext uri="{FF2B5EF4-FFF2-40B4-BE49-F238E27FC236}">
                    <a16:creationId xmlns:a16="http://schemas.microsoft.com/office/drawing/2014/main" id="{4F46A5DC-D7AD-4BC3-B521-9063ED269F2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00686" y="2644335"/>
                <a:ext cx="323052" cy="323052"/>
              </a:xfrm>
              <a:prstGeom prst="rect">
                <a:avLst/>
              </a:prstGeom>
            </p:spPr>
          </p:pic>
          <p:grpSp>
            <p:nvGrpSpPr>
              <p:cNvPr id="357" name="Group 356">
                <a:extLst>
                  <a:ext uri="{FF2B5EF4-FFF2-40B4-BE49-F238E27FC236}">
                    <a16:creationId xmlns:a16="http://schemas.microsoft.com/office/drawing/2014/main" id="{25FDA0FC-2FDC-4410-8364-73B52CFA7C00}"/>
                  </a:ext>
                </a:extLst>
              </p:cNvPr>
              <p:cNvGrpSpPr/>
              <p:nvPr/>
            </p:nvGrpSpPr>
            <p:grpSpPr>
              <a:xfrm>
                <a:off x="9996935" y="2672764"/>
                <a:ext cx="134156" cy="274182"/>
                <a:chOff x="9891169" y="2679979"/>
                <a:chExt cx="155187" cy="317165"/>
              </a:xfrm>
            </p:grpSpPr>
            <p:sp>
              <p:nvSpPr>
                <p:cNvPr id="351" name="Freeform 144">
                  <a:extLst>
                    <a:ext uri="{FF2B5EF4-FFF2-40B4-BE49-F238E27FC236}">
                      <a16:creationId xmlns:a16="http://schemas.microsoft.com/office/drawing/2014/main" id="{61BF38A6-F6C2-45D2-994C-A42E6E153749}"/>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52" name="Freeform 145">
                  <a:extLst>
                    <a:ext uri="{FF2B5EF4-FFF2-40B4-BE49-F238E27FC236}">
                      <a16:creationId xmlns:a16="http://schemas.microsoft.com/office/drawing/2014/main" id="{3F4120E5-E705-451B-B9EC-4932B37DFEB3}"/>
                    </a:ext>
                  </a:extLst>
                </p:cNvPr>
                <p:cNvSpPr>
                  <a:spLocks noEditPoints="1"/>
                </p:cNvSpPr>
                <p:nvPr/>
              </p:nvSpPr>
              <p:spPr bwMode="auto">
                <a:xfrm>
                  <a:off x="9891169" y="2679979"/>
                  <a:ext cx="155187" cy="317165"/>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54" name="Freeform 147">
                  <a:extLst>
                    <a:ext uri="{FF2B5EF4-FFF2-40B4-BE49-F238E27FC236}">
                      <a16:creationId xmlns:a16="http://schemas.microsoft.com/office/drawing/2014/main" id="{87A26DCA-DBF5-4126-8F39-CB045D7C7402}"/>
                    </a:ext>
                  </a:extLst>
                </p:cNvPr>
                <p:cNvSpPr>
                  <a:spLocks noEditPoints="1"/>
                </p:cNvSpPr>
                <p:nvPr/>
              </p:nvSpPr>
              <p:spPr bwMode="auto">
                <a:xfrm>
                  <a:off x="9913972" y="2825196"/>
                  <a:ext cx="109580" cy="47288"/>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55" name="Freeform 148">
                  <a:extLst>
                    <a:ext uri="{FF2B5EF4-FFF2-40B4-BE49-F238E27FC236}">
                      <a16:creationId xmlns:a16="http://schemas.microsoft.com/office/drawing/2014/main" id="{C4BEE312-037F-4212-8E62-BE823185D9BB}"/>
                    </a:ext>
                  </a:extLst>
                </p:cNvPr>
                <p:cNvSpPr>
                  <a:spLocks noEditPoints="1"/>
                </p:cNvSpPr>
                <p:nvPr/>
              </p:nvSpPr>
              <p:spPr bwMode="auto">
                <a:xfrm>
                  <a:off x="9913972" y="2766440"/>
                  <a:ext cx="109580" cy="45719"/>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56" name="Freeform 149">
                  <a:extLst>
                    <a:ext uri="{FF2B5EF4-FFF2-40B4-BE49-F238E27FC236}">
                      <a16:creationId xmlns:a16="http://schemas.microsoft.com/office/drawing/2014/main" id="{B98BD78B-A35E-4DE0-979A-AA215B142E81}"/>
                    </a:ext>
                  </a:extLst>
                </p:cNvPr>
                <p:cNvSpPr>
                  <a:spLocks noEditPoints="1"/>
                </p:cNvSpPr>
                <p:nvPr/>
              </p:nvSpPr>
              <p:spPr bwMode="auto">
                <a:xfrm>
                  <a:off x="9913972" y="2706479"/>
                  <a:ext cx="109580" cy="45719"/>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nvGrpSpPr>
              <p:cNvPr id="410" name="Group 409">
                <a:extLst>
                  <a:ext uri="{FF2B5EF4-FFF2-40B4-BE49-F238E27FC236}">
                    <a16:creationId xmlns:a16="http://schemas.microsoft.com/office/drawing/2014/main" id="{CA9985FB-9110-42F3-854F-257A529BD78F}"/>
                  </a:ext>
                </a:extLst>
              </p:cNvPr>
              <p:cNvGrpSpPr/>
              <p:nvPr/>
            </p:nvGrpSpPr>
            <p:grpSpPr>
              <a:xfrm>
                <a:off x="8476067" y="3768924"/>
                <a:ext cx="503672" cy="279386"/>
                <a:chOff x="8353567" y="3812097"/>
                <a:chExt cx="557777" cy="309398"/>
              </a:xfrm>
            </p:grpSpPr>
            <p:sp>
              <p:nvSpPr>
                <p:cNvPr id="359" name="monitor" title="Icon of a monitor">
                  <a:extLst>
                    <a:ext uri="{FF2B5EF4-FFF2-40B4-BE49-F238E27FC236}">
                      <a16:creationId xmlns:a16="http://schemas.microsoft.com/office/drawing/2014/main" id="{404D1932-8BA1-45D2-AFEC-B383BD9479F5}"/>
                    </a:ext>
                  </a:extLst>
                </p:cNvPr>
                <p:cNvSpPr>
                  <a:spLocks noChangeAspect="1" noEditPoints="1"/>
                </p:cNvSpPr>
                <p:nvPr/>
              </p:nvSpPr>
              <p:spPr bwMode="auto">
                <a:xfrm>
                  <a:off x="8353567" y="3812097"/>
                  <a:ext cx="398785" cy="30562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algn="ctr" defTabSz="896203" fontAlgn="base"/>
                  <a:endParaRPr lang="en-US" sz="1666" dirty="0">
                    <a:solidFill>
                      <a:srgbClr val="505050"/>
                    </a:solidFill>
                    <a:latin typeface="Segoe UI"/>
                  </a:endParaRPr>
                </a:p>
              </p:txBody>
            </p:sp>
            <p:grpSp>
              <p:nvGrpSpPr>
                <p:cNvPr id="366" name="Group 365">
                  <a:extLst>
                    <a:ext uri="{FF2B5EF4-FFF2-40B4-BE49-F238E27FC236}">
                      <a16:creationId xmlns:a16="http://schemas.microsoft.com/office/drawing/2014/main" id="{4D6677D2-7591-41BB-AD21-A3E65E0D6118}"/>
                    </a:ext>
                  </a:extLst>
                </p:cNvPr>
                <p:cNvGrpSpPr/>
                <p:nvPr/>
              </p:nvGrpSpPr>
              <p:grpSpPr>
                <a:xfrm>
                  <a:off x="8786718" y="3888665"/>
                  <a:ext cx="124626" cy="232830"/>
                  <a:chOff x="9879711" y="2673638"/>
                  <a:chExt cx="176777" cy="330262"/>
                </a:xfrm>
                <a:solidFill>
                  <a:schemeClr val="tx1"/>
                </a:solidFill>
              </p:grpSpPr>
              <p:sp>
                <p:nvSpPr>
                  <p:cNvPr id="367" name="Freeform 144">
                    <a:extLst>
                      <a:ext uri="{FF2B5EF4-FFF2-40B4-BE49-F238E27FC236}">
                        <a16:creationId xmlns:a16="http://schemas.microsoft.com/office/drawing/2014/main" id="{BC3ABB99-9C42-452D-A5B7-FAF0B7D03917}"/>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68" name="Freeform 145">
                    <a:extLst>
                      <a:ext uri="{FF2B5EF4-FFF2-40B4-BE49-F238E27FC236}">
                        <a16:creationId xmlns:a16="http://schemas.microsoft.com/office/drawing/2014/main" id="{907735F0-EA73-4DC9-9EC8-7BE2B0AC7B59}"/>
                      </a:ext>
                    </a:extLst>
                  </p:cNvPr>
                  <p:cNvSpPr>
                    <a:spLocks noEditPoints="1"/>
                  </p:cNvSpPr>
                  <p:nvPr/>
                </p:nvSpPr>
                <p:spPr bwMode="auto">
                  <a:xfrm>
                    <a:off x="9879711" y="2673638"/>
                    <a:ext cx="176777" cy="330262"/>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69" name="Freeform 147">
                    <a:extLst>
                      <a:ext uri="{FF2B5EF4-FFF2-40B4-BE49-F238E27FC236}">
                        <a16:creationId xmlns:a16="http://schemas.microsoft.com/office/drawing/2014/main" id="{52146480-DA13-4BD0-99BB-F2676AAAF1C2}"/>
                      </a:ext>
                    </a:extLst>
                  </p:cNvPr>
                  <p:cNvSpPr>
                    <a:spLocks noEditPoints="1"/>
                  </p:cNvSpPr>
                  <p:nvPr/>
                </p:nvSpPr>
                <p:spPr bwMode="auto">
                  <a:xfrm>
                    <a:off x="9913972" y="283169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0" name="Freeform 148">
                    <a:extLst>
                      <a:ext uri="{FF2B5EF4-FFF2-40B4-BE49-F238E27FC236}">
                        <a16:creationId xmlns:a16="http://schemas.microsoft.com/office/drawing/2014/main" id="{9655351E-7B04-4EDC-AB10-DA981722D275}"/>
                      </a:ext>
                    </a:extLst>
                  </p:cNvPr>
                  <p:cNvSpPr>
                    <a:spLocks noEditPoints="1"/>
                  </p:cNvSpPr>
                  <p:nvPr/>
                </p:nvSpPr>
                <p:spPr bwMode="auto">
                  <a:xfrm>
                    <a:off x="9913972" y="276974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1" name="Freeform 149">
                    <a:extLst>
                      <a:ext uri="{FF2B5EF4-FFF2-40B4-BE49-F238E27FC236}">
                        <a16:creationId xmlns:a16="http://schemas.microsoft.com/office/drawing/2014/main" id="{473B0681-1F20-4FD7-B260-A81A9A0C1059}"/>
                      </a:ext>
                    </a:extLst>
                  </p:cNvPr>
                  <p:cNvSpPr>
                    <a:spLocks noEditPoints="1"/>
                  </p:cNvSpPr>
                  <p:nvPr/>
                </p:nvSpPr>
                <p:spPr bwMode="auto">
                  <a:xfrm>
                    <a:off x="9913972" y="2706479"/>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grpSp>
            <p:nvGrpSpPr>
              <p:cNvPr id="379" name="Group 378">
                <a:extLst>
                  <a:ext uri="{FF2B5EF4-FFF2-40B4-BE49-F238E27FC236}">
                    <a16:creationId xmlns:a16="http://schemas.microsoft.com/office/drawing/2014/main" id="{50044E65-ED2F-4861-A9E2-65A50BC28F03}"/>
                  </a:ext>
                </a:extLst>
              </p:cNvPr>
              <p:cNvGrpSpPr/>
              <p:nvPr/>
            </p:nvGrpSpPr>
            <p:grpSpPr>
              <a:xfrm>
                <a:off x="10085923" y="3775474"/>
                <a:ext cx="488935" cy="280190"/>
                <a:chOff x="9845709" y="3775474"/>
                <a:chExt cx="488935" cy="280190"/>
              </a:xfrm>
            </p:grpSpPr>
            <p:grpSp>
              <p:nvGrpSpPr>
                <p:cNvPr id="54" name="Group 53">
                  <a:extLst>
                    <a:ext uri="{FF2B5EF4-FFF2-40B4-BE49-F238E27FC236}">
                      <a16:creationId xmlns:a16="http://schemas.microsoft.com/office/drawing/2014/main" id="{90D0E04F-C074-44D5-AAE8-4D65D1FA58BB}"/>
                    </a:ext>
                  </a:extLst>
                </p:cNvPr>
                <p:cNvGrpSpPr/>
                <p:nvPr/>
              </p:nvGrpSpPr>
              <p:grpSpPr>
                <a:xfrm>
                  <a:off x="9845709" y="3775474"/>
                  <a:ext cx="322344" cy="277827"/>
                  <a:chOff x="20177121" y="2970211"/>
                  <a:chExt cx="620712" cy="534988"/>
                </a:xfrm>
                <a:solidFill>
                  <a:schemeClr val="tx1"/>
                </a:solidFill>
              </p:grpSpPr>
              <p:sp>
                <p:nvSpPr>
                  <p:cNvPr id="57" name="Freeform 68">
                    <a:extLst>
                      <a:ext uri="{FF2B5EF4-FFF2-40B4-BE49-F238E27FC236}">
                        <a16:creationId xmlns:a16="http://schemas.microsoft.com/office/drawing/2014/main" id="{6CF14B7B-CB75-4DFE-957C-AAE07132303C}"/>
                      </a:ext>
                    </a:extLst>
                  </p:cNvPr>
                  <p:cNvSpPr>
                    <a:spLocks noEditPoints="1"/>
                  </p:cNvSpPr>
                  <p:nvPr/>
                </p:nvSpPr>
                <p:spPr bwMode="auto">
                  <a:xfrm>
                    <a:off x="20177121" y="2970211"/>
                    <a:ext cx="620712" cy="534988"/>
                  </a:xfrm>
                  <a:custGeom>
                    <a:avLst/>
                    <a:gdLst>
                      <a:gd name="T0" fmla="*/ 180 w 188"/>
                      <a:gd name="T1" fmla="*/ 162 h 162"/>
                      <a:gd name="T2" fmla="*/ 8 w 188"/>
                      <a:gd name="T3" fmla="*/ 162 h 162"/>
                      <a:gd name="T4" fmla="*/ 0 w 188"/>
                      <a:gd name="T5" fmla="*/ 154 h 162"/>
                      <a:gd name="T6" fmla="*/ 0 w 188"/>
                      <a:gd name="T7" fmla="*/ 8 h 162"/>
                      <a:gd name="T8" fmla="*/ 8 w 188"/>
                      <a:gd name="T9" fmla="*/ 0 h 162"/>
                      <a:gd name="T10" fmla="*/ 180 w 188"/>
                      <a:gd name="T11" fmla="*/ 0 h 162"/>
                      <a:gd name="T12" fmla="*/ 188 w 188"/>
                      <a:gd name="T13" fmla="*/ 8 h 162"/>
                      <a:gd name="T14" fmla="*/ 188 w 188"/>
                      <a:gd name="T15" fmla="*/ 154 h 162"/>
                      <a:gd name="T16" fmla="*/ 180 w 188"/>
                      <a:gd name="T17" fmla="*/ 162 h 162"/>
                      <a:gd name="T18" fmla="*/ 8 w 188"/>
                      <a:gd name="T19" fmla="*/ 3 h 162"/>
                      <a:gd name="T20" fmla="*/ 3 w 188"/>
                      <a:gd name="T21" fmla="*/ 8 h 162"/>
                      <a:gd name="T22" fmla="*/ 3 w 188"/>
                      <a:gd name="T23" fmla="*/ 154 h 162"/>
                      <a:gd name="T24" fmla="*/ 8 w 188"/>
                      <a:gd name="T25" fmla="*/ 159 h 162"/>
                      <a:gd name="T26" fmla="*/ 180 w 188"/>
                      <a:gd name="T27" fmla="*/ 159 h 162"/>
                      <a:gd name="T28" fmla="*/ 185 w 188"/>
                      <a:gd name="T29" fmla="*/ 154 h 162"/>
                      <a:gd name="T30" fmla="*/ 185 w 188"/>
                      <a:gd name="T31" fmla="*/ 8 h 162"/>
                      <a:gd name="T32" fmla="*/ 180 w 188"/>
                      <a:gd name="T33" fmla="*/ 3 h 162"/>
                      <a:gd name="T34" fmla="*/ 8 w 188"/>
                      <a:gd name="T35"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62">
                        <a:moveTo>
                          <a:pt x="180" y="162"/>
                        </a:moveTo>
                        <a:cubicBezTo>
                          <a:pt x="8" y="162"/>
                          <a:pt x="8" y="162"/>
                          <a:pt x="8" y="162"/>
                        </a:cubicBezTo>
                        <a:cubicBezTo>
                          <a:pt x="4" y="162"/>
                          <a:pt x="0" y="159"/>
                          <a:pt x="0" y="154"/>
                        </a:cubicBezTo>
                        <a:cubicBezTo>
                          <a:pt x="0" y="8"/>
                          <a:pt x="0" y="8"/>
                          <a:pt x="0" y="8"/>
                        </a:cubicBezTo>
                        <a:cubicBezTo>
                          <a:pt x="0" y="4"/>
                          <a:pt x="4" y="0"/>
                          <a:pt x="8" y="0"/>
                        </a:cubicBezTo>
                        <a:cubicBezTo>
                          <a:pt x="180" y="0"/>
                          <a:pt x="180" y="0"/>
                          <a:pt x="180" y="0"/>
                        </a:cubicBezTo>
                        <a:cubicBezTo>
                          <a:pt x="185" y="0"/>
                          <a:pt x="188" y="4"/>
                          <a:pt x="188" y="8"/>
                        </a:cubicBezTo>
                        <a:cubicBezTo>
                          <a:pt x="188" y="154"/>
                          <a:pt x="188" y="154"/>
                          <a:pt x="188" y="154"/>
                        </a:cubicBezTo>
                        <a:cubicBezTo>
                          <a:pt x="188" y="159"/>
                          <a:pt x="185" y="162"/>
                          <a:pt x="180" y="162"/>
                        </a:cubicBezTo>
                        <a:close/>
                        <a:moveTo>
                          <a:pt x="8" y="3"/>
                        </a:moveTo>
                        <a:cubicBezTo>
                          <a:pt x="6" y="3"/>
                          <a:pt x="3" y="6"/>
                          <a:pt x="3" y="8"/>
                        </a:cubicBezTo>
                        <a:cubicBezTo>
                          <a:pt x="3" y="154"/>
                          <a:pt x="3" y="154"/>
                          <a:pt x="3" y="154"/>
                        </a:cubicBezTo>
                        <a:cubicBezTo>
                          <a:pt x="3" y="157"/>
                          <a:pt x="6" y="159"/>
                          <a:pt x="8" y="159"/>
                        </a:cubicBezTo>
                        <a:cubicBezTo>
                          <a:pt x="180" y="159"/>
                          <a:pt x="180" y="159"/>
                          <a:pt x="180" y="159"/>
                        </a:cubicBezTo>
                        <a:cubicBezTo>
                          <a:pt x="183" y="159"/>
                          <a:pt x="185" y="157"/>
                          <a:pt x="185" y="154"/>
                        </a:cubicBezTo>
                        <a:cubicBezTo>
                          <a:pt x="185" y="8"/>
                          <a:pt x="185" y="8"/>
                          <a:pt x="185" y="8"/>
                        </a:cubicBezTo>
                        <a:cubicBezTo>
                          <a:pt x="185" y="6"/>
                          <a:pt x="183" y="3"/>
                          <a:pt x="180" y="3"/>
                        </a:cubicBezTo>
                        <a:lnTo>
                          <a:pt x="8" y="3"/>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58" name="Freeform 69">
                    <a:extLst>
                      <a:ext uri="{FF2B5EF4-FFF2-40B4-BE49-F238E27FC236}">
                        <a16:creationId xmlns:a16="http://schemas.microsoft.com/office/drawing/2014/main" id="{F5BF1725-9278-4613-B876-C3C669F69EA5}"/>
                      </a:ext>
                    </a:extLst>
                  </p:cNvPr>
                  <p:cNvSpPr>
                    <a:spLocks noEditPoints="1"/>
                  </p:cNvSpPr>
                  <p:nvPr/>
                </p:nvSpPr>
                <p:spPr bwMode="auto">
                  <a:xfrm>
                    <a:off x="20210463" y="3003550"/>
                    <a:ext cx="554038" cy="446088"/>
                  </a:xfrm>
                  <a:custGeom>
                    <a:avLst/>
                    <a:gdLst>
                      <a:gd name="T0" fmla="*/ 349 w 349"/>
                      <a:gd name="T1" fmla="*/ 281 h 281"/>
                      <a:gd name="T2" fmla="*/ 0 w 349"/>
                      <a:gd name="T3" fmla="*/ 281 h 281"/>
                      <a:gd name="T4" fmla="*/ 0 w 349"/>
                      <a:gd name="T5" fmla="*/ 0 h 281"/>
                      <a:gd name="T6" fmla="*/ 349 w 349"/>
                      <a:gd name="T7" fmla="*/ 0 h 281"/>
                      <a:gd name="T8" fmla="*/ 349 w 349"/>
                      <a:gd name="T9" fmla="*/ 281 h 281"/>
                      <a:gd name="T10" fmla="*/ 6 w 349"/>
                      <a:gd name="T11" fmla="*/ 272 h 281"/>
                      <a:gd name="T12" fmla="*/ 343 w 349"/>
                      <a:gd name="T13" fmla="*/ 272 h 281"/>
                      <a:gd name="T14" fmla="*/ 343 w 349"/>
                      <a:gd name="T15" fmla="*/ 6 h 281"/>
                      <a:gd name="T16" fmla="*/ 6 w 349"/>
                      <a:gd name="T17" fmla="*/ 6 h 281"/>
                      <a:gd name="T18" fmla="*/ 6 w 349"/>
                      <a:gd name="T19" fmla="*/ 27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81">
                        <a:moveTo>
                          <a:pt x="349" y="281"/>
                        </a:moveTo>
                        <a:lnTo>
                          <a:pt x="0" y="281"/>
                        </a:lnTo>
                        <a:lnTo>
                          <a:pt x="0" y="0"/>
                        </a:lnTo>
                        <a:lnTo>
                          <a:pt x="349" y="0"/>
                        </a:lnTo>
                        <a:lnTo>
                          <a:pt x="349" y="281"/>
                        </a:lnTo>
                        <a:close/>
                        <a:moveTo>
                          <a:pt x="6" y="272"/>
                        </a:moveTo>
                        <a:lnTo>
                          <a:pt x="343" y="272"/>
                        </a:lnTo>
                        <a:lnTo>
                          <a:pt x="343" y="6"/>
                        </a:lnTo>
                        <a:lnTo>
                          <a:pt x="6" y="6"/>
                        </a:lnTo>
                        <a:lnTo>
                          <a:pt x="6" y="272"/>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59" name="Oval 70">
                    <a:extLst>
                      <a:ext uri="{FF2B5EF4-FFF2-40B4-BE49-F238E27FC236}">
                        <a16:creationId xmlns:a16="http://schemas.microsoft.com/office/drawing/2014/main" id="{F1A0AD95-A7A6-48F8-806C-0BF231E99DF7}"/>
                      </a:ext>
                    </a:extLst>
                  </p:cNvPr>
                  <p:cNvSpPr>
                    <a:spLocks noChangeArrowheads="1"/>
                  </p:cNvSpPr>
                  <p:nvPr/>
                </p:nvSpPr>
                <p:spPr bwMode="auto">
                  <a:xfrm>
                    <a:off x="20721638" y="3459163"/>
                    <a:ext cx="22225" cy="19050"/>
                  </a:xfrm>
                  <a:prstGeom prst="ellipse">
                    <a:avLst/>
                  </a:prstGeom>
                  <a:grpFill/>
                  <a:ln w="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73" name="Group 372">
                  <a:extLst>
                    <a:ext uri="{FF2B5EF4-FFF2-40B4-BE49-F238E27FC236}">
                      <a16:creationId xmlns:a16="http://schemas.microsoft.com/office/drawing/2014/main" id="{BC25E05D-F3E2-4D3B-93A1-8FB9D9459B29}"/>
                    </a:ext>
                  </a:extLst>
                </p:cNvPr>
                <p:cNvGrpSpPr/>
                <p:nvPr/>
              </p:nvGrpSpPr>
              <p:grpSpPr>
                <a:xfrm>
                  <a:off x="10210018" y="3822834"/>
                  <a:ext cx="124626" cy="232830"/>
                  <a:chOff x="9879711" y="2673638"/>
                  <a:chExt cx="176777" cy="330262"/>
                </a:xfrm>
                <a:solidFill>
                  <a:schemeClr val="tx1"/>
                </a:solidFill>
              </p:grpSpPr>
              <p:sp>
                <p:nvSpPr>
                  <p:cNvPr id="374" name="Freeform 144">
                    <a:extLst>
                      <a:ext uri="{FF2B5EF4-FFF2-40B4-BE49-F238E27FC236}">
                        <a16:creationId xmlns:a16="http://schemas.microsoft.com/office/drawing/2014/main" id="{FE0C8BE7-76CF-44F3-B254-0CCAF35EAEEA}"/>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5" name="Freeform 145">
                    <a:extLst>
                      <a:ext uri="{FF2B5EF4-FFF2-40B4-BE49-F238E27FC236}">
                        <a16:creationId xmlns:a16="http://schemas.microsoft.com/office/drawing/2014/main" id="{807F02E0-7231-4F88-BB11-B129F1BC699D}"/>
                      </a:ext>
                    </a:extLst>
                  </p:cNvPr>
                  <p:cNvSpPr>
                    <a:spLocks noEditPoints="1"/>
                  </p:cNvSpPr>
                  <p:nvPr/>
                </p:nvSpPr>
                <p:spPr bwMode="auto">
                  <a:xfrm>
                    <a:off x="9879711" y="2673638"/>
                    <a:ext cx="176777" cy="330262"/>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6" name="Freeform 147">
                    <a:extLst>
                      <a:ext uri="{FF2B5EF4-FFF2-40B4-BE49-F238E27FC236}">
                        <a16:creationId xmlns:a16="http://schemas.microsoft.com/office/drawing/2014/main" id="{EE7F78E0-32C0-4D79-8AFC-4BBA089150E1}"/>
                      </a:ext>
                    </a:extLst>
                  </p:cNvPr>
                  <p:cNvSpPr>
                    <a:spLocks noEditPoints="1"/>
                  </p:cNvSpPr>
                  <p:nvPr/>
                </p:nvSpPr>
                <p:spPr bwMode="auto">
                  <a:xfrm>
                    <a:off x="9913972" y="283169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7" name="Freeform 148">
                    <a:extLst>
                      <a:ext uri="{FF2B5EF4-FFF2-40B4-BE49-F238E27FC236}">
                        <a16:creationId xmlns:a16="http://schemas.microsoft.com/office/drawing/2014/main" id="{AED032B9-2913-4CAC-AB11-781CF11CCCEF}"/>
                      </a:ext>
                    </a:extLst>
                  </p:cNvPr>
                  <p:cNvSpPr>
                    <a:spLocks noEditPoints="1"/>
                  </p:cNvSpPr>
                  <p:nvPr/>
                </p:nvSpPr>
                <p:spPr bwMode="auto">
                  <a:xfrm>
                    <a:off x="9913972" y="276974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78" name="Freeform 149">
                    <a:extLst>
                      <a:ext uri="{FF2B5EF4-FFF2-40B4-BE49-F238E27FC236}">
                        <a16:creationId xmlns:a16="http://schemas.microsoft.com/office/drawing/2014/main" id="{82607B59-1066-4996-94B4-8453FD0D0F22}"/>
                      </a:ext>
                    </a:extLst>
                  </p:cNvPr>
                  <p:cNvSpPr>
                    <a:spLocks noEditPoints="1"/>
                  </p:cNvSpPr>
                  <p:nvPr/>
                </p:nvSpPr>
                <p:spPr bwMode="auto">
                  <a:xfrm>
                    <a:off x="9913972" y="2706479"/>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sp>
            <p:nvSpPr>
              <p:cNvPr id="380" name="Rectangle 8">
                <a:extLst>
                  <a:ext uri="{FF2B5EF4-FFF2-40B4-BE49-F238E27FC236}">
                    <a16:creationId xmlns:a16="http://schemas.microsoft.com/office/drawing/2014/main" id="{FEF210AD-B383-4469-85D1-104AE4CAB7A3}"/>
                  </a:ext>
                </a:extLst>
              </p:cNvPr>
              <p:cNvSpPr>
                <a:spLocks noChangeArrowheads="1"/>
              </p:cNvSpPr>
              <p:nvPr/>
            </p:nvSpPr>
            <p:spPr bwMode="auto">
              <a:xfrm>
                <a:off x="7832737" y="1903377"/>
                <a:ext cx="432811"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Desktops</a:t>
                </a:r>
              </a:p>
            </p:txBody>
          </p:sp>
          <p:sp>
            <p:nvSpPr>
              <p:cNvPr id="381" name="Rectangle 8">
                <a:extLst>
                  <a:ext uri="{FF2B5EF4-FFF2-40B4-BE49-F238E27FC236}">
                    <a16:creationId xmlns:a16="http://schemas.microsoft.com/office/drawing/2014/main" id="{0AA0DBC8-7084-4570-B3E2-49A17404B860}"/>
                  </a:ext>
                </a:extLst>
              </p:cNvPr>
              <p:cNvSpPr>
                <a:spLocks noChangeArrowheads="1"/>
              </p:cNvSpPr>
              <p:nvPr/>
            </p:nvSpPr>
            <p:spPr bwMode="auto">
              <a:xfrm>
                <a:off x="8647718" y="1903377"/>
                <a:ext cx="35907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Printers</a:t>
                </a:r>
              </a:p>
            </p:txBody>
          </p:sp>
          <p:grpSp>
            <p:nvGrpSpPr>
              <p:cNvPr id="383" name="Group 382">
                <a:extLst>
                  <a:ext uri="{FF2B5EF4-FFF2-40B4-BE49-F238E27FC236}">
                    <a16:creationId xmlns:a16="http://schemas.microsoft.com/office/drawing/2014/main" id="{3CDCC51B-CDB2-4144-94C3-A7F1838ADDA9}"/>
                  </a:ext>
                </a:extLst>
              </p:cNvPr>
              <p:cNvGrpSpPr/>
              <p:nvPr/>
            </p:nvGrpSpPr>
            <p:grpSpPr>
              <a:xfrm>
                <a:off x="9801746" y="1600208"/>
                <a:ext cx="767839" cy="472446"/>
                <a:chOff x="9749361" y="1600208"/>
                <a:chExt cx="767839" cy="472446"/>
              </a:xfrm>
            </p:grpSpPr>
            <p:sp>
              <p:nvSpPr>
                <p:cNvPr id="48" name="Freeform 39">
                  <a:extLst>
                    <a:ext uri="{FF2B5EF4-FFF2-40B4-BE49-F238E27FC236}">
                      <a16:creationId xmlns:a16="http://schemas.microsoft.com/office/drawing/2014/main" id="{EF37C3F7-0750-41CC-85FE-FC7413E917FD}"/>
                    </a:ext>
                  </a:extLst>
                </p:cNvPr>
                <p:cNvSpPr>
                  <a:spLocks noEditPoints="1"/>
                </p:cNvSpPr>
                <p:nvPr/>
              </p:nvSpPr>
              <p:spPr bwMode="auto">
                <a:xfrm>
                  <a:off x="10015507" y="1600208"/>
                  <a:ext cx="235547" cy="296969"/>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82" name="Rectangle 8">
                  <a:extLst>
                    <a:ext uri="{FF2B5EF4-FFF2-40B4-BE49-F238E27FC236}">
                      <a16:creationId xmlns:a16="http://schemas.microsoft.com/office/drawing/2014/main" id="{E111046F-77AE-4B37-9235-0EEA331659FA}"/>
                    </a:ext>
                  </a:extLst>
                </p:cNvPr>
                <p:cNvSpPr>
                  <a:spLocks noChangeArrowheads="1"/>
                </p:cNvSpPr>
                <p:nvPr/>
              </p:nvSpPr>
              <p:spPr bwMode="auto">
                <a:xfrm>
                  <a:off x="9749361" y="1903377"/>
                  <a:ext cx="767839"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Network Phones</a:t>
                  </a:r>
                </a:p>
              </p:txBody>
            </p:sp>
          </p:grpSp>
          <p:cxnSp>
            <p:nvCxnSpPr>
              <p:cNvPr id="385" name="Straight Connector 384">
                <a:extLst>
                  <a:ext uri="{FF2B5EF4-FFF2-40B4-BE49-F238E27FC236}">
                    <a16:creationId xmlns:a16="http://schemas.microsoft.com/office/drawing/2014/main" id="{CDBE0EDA-A09F-4F5F-A022-4FE48FF6394E}"/>
                  </a:ext>
                </a:extLst>
              </p:cNvPr>
              <p:cNvCxnSpPr>
                <a:cxnSpLocks/>
              </p:cNvCxnSpPr>
              <p:nvPr/>
            </p:nvCxnSpPr>
            <p:spPr>
              <a:xfrm>
                <a:off x="7861279" y="2466407"/>
                <a:ext cx="138111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395" name="Rectangle 8">
                <a:extLst>
                  <a:ext uri="{FF2B5EF4-FFF2-40B4-BE49-F238E27FC236}">
                    <a16:creationId xmlns:a16="http://schemas.microsoft.com/office/drawing/2014/main" id="{569041DB-34F7-4BF1-AAB9-B5EE73FDEA86}"/>
                  </a:ext>
                </a:extLst>
              </p:cNvPr>
              <p:cNvSpPr>
                <a:spLocks noChangeArrowheads="1"/>
              </p:cNvSpPr>
              <p:nvPr/>
            </p:nvSpPr>
            <p:spPr bwMode="auto">
              <a:xfrm>
                <a:off x="7507525" y="2949391"/>
                <a:ext cx="70051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Remote Access</a:t>
                </a:r>
              </a:p>
            </p:txBody>
          </p:sp>
          <p:sp>
            <p:nvSpPr>
              <p:cNvPr id="396" name="globe_6" title="Icon of a monitor in front of a sphere made of lines">
                <a:extLst>
                  <a:ext uri="{FF2B5EF4-FFF2-40B4-BE49-F238E27FC236}">
                    <a16:creationId xmlns:a16="http://schemas.microsoft.com/office/drawing/2014/main" id="{DC14C88D-7894-44A4-A1B4-3C6CCF9893E3}"/>
                  </a:ext>
                </a:extLst>
              </p:cNvPr>
              <p:cNvSpPr>
                <a:spLocks noChangeAspect="1" noEditPoints="1"/>
              </p:cNvSpPr>
              <p:nvPr/>
            </p:nvSpPr>
            <p:spPr bwMode="auto">
              <a:xfrm>
                <a:off x="7721501" y="2658242"/>
                <a:ext cx="272560" cy="2919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409" name="Group 408">
                <a:extLst>
                  <a:ext uri="{FF2B5EF4-FFF2-40B4-BE49-F238E27FC236}">
                    <a16:creationId xmlns:a16="http://schemas.microsoft.com/office/drawing/2014/main" id="{F0FEA638-7525-46CD-965E-A97EB42B7932}"/>
                  </a:ext>
                </a:extLst>
              </p:cNvPr>
              <p:cNvGrpSpPr/>
              <p:nvPr/>
            </p:nvGrpSpPr>
            <p:grpSpPr>
              <a:xfrm>
                <a:off x="7303471" y="3753635"/>
                <a:ext cx="3498875" cy="468693"/>
                <a:chOff x="7208221" y="3751136"/>
                <a:chExt cx="3498875" cy="468693"/>
              </a:xfrm>
            </p:grpSpPr>
            <p:sp>
              <p:nvSpPr>
                <p:cNvPr id="406" name="Rectangle 8">
                  <a:extLst>
                    <a:ext uri="{FF2B5EF4-FFF2-40B4-BE49-F238E27FC236}">
                      <a16:creationId xmlns:a16="http://schemas.microsoft.com/office/drawing/2014/main" id="{ED6683F4-E86E-4B40-9C9E-E0C9083FE042}"/>
                    </a:ext>
                  </a:extLst>
                </p:cNvPr>
                <p:cNvSpPr>
                  <a:spLocks noChangeArrowheads="1"/>
                </p:cNvSpPr>
                <p:nvPr/>
              </p:nvSpPr>
              <p:spPr bwMode="auto">
                <a:xfrm>
                  <a:off x="7208221" y="4096718"/>
                  <a:ext cx="42319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Historian</a:t>
                  </a:r>
                </a:p>
              </p:txBody>
            </p:sp>
            <p:pic>
              <p:nvPicPr>
                <p:cNvPr id="408" name="Graphic 407">
                  <a:extLst>
                    <a:ext uri="{FF2B5EF4-FFF2-40B4-BE49-F238E27FC236}">
                      <a16:creationId xmlns:a16="http://schemas.microsoft.com/office/drawing/2014/main" id="{E523814C-121D-46ED-B38B-4E86D257F21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69784" y="3751136"/>
                  <a:ext cx="323052" cy="323052"/>
                </a:xfrm>
                <a:prstGeom prst="rect">
                  <a:avLst/>
                </a:prstGeom>
              </p:spPr>
            </p:pic>
            <p:sp>
              <p:nvSpPr>
                <p:cNvPr id="422" name="Rectangle 8">
                  <a:extLst>
                    <a:ext uri="{FF2B5EF4-FFF2-40B4-BE49-F238E27FC236}">
                      <a16:creationId xmlns:a16="http://schemas.microsoft.com/office/drawing/2014/main" id="{9B630DD5-E596-4D76-8DDD-5CABF8FDB6FB}"/>
                    </a:ext>
                  </a:extLst>
                </p:cNvPr>
                <p:cNvSpPr>
                  <a:spLocks noChangeArrowheads="1"/>
                </p:cNvSpPr>
                <p:nvPr/>
              </p:nvSpPr>
              <p:spPr bwMode="auto">
                <a:xfrm>
                  <a:off x="8135422" y="4096718"/>
                  <a:ext cx="93895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Engineering Station </a:t>
                  </a:r>
                </a:p>
              </p:txBody>
            </p:sp>
            <p:sp>
              <p:nvSpPr>
                <p:cNvPr id="424" name="Rectangle 8">
                  <a:extLst>
                    <a:ext uri="{FF2B5EF4-FFF2-40B4-BE49-F238E27FC236}">
                      <a16:creationId xmlns:a16="http://schemas.microsoft.com/office/drawing/2014/main" id="{366E53AD-6A30-4521-8811-105C8C661B53}"/>
                    </a:ext>
                  </a:extLst>
                </p:cNvPr>
                <p:cNvSpPr>
                  <a:spLocks noChangeArrowheads="1"/>
                </p:cNvSpPr>
                <p:nvPr/>
              </p:nvSpPr>
              <p:spPr bwMode="auto">
                <a:xfrm>
                  <a:off x="9768141" y="4096718"/>
                  <a:ext cx="93895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HMI</a:t>
                  </a:r>
                </a:p>
              </p:txBody>
            </p:sp>
          </p:grpSp>
          <p:grpSp>
            <p:nvGrpSpPr>
              <p:cNvPr id="416" name="Group 415">
                <a:extLst>
                  <a:ext uri="{FF2B5EF4-FFF2-40B4-BE49-F238E27FC236}">
                    <a16:creationId xmlns:a16="http://schemas.microsoft.com/office/drawing/2014/main" id="{F247BCA5-0AF0-4FD4-BA6D-623F8F8CA4DE}"/>
                  </a:ext>
                </a:extLst>
              </p:cNvPr>
              <p:cNvGrpSpPr/>
              <p:nvPr/>
            </p:nvGrpSpPr>
            <p:grpSpPr>
              <a:xfrm>
                <a:off x="9188368" y="2122896"/>
                <a:ext cx="489070" cy="489070"/>
                <a:chOff x="9093118" y="2122896"/>
                <a:chExt cx="489070" cy="489070"/>
              </a:xfrm>
            </p:grpSpPr>
            <p:sp>
              <p:nvSpPr>
                <p:cNvPr id="4" name="Oval 3">
                  <a:extLst>
                    <a:ext uri="{FF2B5EF4-FFF2-40B4-BE49-F238E27FC236}">
                      <a16:creationId xmlns:a16="http://schemas.microsoft.com/office/drawing/2014/main" id="{B83A0047-9EB3-4E71-B1BF-DAAFBD980A6D}"/>
                    </a:ext>
                  </a:extLst>
                </p:cNvPr>
                <p:cNvSpPr/>
                <p:nvPr/>
              </p:nvSpPr>
              <p:spPr bwMode="auto">
                <a:xfrm>
                  <a:off x="9093118" y="2122896"/>
                  <a:ext cx="489070" cy="489070"/>
                </a:xfrm>
                <a:prstGeom prst="ellipse">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err="1">
                    <a:solidFill>
                      <a:schemeClr val="tx1"/>
                    </a:solidFill>
                    <a:latin typeface="+mj-lt"/>
                  </a:endParaRPr>
                </a:p>
              </p:txBody>
            </p:sp>
            <p:pic>
              <p:nvPicPr>
                <p:cNvPr id="415" name="Graphic 414">
                  <a:extLst>
                    <a:ext uri="{FF2B5EF4-FFF2-40B4-BE49-F238E27FC236}">
                      <a16:creationId xmlns:a16="http://schemas.microsoft.com/office/drawing/2014/main" id="{31BF37EC-79B4-4A71-AFD2-EDB313CFCEC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212418" y="2238462"/>
                  <a:ext cx="276841" cy="276841"/>
                </a:xfrm>
                <a:prstGeom prst="rect">
                  <a:avLst/>
                </a:prstGeom>
              </p:spPr>
            </p:pic>
          </p:grpSp>
          <p:grpSp>
            <p:nvGrpSpPr>
              <p:cNvPr id="417" name="Group 416">
                <a:extLst>
                  <a:ext uri="{FF2B5EF4-FFF2-40B4-BE49-F238E27FC236}">
                    <a16:creationId xmlns:a16="http://schemas.microsoft.com/office/drawing/2014/main" id="{720F164D-6722-4A07-A6F4-CBC54CD07F7C}"/>
                  </a:ext>
                </a:extLst>
              </p:cNvPr>
              <p:cNvGrpSpPr/>
              <p:nvPr/>
            </p:nvGrpSpPr>
            <p:grpSpPr>
              <a:xfrm>
                <a:off x="9188368" y="3185257"/>
                <a:ext cx="489070" cy="489070"/>
                <a:chOff x="9093118" y="2122896"/>
                <a:chExt cx="489070" cy="489070"/>
              </a:xfrm>
            </p:grpSpPr>
            <p:sp>
              <p:nvSpPr>
                <p:cNvPr id="418" name="Oval 417">
                  <a:extLst>
                    <a:ext uri="{FF2B5EF4-FFF2-40B4-BE49-F238E27FC236}">
                      <a16:creationId xmlns:a16="http://schemas.microsoft.com/office/drawing/2014/main" id="{2A48570E-D267-43B3-B5FB-9FC4D4DB1B37}"/>
                    </a:ext>
                  </a:extLst>
                </p:cNvPr>
                <p:cNvSpPr/>
                <p:nvPr/>
              </p:nvSpPr>
              <p:spPr bwMode="auto">
                <a:xfrm>
                  <a:off x="9093118" y="2122896"/>
                  <a:ext cx="489070" cy="489070"/>
                </a:xfrm>
                <a:prstGeom prst="ellipse">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err="1">
                    <a:solidFill>
                      <a:schemeClr val="tx1"/>
                    </a:solidFill>
                    <a:latin typeface="+mj-lt"/>
                  </a:endParaRPr>
                </a:p>
              </p:txBody>
            </p:sp>
            <p:pic>
              <p:nvPicPr>
                <p:cNvPr id="419" name="Graphic 418">
                  <a:extLst>
                    <a:ext uri="{FF2B5EF4-FFF2-40B4-BE49-F238E27FC236}">
                      <a16:creationId xmlns:a16="http://schemas.microsoft.com/office/drawing/2014/main" id="{2F543A9E-5D9A-4F47-BB9F-CB431E6EA037}"/>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212418" y="2238462"/>
                  <a:ext cx="276841" cy="276841"/>
                </a:xfrm>
                <a:prstGeom prst="rect">
                  <a:avLst/>
                </a:prstGeom>
              </p:spPr>
            </p:pic>
          </p:grpSp>
          <p:cxnSp>
            <p:nvCxnSpPr>
              <p:cNvPr id="427" name="Straight Connector 426">
                <a:extLst>
                  <a:ext uri="{FF2B5EF4-FFF2-40B4-BE49-F238E27FC236}">
                    <a16:creationId xmlns:a16="http://schemas.microsoft.com/office/drawing/2014/main" id="{09B78528-7F54-4670-8C0E-DF480A6EA8F6}"/>
                  </a:ext>
                </a:extLst>
              </p:cNvPr>
              <p:cNvCxnSpPr>
                <a:cxnSpLocks/>
              </p:cNvCxnSpPr>
              <p:nvPr/>
            </p:nvCxnSpPr>
            <p:spPr>
              <a:xfrm>
                <a:off x="10344746" y="4245005"/>
                <a:ext cx="0" cy="31985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433" name="Rectangle 8">
                <a:extLst>
                  <a:ext uri="{FF2B5EF4-FFF2-40B4-BE49-F238E27FC236}">
                    <a16:creationId xmlns:a16="http://schemas.microsoft.com/office/drawing/2014/main" id="{61BA7D47-09DB-4EAD-A59D-A35C7D293B93}"/>
                  </a:ext>
                </a:extLst>
              </p:cNvPr>
              <p:cNvSpPr>
                <a:spLocks noChangeArrowheads="1"/>
              </p:cNvSpPr>
              <p:nvPr/>
            </p:nvSpPr>
            <p:spPr bwMode="auto">
              <a:xfrm>
                <a:off x="7816575" y="5069904"/>
                <a:ext cx="173124"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PLC</a:t>
                </a:r>
              </a:p>
            </p:txBody>
          </p:sp>
          <p:sp>
            <p:nvSpPr>
              <p:cNvPr id="436" name="Rectangle 8">
                <a:extLst>
                  <a:ext uri="{FF2B5EF4-FFF2-40B4-BE49-F238E27FC236}">
                    <a16:creationId xmlns:a16="http://schemas.microsoft.com/office/drawing/2014/main" id="{E4898B74-3FAF-4CC2-95F9-241B12992588}"/>
                  </a:ext>
                </a:extLst>
              </p:cNvPr>
              <p:cNvSpPr>
                <a:spLocks noChangeArrowheads="1"/>
              </p:cNvSpPr>
              <p:nvPr/>
            </p:nvSpPr>
            <p:spPr bwMode="auto">
              <a:xfrm>
                <a:off x="9863876" y="5069904"/>
                <a:ext cx="192360"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RTU</a:t>
                </a:r>
              </a:p>
            </p:txBody>
          </p:sp>
          <p:grpSp>
            <p:nvGrpSpPr>
              <p:cNvPr id="442" name="Group 441">
                <a:extLst>
                  <a:ext uri="{FF2B5EF4-FFF2-40B4-BE49-F238E27FC236}">
                    <a16:creationId xmlns:a16="http://schemas.microsoft.com/office/drawing/2014/main" id="{5EDE7C8D-BC25-4733-8B92-A9876BAAF34A}"/>
                  </a:ext>
                </a:extLst>
              </p:cNvPr>
              <p:cNvGrpSpPr/>
              <p:nvPr/>
            </p:nvGrpSpPr>
            <p:grpSpPr>
              <a:xfrm>
                <a:off x="9358713" y="5274469"/>
                <a:ext cx="1199515" cy="467127"/>
                <a:chOff x="7207108" y="5274469"/>
                <a:chExt cx="1199515" cy="467127"/>
              </a:xfrm>
            </p:grpSpPr>
            <p:grpSp>
              <p:nvGrpSpPr>
                <p:cNvPr id="443" name="Group 442">
                  <a:extLst>
                    <a:ext uri="{FF2B5EF4-FFF2-40B4-BE49-F238E27FC236}">
                      <a16:creationId xmlns:a16="http://schemas.microsoft.com/office/drawing/2014/main" id="{8473326D-64B0-4B87-9EE4-0D471DDD9E7C}"/>
                    </a:ext>
                  </a:extLst>
                </p:cNvPr>
                <p:cNvGrpSpPr/>
                <p:nvPr/>
              </p:nvGrpSpPr>
              <p:grpSpPr>
                <a:xfrm>
                  <a:off x="7207108" y="5586321"/>
                  <a:ext cx="1199515" cy="155275"/>
                  <a:chOff x="7207108" y="5586321"/>
                  <a:chExt cx="1199515" cy="155275"/>
                </a:xfrm>
              </p:grpSpPr>
              <p:cxnSp>
                <p:nvCxnSpPr>
                  <p:cNvPr id="445" name="Straight Connector 444">
                    <a:extLst>
                      <a:ext uri="{FF2B5EF4-FFF2-40B4-BE49-F238E27FC236}">
                        <a16:creationId xmlns:a16="http://schemas.microsoft.com/office/drawing/2014/main" id="{E746896B-391D-4F39-BF59-C6030BC9B467}"/>
                      </a:ext>
                    </a:extLst>
                  </p:cNvPr>
                  <p:cNvCxnSpPr>
                    <a:cxnSpLocks/>
                  </p:cNvCxnSpPr>
                  <p:nvPr/>
                </p:nvCxnSpPr>
                <p:spPr>
                  <a:xfrm flipV="1">
                    <a:off x="7207405" y="561362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46" name="Straight Connector 445">
                    <a:extLst>
                      <a:ext uri="{FF2B5EF4-FFF2-40B4-BE49-F238E27FC236}">
                        <a16:creationId xmlns:a16="http://schemas.microsoft.com/office/drawing/2014/main" id="{B40DA30C-0F15-4F81-92C1-216652CFB757}"/>
                      </a:ext>
                    </a:extLst>
                  </p:cNvPr>
                  <p:cNvCxnSpPr>
                    <a:cxnSpLocks/>
                  </p:cNvCxnSpPr>
                  <p:nvPr/>
                </p:nvCxnSpPr>
                <p:spPr>
                  <a:xfrm flipV="1">
                    <a:off x="8381273" y="561362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47" name="Straight Connector 446">
                    <a:extLst>
                      <a:ext uri="{FF2B5EF4-FFF2-40B4-BE49-F238E27FC236}">
                        <a16:creationId xmlns:a16="http://schemas.microsoft.com/office/drawing/2014/main" id="{EDB7EEB7-34E2-40F0-B720-267329868F6C}"/>
                      </a:ext>
                    </a:extLst>
                  </p:cNvPr>
                  <p:cNvCxnSpPr>
                    <a:cxnSpLocks/>
                  </p:cNvCxnSpPr>
                  <p:nvPr/>
                </p:nvCxnSpPr>
                <p:spPr>
                  <a:xfrm>
                    <a:off x="7207108" y="5586321"/>
                    <a:ext cx="1199515"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444" name="Straight Connector 443">
                  <a:extLst>
                    <a:ext uri="{FF2B5EF4-FFF2-40B4-BE49-F238E27FC236}">
                      <a16:creationId xmlns:a16="http://schemas.microsoft.com/office/drawing/2014/main" id="{0BC330A2-8B4B-478F-BD5D-9EEE402D6E4B}"/>
                    </a:ext>
                  </a:extLst>
                </p:cNvPr>
                <p:cNvCxnSpPr>
                  <a:cxnSpLocks/>
                </p:cNvCxnSpPr>
                <p:nvPr/>
              </p:nvCxnSpPr>
              <p:spPr>
                <a:xfrm>
                  <a:off x="7806865" y="5274469"/>
                  <a:ext cx="0" cy="30709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grpSp>
      <p:cxnSp>
        <p:nvCxnSpPr>
          <p:cNvPr id="467" name="Straight Connector 466">
            <a:extLst>
              <a:ext uri="{FF2B5EF4-FFF2-40B4-BE49-F238E27FC236}">
                <a16:creationId xmlns:a16="http://schemas.microsoft.com/office/drawing/2014/main" id="{A557A9E2-7D3F-4BCE-82C4-3767C569D87C}"/>
              </a:ext>
              <a:ext uri="{C183D7F6-B498-43B3-948B-1728B52AA6E4}">
                <adec:decorative xmlns:adec="http://schemas.microsoft.com/office/drawing/2017/decorative" val="1"/>
              </a:ext>
            </a:extLst>
          </p:cNvPr>
          <p:cNvCxnSpPr>
            <a:cxnSpLocks/>
            <a:endCxn id="466" idx="3"/>
          </p:cNvCxnSpPr>
          <p:nvPr/>
        </p:nvCxnSpPr>
        <p:spPr>
          <a:xfrm flipH="1">
            <a:off x="4599466" y="2371440"/>
            <a:ext cx="578430" cy="0"/>
          </a:xfrm>
          <a:prstGeom prst="line">
            <a:avLst/>
          </a:prstGeom>
          <a:ln w="19050">
            <a:solidFill>
              <a:schemeClr val="accent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9779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492708" y="632779"/>
            <a:ext cx="5653087" cy="411162"/>
          </a:xfrm>
        </p:spPr>
        <p:txBody>
          <a:bodyPr/>
          <a:lstStyle/>
          <a:p>
            <a:r>
              <a:rPr lang="en-US"/>
              <a:t>Agenda</a:t>
            </a:r>
            <a:endParaRPr lang="en-US" dirty="0"/>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4"/>
          </p:nvPr>
        </p:nvSpPr>
        <p:spPr>
          <a:xfrm>
            <a:off x="703032" y="1717327"/>
            <a:ext cx="4599569" cy="2975173"/>
          </a:xfrm>
        </p:spPr>
        <p:txBody>
          <a:bodyPr/>
          <a:lstStyle/>
          <a:p>
            <a:pPr>
              <a:lnSpc>
                <a:spcPct val="100000"/>
              </a:lnSpc>
              <a:spcBef>
                <a:spcPts val="2000"/>
              </a:spcBef>
            </a:pPr>
            <a:r>
              <a:rPr lang="en-US" dirty="0">
                <a:solidFill>
                  <a:schemeClr val="tx1"/>
                </a:solidFill>
                <a:latin typeface="+mn-lt"/>
              </a:rPr>
              <a:t>Operational Technology (OT) Background &amp; Overview</a:t>
            </a:r>
          </a:p>
          <a:p>
            <a:pPr>
              <a:lnSpc>
                <a:spcPct val="100000"/>
              </a:lnSpc>
              <a:spcBef>
                <a:spcPts val="2000"/>
              </a:spcBef>
            </a:pPr>
            <a:r>
              <a:rPr lang="en-US" dirty="0">
                <a:solidFill>
                  <a:schemeClr val="tx1"/>
                </a:solidFill>
                <a:latin typeface="+mn-lt"/>
              </a:rPr>
              <a:t>Purdue Model </a:t>
            </a:r>
          </a:p>
          <a:p>
            <a:endParaRPr lang="en-US" dirty="0"/>
          </a:p>
          <a:p>
            <a:r>
              <a:rPr lang="en-US" dirty="0" err="1"/>
              <a:t>Mitre</a:t>
            </a:r>
            <a:r>
              <a:rPr lang="en-US" dirty="0"/>
              <a:t> ATT&amp;CK Framework</a:t>
            </a:r>
          </a:p>
          <a:p>
            <a:pPr>
              <a:lnSpc>
                <a:spcPct val="100000"/>
              </a:lnSpc>
              <a:spcBef>
                <a:spcPts val="2000"/>
              </a:spcBef>
            </a:pPr>
            <a:r>
              <a:rPr lang="en-US" dirty="0">
                <a:solidFill>
                  <a:schemeClr val="tx1"/>
                </a:solidFill>
                <a:latin typeface="+mn-lt"/>
              </a:rPr>
              <a:t>Customer Challenges</a:t>
            </a:r>
          </a:p>
          <a:p>
            <a:endParaRPr lang="en-US" dirty="0"/>
          </a:p>
          <a:p>
            <a:r>
              <a:rPr lang="en-US" dirty="0"/>
              <a:t>Use Cases</a:t>
            </a:r>
          </a:p>
        </p:txBody>
      </p:sp>
      <p:pic>
        <p:nvPicPr>
          <p:cNvPr id="8" name="Picture Placeholder 7" descr="A meeting in a conference room.">
            <a:extLst>
              <a:ext uri="{FF2B5EF4-FFF2-40B4-BE49-F238E27FC236}">
                <a16:creationId xmlns:a16="http://schemas.microsoft.com/office/drawing/2014/main" id="{A5F20592-9868-4848-A43A-6AB9272C6460}"/>
              </a:ext>
            </a:extLst>
          </p:cNvPr>
          <p:cNvPicPr>
            <a:picLocks noGrp="1" noChangeAspect="1"/>
          </p:cNvPicPr>
          <p:nvPr>
            <p:ph type="pic" sz="quarter" idx="15"/>
          </p:nvPr>
        </p:nvPicPr>
        <p:blipFill rotWithShape="1">
          <a:blip r:embed="rId3"/>
          <a:srcRect l="40547" r="10110"/>
          <a:stretch/>
        </p:blipFill>
        <p:spPr bwMode="ltGray">
          <a:xfrm>
            <a:off x="6354763" y="-1"/>
            <a:ext cx="6092825" cy="6994525"/>
          </a:xfrm>
          <a:prstGeom prst="rect">
            <a:avLst/>
          </a:prstGeom>
        </p:spPr>
      </p:pic>
    </p:spTree>
    <p:extLst>
      <p:ext uri="{BB962C8B-B14F-4D97-AF65-F5344CB8AC3E}">
        <p14:creationId xmlns:p14="http://schemas.microsoft.com/office/powerpoint/2010/main" val="2428238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9755-09DA-469F-95E1-D53363C9C1CA}"/>
              </a:ext>
            </a:extLst>
          </p:cNvPr>
          <p:cNvSpPr>
            <a:spLocks noGrp="1"/>
          </p:cNvSpPr>
          <p:nvPr>
            <p:ph type="title"/>
          </p:nvPr>
        </p:nvSpPr>
        <p:spPr>
          <a:xfrm>
            <a:off x="465139" y="632779"/>
            <a:ext cx="10537688" cy="411162"/>
          </a:xfrm>
        </p:spPr>
        <p:txBody>
          <a:bodyPr/>
          <a:lstStyle/>
          <a:p>
            <a:r>
              <a:rPr lang="en-US" sz="2800" dirty="0" err="1"/>
              <a:t>Mitre</a:t>
            </a:r>
            <a:r>
              <a:rPr lang="en-US" sz="2800" dirty="0"/>
              <a:t> ATT&amp;CK Framework Background</a:t>
            </a:r>
            <a:endParaRPr lang="en-US" dirty="0"/>
          </a:p>
        </p:txBody>
      </p:sp>
      <p:sp>
        <p:nvSpPr>
          <p:cNvPr id="208" name="Arrow: Pentagon 207">
            <a:extLst>
              <a:ext uri="{FF2B5EF4-FFF2-40B4-BE49-F238E27FC236}">
                <a16:creationId xmlns:a16="http://schemas.microsoft.com/office/drawing/2014/main" id="{6A13EA63-9F79-4D1F-BD11-E81453EA96B3}"/>
              </a:ext>
              <a:ext uri="{C183D7F6-B498-43B3-948B-1728B52AA6E4}">
                <adec:decorative xmlns:adec="http://schemas.microsoft.com/office/drawing/2017/decorative" val="1"/>
              </a:ext>
            </a:extLst>
          </p:cNvPr>
          <p:cNvSpPr/>
          <p:nvPr/>
        </p:nvSpPr>
        <p:spPr bwMode="auto">
          <a:xfrm>
            <a:off x="0" y="5581559"/>
            <a:ext cx="4855241" cy="963700"/>
          </a:xfrm>
          <a:prstGeom prst="homePlate">
            <a:avLst>
              <a:gd name="adj" fmla="val 2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60E4794-F3F3-4614-B7C4-2A8514526C49}"/>
              </a:ext>
            </a:extLst>
          </p:cNvPr>
          <p:cNvSpPr txBox="1"/>
          <p:nvPr/>
        </p:nvSpPr>
        <p:spPr>
          <a:xfrm>
            <a:off x="550044" y="5801799"/>
            <a:ext cx="3978601" cy="523220"/>
          </a:xfrm>
          <a:prstGeom prst="rect">
            <a:avLst/>
          </a:prstGeom>
          <a:noFill/>
        </p:spPr>
        <p:txBody>
          <a:bodyPr wrap="square">
            <a:spAutoFit/>
          </a:bodyPr>
          <a:lstStyle/>
          <a:p>
            <a:pPr algn="l"/>
            <a:r>
              <a:rPr lang="en-US" sz="1400" b="0" i="0" spc="-10" dirty="0">
                <a:effectLst/>
                <a:latin typeface="+mj-lt"/>
              </a:rPr>
              <a:t>Purdue is a connectivity model and common language, security must be layered on top of it</a:t>
            </a:r>
            <a:endParaRPr lang="en-US" sz="1400" b="0" spc="-10" dirty="0">
              <a:effectLst/>
              <a:latin typeface="+mj-lt"/>
            </a:endParaRPr>
          </a:p>
        </p:txBody>
      </p:sp>
      <p:cxnSp>
        <p:nvCxnSpPr>
          <p:cNvPr id="337" name="Straight Connector 336">
            <a:extLst>
              <a:ext uri="{FF2B5EF4-FFF2-40B4-BE49-F238E27FC236}">
                <a16:creationId xmlns:a16="http://schemas.microsoft.com/office/drawing/2014/main" id="{F18BF36D-71DD-4E42-B207-5B978FEC95ED}"/>
              </a:ext>
              <a:ext uri="{C183D7F6-B498-43B3-948B-1728B52AA6E4}">
                <adec:decorative xmlns:adec="http://schemas.microsoft.com/office/drawing/2017/decorative" val="1"/>
              </a:ext>
            </a:extLst>
          </p:cNvPr>
          <p:cNvCxnSpPr>
            <a:cxnSpLocks/>
          </p:cNvCxnSpPr>
          <p:nvPr/>
        </p:nvCxnSpPr>
        <p:spPr>
          <a:xfrm flipH="1">
            <a:off x="4546390" y="4468642"/>
            <a:ext cx="631505" cy="0"/>
          </a:xfrm>
          <a:prstGeom prst="line">
            <a:avLst/>
          </a:prstGeom>
          <a:ln w="190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6074ADD-272D-41BF-BEF4-A5B70CBAF359}"/>
              </a:ext>
              <a:ext uri="{C183D7F6-B498-43B3-948B-1728B52AA6E4}">
                <adec:decorative xmlns:adec="http://schemas.microsoft.com/office/drawing/2017/decorative" val="1"/>
              </a:ext>
            </a:extLst>
          </p:cNvPr>
          <p:cNvGrpSpPr/>
          <p:nvPr/>
        </p:nvGrpSpPr>
        <p:grpSpPr>
          <a:xfrm>
            <a:off x="470083" y="3360090"/>
            <a:ext cx="4129002" cy="1995788"/>
            <a:chOff x="470083" y="3360090"/>
            <a:chExt cx="4129002" cy="1995788"/>
          </a:xfrm>
        </p:grpSpPr>
        <p:sp>
          <p:nvSpPr>
            <p:cNvPr id="307" name="Rectangle: Rounded Corners 306">
              <a:hlinkClick r:id="rId2"/>
              <a:extLst>
                <a:ext uri="{FF2B5EF4-FFF2-40B4-BE49-F238E27FC236}">
                  <a16:creationId xmlns:a16="http://schemas.microsoft.com/office/drawing/2014/main" id="{846A4570-E020-46CB-80BF-14E664CAE8D6}"/>
                </a:ext>
              </a:extLst>
            </p:cNvPr>
            <p:cNvSpPr/>
            <p:nvPr/>
          </p:nvSpPr>
          <p:spPr bwMode="auto">
            <a:xfrm>
              <a:off x="470083" y="3360090"/>
              <a:ext cx="3428817" cy="230832"/>
            </a:xfrm>
            <a:prstGeom prst="roundRect">
              <a:avLst>
                <a:gd name="adj" fmla="val 0"/>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spAutoFit/>
            </a:bodyPr>
            <a:lstStyle/>
            <a:p>
              <a:pPr defTabSz="913927">
                <a:spcBef>
                  <a:spcPct val="0"/>
                </a:spcBef>
                <a:spcAft>
                  <a:spcPct val="0"/>
                </a:spcAft>
              </a:pPr>
              <a:r>
                <a:rPr lang="en-US" sz="900" dirty="0">
                  <a:solidFill>
                    <a:schemeClr val="bg1"/>
                  </a:solidFill>
                  <a:latin typeface="+mj-lt"/>
                  <a:cs typeface="Arial" panose="020B0604020202020204" pitchFamily="34" charset="0"/>
                </a:rPr>
                <a:t>https://collaborate.mitre.org/attackics/index.php/Main_Page</a:t>
              </a:r>
            </a:p>
          </p:txBody>
        </p:sp>
        <p:pic>
          <p:nvPicPr>
            <p:cNvPr id="228" name="Picture 227">
              <a:extLst>
                <a:ext uri="{FF2B5EF4-FFF2-40B4-BE49-F238E27FC236}">
                  <a16:creationId xmlns:a16="http://schemas.microsoft.com/office/drawing/2014/main" id="{C751CAED-E29F-4675-B38E-00D8AC0C3D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6" t="-4106" r="-3418" b="-7614"/>
            <a:stretch/>
          </p:blipFill>
          <p:spPr>
            <a:xfrm>
              <a:off x="471716" y="3590923"/>
              <a:ext cx="4127369" cy="1764955"/>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pic>
      </p:grpSp>
      <p:grpSp>
        <p:nvGrpSpPr>
          <p:cNvPr id="7" name="Group 6">
            <a:extLst>
              <a:ext uri="{FF2B5EF4-FFF2-40B4-BE49-F238E27FC236}">
                <a16:creationId xmlns:a16="http://schemas.microsoft.com/office/drawing/2014/main" id="{07F28FEF-7209-442F-A051-EF87E93C63DF}"/>
              </a:ext>
              <a:ext uri="{C183D7F6-B498-43B3-948B-1728B52AA6E4}">
                <adec:decorative xmlns:adec="http://schemas.microsoft.com/office/drawing/2017/decorative" val="1"/>
              </a:ext>
            </a:extLst>
          </p:cNvPr>
          <p:cNvGrpSpPr/>
          <p:nvPr/>
        </p:nvGrpSpPr>
        <p:grpSpPr>
          <a:xfrm>
            <a:off x="470083" y="1388338"/>
            <a:ext cx="4129383" cy="1735666"/>
            <a:chOff x="470083" y="1388338"/>
            <a:chExt cx="4129383" cy="1735666"/>
          </a:xfrm>
        </p:grpSpPr>
        <p:sp>
          <p:nvSpPr>
            <p:cNvPr id="5" name="Rectangle: Rounded Corners 4">
              <a:hlinkClick r:id="rId4"/>
              <a:extLst>
                <a:ext uri="{FF2B5EF4-FFF2-40B4-BE49-F238E27FC236}">
                  <a16:creationId xmlns:a16="http://schemas.microsoft.com/office/drawing/2014/main" id="{BC9BDD0D-DD5F-44B5-9F41-8D2EB466FF6C}"/>
                </a:ext>
              </a:extLst>
            </p:cNvPr>
            <p:cNvSpPr/>
            <p:nvPr/>
          </p:nvSpPr>
          <p:spPr bwMode="auto">
            <a:xfrm>
              <a:off x="470083" y="1388338"/>
              <a:ext cx="2573055" cy="230832"/>
            </a:xfrm>
            <a:prstGeom prst="roundRect">
              <a:avLst>
                <a:gd name="adj" fmla="val 0"/>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spAutoFit/>
            </a:bodyPr>
            <a:lstStyle/>
            <a:p>
              <a:pPr defTabSz="913927">
                <a:spcBef>
                  <a:spcPct val="0"/>
                </a:spcBef>
                <a:spcAft>
                  <a:spcPct val="0"/>
                </a:spcAft>
              </a:pPr>
              <a:r>
                <a:rPr lang="en-US" sz="900" dirty="0">
                  <a:solidFill>
                    <a:schemeClr val="bg1"/>
                  </a:solidFill>
                  <a:latin typeface="+mj-lt"/>
                  <a:cs typeface="Arial" panose="020B0604020202020204" pitchFamily="34" charset="0"/>
                </a:rPr>
                <a:t>https://attack.mitre.org/matrices/enterprise/</a:t>
              </a:r>
            </a:p>
          </p:txBody>
        </p:sp>
        <p:pic>
          <p:nvPicPr>
            <p:cNvPr id="229" name="Picture 228">
              <a:extLst>
                <a:ext uri="{FF2B5EF4-FFF2-40B4-BE49-F238E27FC236}">
                  <a16:creationId xmlns:a16="http://schemas.microsoft.com/office/drawing/2014/main" id="{BDFB792A-BC78-4F26-B1C2-7190AFD6DA9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 t="-7762" r="-1302" b="-14073"/>
            <a:stretch/>
          </p:blipFill>
          <p:spPr>
            <a:xfrm>
              <a:off x="470083" y="1618876"/>
              <a:ext cx="4129383" cy="1505128"/>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pic>
      </p:grpSp>
      <p:cxnSp>
        <p:nvCxnSpPr>
          <p:cNvPr id="118" name="Straight Connector 117">
            <a:extLst>
              <a:ext uri="{FF2B5EF4-FFF2-40B4-BE49-F238E27FC236}">
                <a16:creationId xmlns:a16="http://schemas.microsoft.com/office/drawing/2014/main" id="{68EED790-CD31-4C1A-B3E5-9E46160C7945}"/>
              </a:ext>
              <a:ext uri="{C183D7F6-B498-43B3-948B-1728B52AA6E4}">
                <adec:decorative xmlns:adec="http://schemas.microsoft.com/office/drawing/2017/decorative" val="1"/>
              </a:ext>
            </a:extLst>
          </p:cNvPr>
          <p:cNvCxnSpPr>
            <a:cxnSpLocks/>
            <a:endCxn id="229" idx="3"/>
          </p:cNvCxnSpPr>
          <p:nvPr/>
        </p:nvCxnSpPr>
        <p:spPr>
          <a:xfrm flipH="1">
            <a:off x="4599466" y="2371440"/>
            <a:ext cx="578430" cy="0"/>
          </a:xfrm>
          <a:prstGeom prst="line">
            <a:avLst/>
          </a:prstGeom>
          <a:ln w="19050">
            <a:solidFill>
              <a:schemeClr val="accent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27701B0D-F0D9-40D0-8F35-624E214F0DBD}"/>
              </a:ext>
              <a:ext uri="{C183D7F6-B498-43B3-948B-1728B52AA6E4}">
                <adec:decorative xmlns:adec="http://schemas.microsoft.com/office/drawing/2017/decorative" val="1"/>
              </a:ext>
            </a:extLst>
          </p:cNvPr>
          <p:cNvGrpSpPr/>
          <p:nvPr/>
        </p:nvGrpSpPr>
        <p:grpSpPr>
          <a:xfrm>
            <a:off x="5177895" y="657232"/>
            <a:ext cx="7282217" cy="5891150"/>
            <a:chOff x="5177895" y="657232"/>
            <a:chExt cx="7282217" cy="5891150"/>
          </a:xfrm>
        </p:grpSpPr>
        <p:sp>
          <p:nvSpPr>
            <p:cNvPr id="210" name="Rectangle 209">
              <a:extLst>
                <a:ext uri="{FF2B5EF4-FFF2-40B4-BE49-F238E27FC236}">
                  <a16:creationId xmlns:a16="http://schemas.microsoft.com/office/drawing/2014/main" id="{AEE5B747-A076-4BE1-866C-C2788B8BF338}"/>
                </a:ext>
                <a:ext uri="{C183D7F6-B498-43B3-948B-1728B52AA6E4}">
                  <adec:decorative xmlns:adec="http://schemas.microsoft.com/office/drawing/2017/decorative" val="1"/>
                </a:ext>
              </a:extLst>
            </p:cNvPr>
            <p:cNvSpPr/>
            <p:nvPr/>
          </p:nvSpPr>
          <p:spPr>
            <a:xfrm>
              <a:off x="5197552" y="1313751"/>
              <a:ext cx="6076873" cy="2124182"/>
            </a:xfrm>
            <a:prstGeom prst="rect">
              <a:avLst/>
            </a:prstGeom>
            <a:solidFill>
              <a:schemeClr val="accent5">
                <a:alpha val="10000"/>
              </a:schemeClr>
            </a:solidFill>
            <a:ln w="15875" cap="flat">
              <a:solidFill>
                <a:schemeClr val="accent5"/>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B14FBD43-7F23-43BE-B83F-31B58197401E}"/>
                </a:ext>
                <a:ext uri="{C183D7F6-B498-43B3-948B-1728B52AA6E4}">
                  <adec:decorative xmlns:adec="http://schemas.microsoft.com/office/drawing/2017/decorative" val="1"/>
                </a:ext>
              </a:extLst>
            </p:cNvPr>
            <p:cNvSpPr/>
            <p:nvPr/>
          </p:nvSpPr>
          <p:spPr>
            <a:xfrm>
              <a:off x="5197605" y="3437950"/>
              <a:ext cx="6076820" cy="3110432"/>
            </a:xfrm>
            <a:prstGeom prst="rect">
              <a:avLst/>
            </a:prstGeom>
            <a:solidFill>
              <a:schemeClr val="accent4"/>
            </a:solidFill>
            <a:ln w="15875" cap="flat" cmpd="sng">
              <a:solidFill>
                <a:schemeClr val="tx2"/>
              </a:solidFill>
              <a:prstDash val="solid"/>
              <a:miter/>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67646666-FCA7-4BED-A556-6E5F40C06D32}"/>
                </a:ext>
              </a:extLst>
            </p:cNvPr>
            <p:cNvSpPr txBox="1"/>
            <p:nvPr/>
          </p:nvSpPr>
          <p:spPr>
            <a:xfrm>
              <a:off x="5420802" y="3849482"/>
              <a:ext cx="10145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Supervisory</a:t>
              </a:r>
            </a:p>
          </p:txBody>
        </p:sp>
        <p:sp>
          <p:nvSpPr>
            <p:cNvPr id="213" name="TextBox 212">
              <a:extLst>
                <a:ext uri="{FF2B5EF4-FFF2-40B4-BE49-F238E27FC236}">
                  <a16:creationId xmlns:a16="http://schemas.microsoft.com/office/drawing/2014/main" id="{2C62292D-D0FC-476E-996B-06A3DB0F3BC5}"/>
                </a:ext>
              </a:extLst>
            </p:cNvPr>
            <p:cNvSpPr txBox="1"/>
            <p:nvPr/>
          </p:nvSpPr>
          <p:spPr>
            <a:xfrm>
              <a:off x="5177895" y="2736659"/>
              <a:ext cx="1500323" cy="276999"/>
            </a:xfrm>
            <a:prstGeom prst="rect">
              <a:avLst/>
            </a:prstGeom>
            <a:noFill/>
          </p:spPr>
          <p:txBody>
            <a:bodyPr wrap="square" rtlCol="0">
              <a:spAutoFit/>
            </a:bodyPr>
            <a:lstStyle/>
            <a:p>
              <a:pPr algn="ctr" defTabSz="914400">
                <a:defRPr/>
              </a:pPr>
              <a:r>
                <a:rPr lang="en-US" sz="1200" dirty="0">
                  <a:latin typeface="+mj-lt"/>
                </a:rPr>
                <a:t>Industrial DMZ</a:t>
              </a:r>
            </a:p>
          </p:txBody>
        </p:sp>
        <p:sp>
          <p:nvSpPr>
            <p:cNvPr id="214" name="Rectangle 213">
              <a:extLst>
                <a:ext uri="{FF2B5EF4-FFF2-40B4-BE49-F238E27FC236}">
                  <a16:creationId xmlns:a16="http://schemas.microsoft.com/office/drawing/2014/main" id="{D7997BD4-65FB-4A81-A9D6-5DD2B03220C8}"/>
                </a:ext>
              </a:extLst>
            </p:cNvPr>
            <p:cNvSpPr/>
            <p:nvPr/>
          </p:nvSpPr>
          <p:spPr>
            <a:xfrm>
              <a:off x="5321813" y="1389636"/>
              <a:ext cx="1212487" cy="22370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4 &amp; 5</a:t>
              </a:r>
            </a:p>
          </p:txBody>
        </p:sp>
        <p:sp>
          <p:nvSpPr>
            <p:cNvPr id="218" name="Rectangle 217">
              <a:extLst>
                <a:ext uri="{FF2B5EF4-FFF2-40B4-BE49-F238E27FC236}">
                  <a16:creationId xmlns:a16="http://schemas.microsoft.com/office/drawing/2014/main" id="{7DD8763F-A34E-43A4-845A-FE0F0510AF2C}"/>
                </a:ext>
              </a:extLst>
            </p:cNvPr>
            <p:cNvSpPr/>
            <p:nvPr/>
          </p:nvSpPr>
          <p:spPr>
            <a:xfrm>
              <a:off x="5321812" y="2399670"/>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3 / 3.5 </a:t>
              </a:r>
            </a:p>
          </p:txBody>
        </p:sp>
        <p:sp>
          <p:nvSpPr>
            <p:cNvPr id="219" name="TextBox 218">
              <a:extLst>
                <a:ext uri="{FF2B5EF4-FFF2-40B4-BE49-F238E27FC236}">
                  <a16:creationId xmlns:a16="http://schemas.microsoft.com/office/drawing/2014/main" id="{7F42E510-2B44-41AF-A144-46F8263BA637}"/>
                </a:ext>
              </a:extLst>
            </p:cNvPr>
            <p:cNvSpPr txBox="1"/>
            <p:nvPr/>
          </p:nvSpPr>
          <p:spPr>
            <a:xfrm>
              <a:off x="5292850" y="4852278"/>
              <a:ext cx="12704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Process Control</a:t>
              </a:r>
            </a:p>
          </p:txBody>
        </p:sp>
        <p:sp>
          <p:nvSpPr>
            <p:cNvPr id="221" name="TextBox 220">
              <a:extLst>
                <a:ext uri="{FF2B5EF4-FFF2-40B4-BE49-F238E27FC236}">
                  <a16:creationId xmlns:a16="http://schemas.microsoft.com/office/drawing/2014/main" id="{69344750-9552-4F6F-BDEA-8C8FBB86E843}"/>
                </a:ext>
              </a:extLst>
            </p:cNvPr>
            <p:cNvSpPr txBox="1"/>
            <p:nvPr/>
          </p:nvSpPr>
          <p:spPr>
            <a:xfrm>
              <a:off x="5388357" y="5855075"/>
              <a:ext cx="10793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Field Control</a:t>
              </a:r>
            </a:p>
          </p:txBody>
        </p:sp>
        <p:sp>
          <p:nvSpPr>
            <p:cNvPr id="222" name="Rectangle 221">
              <a:extLst>
                <a:ext uri="{FF2B5EF4-FFF2-40B4-BE49-F238E27FC236}">
                  <a16:creationId xmlns:a16="http://schemas.microsoft.com/office/drawing/2014/main" id="{9FEE1846-E11E-40D8-A554-7A69FE56539D}"/>
                </a:ext>
              </a:extLst>
            </p:cNvPr>
            <p:cNvSpPr/>
            <p:nvPr/>
          </p:nvSpPr>
          <p:spPr>
            <a:xfrm>
              <a:off x="5321812" y="3508372"/>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2</a:t>
              </a:r>
            </a:p>
          </p:txBody>
        </p:sp>
        <p:sp>
          <p:nvSpPr>
            <p:cNvPr id="224" name="Rectangle 223">
              <a:extLst>
                <a:ext uri="{FF2B5EF4-FFF2-40B4-BE49-F238E27FC236}">
                  <a16:creationId xmlns:a16="http://schemas.microsoft.com/office/drawing/2014/main" id="{A100B260-8A1A-418A-BE44-D30CC9FF0C12}"/>
                </a:ext>
              </a:extLst>
            </p:cNvPr>
            <p:cNvSpPr/>
            <p:nvPr/>
          </p:nvSpPr>
          <p:spPr>
            <a:xfrm>
              <a:off x="5321812" y="4510684"/>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1</a:t>
              </a:r>
            </a:p>
          </p:txBody>
        </p:sp>
        <p:sp>
          <p:nvSpPr>
            <p:cNvPr id="226" name="Rectangle 225">
              <a:extLst>
                <a:ext uri="{FF2B5EF4-FFF2-40B4-BE49-F238E27FC236}">
                  <a16:creationId xmlns:a16="http://schemas.microsoft.com/office/drawing/2014/main" id="{6B0668A2-D574-41DE-AD15-AF0EACEE4C64}"/>
                </a:ext>
              </a:extLst>
            </p:cNvPr>
            <p:cNvSpPr/>
            <p:nvPr/>
          </p:nvSpPr>
          <p:spPr>
            <a:xfrm>
              <a:off x="5321812" y="5512996"/>
              <a:ext cx="1212488" cy="2286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r>
                <a:rPr lang="en-US" sz="900" b="1" spc="150" dirty="0">
                  <a:solidFill>
                    <a:schemeClr val="bg1"/>
                  </a:solidFill>
                </a:rPr>
                <a:t>LEVEL 0</a:t>
              </a:r>
            </a:p>
          </p:txBody>
        </p:sp>
        <p:sp>
          <p:nvSpPr>
            <p:cNvPr id="227" name="TextBox 226">
              <a:extLst>
                <a:ext uri="{FF2B5EF4-FFF2-40B4-BE49-F238E27FC236}">
                  <a16:creationId xmlns:a16="http://schemas.microsoft.com/office/drawing/2014/main" id="{93F925BA-9F7A-459A-98D1-16B078E22D0C}"/>
                </a:ext>
              </a:extLst>
            </p:cNvPr>
            <p:cNvSpPr txBox="1"/>
            <p:nvPr/>
          </p:nvSpPr>
          <p:spPr>
            <a:xfrm>
              <a:off x="5298735" y="1574375"/>
              <a:ext cx="1258643" cy="581499"/>
            </a:xfrm>
            <a:prstGeom prst="rect">
              <a:avLst/>
            </a:prstGeom>
            <a:noFill/>
          </p:spPr>
          <p:txBody>
            <a:bodyPr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Enterprise</a:t>
              </a:r>
            </a:p>
          </p:txBody>
        </p:sp>
        <p:grpSp>
          <p:nvGrpSpPr>
            <p:cNvPr id="230" name="Group 229">
              <a:extLst>
                <a:ext uri="{FF2B5EF4-FFF2-40B4-BE49-F238E27FC236}">
                  <a16:creationId xmlns:a16="http://schemas.microsoft.com/office/drawing/2014/main" id="{3264A036-2182-4558-97A7-A3D0AE51EDED}"/>
                </a:ext>
              </a:extLst>
            </p:cNvPr>
            <p:cNvGrpSpPr/>
            <p:nvPr/>
          </p:nvGrpSpPr>
          <p:grpSpPr>
            <a:xfrm>
              <a:off x="6698121" y="657232"/>
              <a:ext cx="5761991" cy="5888030"/>
              <a:chOff x="6698121" y="657232"/>
              <a:chExt cx="5761991" cy="5888030"/>
            </a:xfrm>
          </p:grpSpPr>
          <p:sp>
            <p:nvSpPr>
              <p:cNvPr id="231" name="Rectangle 230">
                <a:extLst>
                  <a:ext uri="{FF2B5EF4-FFF2-40B4-BE49-F238E27FC236}">
                    <a16:creationId xmlns:a16="http://schemas.microsoft.com/office/drawing/2014/main" id="{5F06D8A8-2E5A-4DD2-ADC1-945FF41EF95E}"/>
                  </a:ext>
                  <a:ext uri="{C183D7F6-B498-43B3-948B-1728B52AA6E4}">
                    <adec:decorative xmlns:adec="http://schemas.microsoft.com/office/drawing/2017/decorative" val="1"/>
                  </a:ext>
                </a:extLst>
              </p:cNvPr>
              <p:cNvSpPr/>
              <p:nvPr/>
            </p:nvSpPr>
            <p:spPr>
              <a:xfrm>
                <a:off x="6698121" y="3512493"/>
                <a:ext cx="4495321"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232" name="Rectangle 231">
                <a:extLst>
                  <a:ext uri="{FF2B5EF4-FFF2-40B4-BE49-F238E27FC236}">
                    <a16:creationId xmlns:a16="http://schemas.microsoft.com/office/drawing/2014/main" id="{4787F141-DDB7-4918-B2D2-E37AC624303E}"/>
                  </a:ext>
                  <a:ext uri="{C183D7F6-B498-43B3-948B-1728B52AA6E4}">
                    <adec:decorative xmlns:adec="http://schemas.microsoft.com/office/drawing/2017/decorative" val="1"/>
                  </a:ext>
                </a:extLst>
              </p:cNvPr>
              <p:cNvSpPr/>
              <p:nvPr/>
            </p:nvSpPr>
            <p:spPr bwMode="auto">
              <a:xfrm>
                <a:off x="6698121" y="1389636"/>
                <a:ext cx="4495320"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endParaRPr lang="en-US" sz="1600" dirty="0">
                  <a:latin typeface="+mj-lt"/>
                </a:endParaRPr>
              </a:p>
            </p:txBody>
          </p:sp>
          <p:sp>
            <p:nvSpPr>
              <p:cNvPr id="233" name="Rectangle 232">
                <a:extLst>
                  <a:ext uri="{FF2B5EF4-FFF2-40B4-BE49-F238E27FC236}">
                    <a16:creationId xmlns:a16="http://schemas.microsoft.com/office/drawing/2014/main" id="{7C462945-554D-4019-878E-361A8D515F3A}"/>
                  </a:ext>
                  <a:ext uri="{C183D7F6-B498-43B3-948B-1728B52AA6E4}">
                    <adec:decorative xmlns:adec="http://schemas.microsoft.com/office/drawing/2017/decorative" val="1"/>
                  </a:ext>
                </a:extLst>
              </p:cNvPr>
              <p:cNvSpPr/>
              <p:nvPr/>
            </p:nvSpPr>
            <p:spPr>
              <a:xfrm>
                <a:off x="6698121" y="4515289"/>
                <a:ext cx="4495322"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234" name="Rectangle 233">
                <a:extLst>
                  <a:ext uri="{FF2B5EF4-FFF2-40B4-BE49-F238E27FC236}">
                    <a16:creationId xmlns:a16="http://schemas.microsoft.com/office/drawing/2014/main" id="{8D3C7DE1-C1F6-4144-8FF7-2A2D45A9B3DD}"/>
                  </a:ext>
                  <a:ext uri="{C183D7F6-B498-43B3-948B-1728B52AA6E4}">
                    <adec:decorative xmlns:adec="http://schemas.microsoft.com/office/drawing/2017/decorative" val="1"/>
                  </a:ext>
                </a:extLst>
              </p:cNvPr>
              <p:cNvSpPr/>
              <p:nvPr/>
            </p:nvSpPr>
            <p:spPr>
              <a:xfrm>
                <a:off x="6698121" y="2399670"/>
                <a:ext cx="4495321"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a:solidFill>
                    <a:schemeClr val="tx1"/>
                  </a:solidFill>
                  <a:latin typeface="+mj-lt"/>
                </a:endParaRPr>
              </a:p>
            </p:txBody>
          </p:sp>
          <p:sp>
            <p:nvSpPr>
              <p:cNvPr id="235" name="Rectangle 234">
                <a:extLst>
                  <a:ext uri="{FF2B5EF4-FFF2-40B4-BE49-F238E27FC236}">
                    <a16:creationId xmlns:a16="http://schemas.microsoft.com/office/drawing/2014/main" id="{144A255A-2A37-4D52-95C0-98B9B4D8A486}"/>
                  </a:ext>
                  <a:ext uri="{C183D7F6-B498-43B3-948B-1728B52AA6E4}">
                    <adec:decorative xmlns:adec="http://schemas.microsoft.com/office/drawing/2017/decorative" val="1"/>
                  </a:ext>
                </a:extLst>
              </p:cNvPr>
              <p:cNvSpPr/>
              <p:nvPr/>
            </p:nvSpPr>
            <p:spPr>
              <a:xfrm>
                <a:off x="6698121" y="5518086"/>
                <a:ext cx="4495322" cy="950976"/>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a:solidFill>
                    <a:schemeClr val="tx1"/>
                  </a:solidFill>
                  <a:latin typeface="+mj-lt"/>
                </a:endParaRPr>
              </a:p>
            </p:txBody>
          </p:sp>
          <p:sp>
            <p:nvSpPr>
              <p:cNvPr id="236" name="TextBox 235">
                <a:extLst>
                  <a:ext uri="{FF2B5EF4-FFF2-40B4-BE49-F238E27FC236}">
                    <a16:creationId xmlns:a16="http://schemas.microsoft.com/office/drawing/2014/main" id="{4F9FA6CD-F824-498C-994B-74908F1BF58B}"/>
                  </a:ext>
                  <a:ext uri="{C183D7F6-B498-43B3-948B-1728B52AA6E4}">
                    <adec:decorative xmlns:adec="http://schemas.microsoft.com/office/drawing/2017/decorative" val="1"/>
                  </a:ext>
                </a:extLst>
              </p:cNvPr>
              <p:cNvSpPr txBox="1"/>
              <p:nvPr/>
            </p:nvSpPr>
            <p:spPr>
              <a:xfrm>
                <a:off x="7058473" y="6087954"/>
                <a:ext cx="498855"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Sensor</a:t>
                </a:r>
              </a:p>
            </p:txBody>
          </p:sp>
          <p:sp>
            <p:nvSpPr>
              <p:cNvPr id="237" name="TextBox 236">
                <a:extLst>
                  <a:ext uri="{FF2B5EF4-FFF2-40B4-BE49-F238E27FC236}">
                    <a16:creationId xmlns:a16="http://schemas.microsoft.com/office/drawing/2014/main" id="{6A3EC4EB-735E-4986-8AF2-5F9D0B99E720}"/>
                  </a:ext>
                  <a:ext uri="{C183D7F6-B498-43B3-948B-1728B52AA6E4}">
                    <adec:decorative xmlns:adec="http://schemas.microsoft.com/office/drawing/2017/decorative" val="1"/>
                  </a:ext>
                </a:extLst>
              </p:cNvPr>
              <p:cNvSpPr txBox="1"/>
              <p:nvPr/>
            </p:nvSpPr>
            <p:spPr>
              <a:xfrm>
                <a:off x="8193299" y="6087954"/>
                <a:ext cx="587020"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Actuator</a:t>
                </a:r>
              </a:p>
            </p:txBody>
          </p:sp>
          <p:sp>
            <p:nvSpPr>
              <p:cNvPr id="238" name="TextBox 237">
                <a:extLst>
                  <a:ext uri="{FF2B5EF4-FFF2-40B4-BE49-F238E27FC236}">
                    <a16:creationId xmlns:a16="http://schemas.microsoft.com/office/drawing/2014/main" id="{65157361-7567-4E49-8EA7-2BCDC50AA839}"/>
                  </a:ext>
                  <a:ext uri="{C183D7F6-B498-43B3-948B-1728B52AA6E4}">
                    <adec:decorative xmlns:adec="http://schemas.microsoft.com/office/drawing/2017/decorative" val="1"/>
                  </a:ext>
                </a:extLst>
              </p:cNvPr>
              <p:cNvSpPr txBox="1"/>
              <p:nvPr/>
            </p:nvSpPr>
            <p:spPr>
              <a:xfrm>
                <a:off x="9122683" y="6087954"/>
                <a:ext cx="498855" cy="215444"/>
              </a:xfrm>
              <a:prstGeom prst="rect">
                <a:avLst/>
              </a:prstGeom>
              <a:noFill/>
            </p:spPr>
            <p:txBody>
              <a:bodyPr wrap="none" rtlCol="0">
                <a:spAutoFit/>
              </a:bodyPr>
              <a:lstStyle/>
              <a:p>
                <a:pPr algn="ctr" defTabSz="914400" eaLnBrk="0" fontAlgn="base" hangingPunct="0">
                  <a:spcBef>
                    <a:spcPct val="0"/>
                  </a:spcBef>
                  <a:spcAft>
                    <a:spcPct val="0"/>
                  </a:spcAft>
                  <a:defRPr/>
                </a:pPr>
                <a:r>
                  <a:rPr lang="en-US" sz="800" dirty="0">
                    <a:latin typeface="+mj-lt"/>
                  </a:rPr>
                  <a:t>Sensor</a:t>
                </a:r>
              </a:p>
            </p:txBody>
          </p:sp>
          <p:sp>
            <p:nvSpPr>
              <p:cNvPr id="239" name="TextBox 238">
                <a:extLst>
                  <a:ext uri="{FF2B5EF4-FFF2-40B4-BE49-F238E27FC236}">
                    <a16:creationId xmlns:a16="http://schemas.microsoft.com/office/drawing/2014/main" id="{57DCCF9E-443D-48EC-8C1D-36EB07BAEE5C}"/>
                  </a:ext>
                  <a:ext uri="{C183D7F6-B498-43B3-948B-1728B52AA6E4}">
                    <adec:decorative xmlns:adec="http://schemas.microsoft.com/office/drawing/2017/decorative" val="1"/>
                  </a:ext>
                </a:extLst>
              </p:cNvPr>
              <p:cNvSpPr txBox="1"/>
              <p:nvPr/>
            </p:nvSpPr>
            <p:spPr>
              <a:xfrm>
                <a:off x="10131254" y="6087954"/>
                <a:ext cx="813556" cy="215444"/>
              </a:xfrm>
              <a:prstGeom prst="rect">
                <a:avLst/>
              </a:prstGeom>
              <a:noFill/>
            </p:spPr>
            <p:txBody>
              <a:bodyPr wrap="square" rtlCol="0">
                <a:spAutoFit/>
              </a:bodyPr>
              <a:lstStyle/>
              <a:p>
                <a:pPr algn="ctr" defTabSz="914400" eaLnBrk="0" fontAlgn="base" hangingPunct="0">
                  <a:spcBef>
                    <a:spcPct val="0"/>
                  </a:spcBef>
                  <a:spcAft>
                    <a:spcPct val="0"/>
                  </a:spcAft>
                  <a:defRPr/>
                </a:pPr>
                <a:r>
                  <a:rPr lang="en-US" sz="800" dirty="0">
                    <a:latin typeface="+mj-lt"/>
                  </a:rPr>
                  <a:t>Actuator</a:t>
                </a:r>
              </a:p>
            </p:txBody>
          </p:sp>
          <p:sp>
            <p:nvSpPr>
              <p:cNvPr id="240" name="TextBox 239">
                <a:extLst>
                  <a:ext uri="{FF2B5EF4-FFF2-40B4-BE49-F238E27FC236}">
                    <a16:creationId xmlns:a16="http://schemas.microsoft.com/office/drawing/2014/main" id="{3FD0F3E1-5185-4A3F-90A6-DD4F9B2629FF}"/>
                  </a:ext>
                  <a:ext uri="{C183D7F6-B498-43B3-948B-1728B52AA6E4}">
                    <adec:decorative xmlns:adec="http://schemas.microsoft.com/office/drawing/2017/decorative" val="1"/>
                  </a:ext>
                </a:extLst>
              </p:cNvPr>
              <p:cNvSpPr txBox="1"/>
              <p:nvPr/>
            </p:nvSpPr>
            <p:spPr>
              <a:xfrm>
                <a:off x="9554337" y="2943229"/>
                <a:ext cx="1047083"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mj-lt"/>
                  </a:rPr>
                  <a:t>Domain Controller</a:t>
                </a:r>
              </a:p>
            </p:txBody>
          </p:sp>
          <p:cxnSp>
            <p:nvCxnSpPr>
              <p:cNvPr id="241" name="Straight Connector 240">
                <a:extLst>
                  <a:ext uri="{FF2B5EF4-FFF2-40B4-BE49-F238E27FC236}">
                    <a16:creationId xmlns:a16="http://schemas.microsoft.com/office/drawing/2014/main" id="{D2E667F2-6E7B-4167-9A8B-78CBB6FE8B4D}"/>
                  </a:ext>
                  <a:ext uri="{C183D7F6-B498-43B3-948B-1728B52AA6E4}">
                    <adec:decorative xmlns:adec="http://schemas.microsoft.com/office/drawing/2017/decorative" val="1"/>
                  </a:ext>
                </a:extLst>
              </p:cNvPr>
              <p:cNvCxnSpPr>
                <a:cxnSpLocks/>
              </p:cNvCxnSpPr>
              <p:nvPr/>
            </p:nvCxnSpPr>
            <p:spPr>
              <a:xfrm>
                <a:off x="7270775" y="2266382"/>
                <a:ext cx="1971623"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42" name="Straight Connector 241">
                <a:extLst>
                  <a:ext uri="{FF2B5EF4-FFF2-40B4-BE49-F238E27FC236}">
                    <a16:creationId xmlns:a16="http://schemas.microsoft.com/office/drawing/2014/main" id="{E8BB2D7A-D464-4339-AF34-4DE5A342C5A6}"/>
                  </a:ext>
                  <a:ext uri="{C183D7F6-B498-43B3-948B-1728B52AA6E4}">
                    <adec:decorative xmlns:adec="http://schemas.microsoft.com/office/drawing/2017/decorative" val="1"/>
                  </a:ext>
                </a:extLst>
              </p:cNvPr>
              <p:cNvCxnSpPr>
                <a:cxnSpLocks/>
              </p:cNvCxnSpPr>
              <p:nvPr/>
            </p:nvCxnSpPr>
            <p:spPr>
              <a:xfrm flipV="1">
                <a:off x="8048940" y="2107070"/>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43" name="Straight Connector 242">
                <a:extLst>
                  <a:ext uri="{FF2B5EF4-FFF2-40B4-BE49-F238E27FC236}">
                    <a16:creationId xmlns:a16="http://schemas.microsoft.com/office/drawing/2014/main" id="{077D7B2F-CDED-4BB7-9EC3-A9B02E712360}"/>
                  </a:ext>
                  <a:ext uri="{C183D7F6-B498-43B3-948B-1728B52AA6E4}">
                    <adec:decorative xmlns:adec="http://schemas.microsoft.com/office/drawing/2017/decorative" val="1"/>
                  </a:ext>
                </a:extLst>
              </p:cNvPr>
              <p:cNvCxnSpPr>
                <a:cxnSpLocks/>
              </p:cNvCxnSpPr>
              <p:nvPr/>
            </p:nvCxnSpPr>
            <p:spPr>
              <a:xfrm flipV="1">
                <a:off x="8827105" y="210407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44" name="Straight Connector 243">
                <a:extLst>
                  <a:ext uri="{FF2B5EF4-FFF2-40B4-BE49-F238E27FC236}">
                    <a16:creationId xmlns:a16="http://schemas.microsoft.com/office/drawing/2014/main" id="{6918B671-203E-4942-9C05-EE1362B26571}"/>
                  </a:ext>
                  <a:ext uri="{C183D7F6-B498-43B3-948B-1728B52AA6E4}">
                    <adec:decorative xmlns:adec="http://schemas.microsoft.com/office/drawing/2017/decorative" val="1"/>
                  </a:ext>
                </a:extLst>
              </p:cNvPr>
              <p:cNvCxnSpPr>
                <a:cxnSpLocks/>
              </p:cNvCxnSpPr>
              <p:nvPr/>
            </p:nvCxnSpPr>
            <p:spPr>
              <a:xfrm flipV="1">
                <a:off x="10177460" y="2122896"/>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245" name="Rectangle 8">
                <a:extLst>
                  <a:ext uri="{FF2B5EF4-FFF2-40B4-BE49-F238E27FC236}">
                    <a16:creationId xmlns:a16="http://schemas.microsoft.com/office/drawing/2014/main" id="{75114404-2E39-446A-9565-4C8657874AF7}"/>
                  </a:ext>
                  <a:ext uri="{C183D7F6-B498-43B3-948B-1728B52AA6E4}">
                    <adec:decorative xmlns:adec="http://schemas.microsoft.com/office/drawing/2017/decorative" val="1"/>
                  </a:ext>
                </a:extLst>
              </p:cNvPr>
              <p:cNvSpPr>
                <a:spLocks noChangeArrowheads="1"/>
              </p:cNvSpPr>
              <p:nvPr/>
            </p:nvSpPr>
            <p:spPr bwMode="auto">
              <a:xfrm>
                <a:off x="8539123" y="2989917"/>
                <a:ext cx="42319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Historian</a:t>
                </a:r>
              </a:p>
            </p:txBody>
          </p:sp>
          <p:sp>
            <p:nvSpPr>
              <p:cNvPr id="246" name="AutoShape 10">
                <a:extLst>
                  <a:ext uri="{FF2B5EF4-FFF2-40B4-BE49-F238E27FC236}">
                    <a16:creationId xmlns:a16="http://schemas.microsoft.com/office/drawing/2014/main" id="{7D7A9DA2-4800-4BC9-97AB-637055D1D333}"/>
                  </a:ext>
                  <a:ext uri="{C183D7F6-B498-43B3-948B-1728B52AA6E4}">
                    <adec:decorative xmlns:adec="http://schemas.microsoft.com/office/drawing/2017/decorative" val="1"/>
                  </a:ext>
                </a:extLst>
              </p:cNvPr>
              <p:cNvSpPr>
                <a:spLocks noChangeAspect="1" noChangeArrowheads="1" noTextEdit="1"/>
              </p:cNvSpPr>
              <p:nvPr/>
            </p:nvSpPr>
            <p:spPr bwMode="auto">
              <a:xfrm>
                <a:off x="8431827" y="3544917"/>
                <a:ext cx="6302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cxnSp>
            <p:nvCxnSpPr>
              <p:cNvPr id="247" name="Straight Connector 246">
                <a:extLst>
                  <a:ext uri="{FF2B5EF4-FFF2-40B4-BE49-F238E27FC236}">
                    <a16:creationId xmlns:a16="http://schemas.microsoft.com/office/drawing/2014/main" id="{1E993076-9DF0-40F2-A80C-A81C76B59720}"/>
                  </a:ext>
                  <a:ext uri="{C183D7F6-B498-43B3-948B-1728B52AA6E4}">
                    <adec:decorative xmlns:adec="http://schemas.microsoft.com/office/drawing/2017/decorative" val="1"/>
                  </a:ext>
                </a:extLst>
              </p:cNvPr>
              <p:cNvCxnSpPr>
                <a:cxnSpLocks/>
              </p:cNvCxnSpPr>
              <p:nvPr/>
            </p:nvCxnSpPr>
            <p:spPr>
              <a:xfrm>
                <a:off x="9578941" y="2273942"/>
                <a:ext cx="1211046"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nvGrpSpPr>
              <p:cNvPr id="252" name="Group 251">
                <a:extLst>
                  <a:ext uri="{FF2B5EF4-FFF2-40B4-BE49-F238E27FC236}">
                    <a16:creationId xmlns:a16="http://schemas.microsoft.com/office/drawing/2014/main" id="{097AEECF-BD0C-4405-A221-FBA298E70525}"/>
                  </a:ext>
                </a:extLst>
              </p:cNvPr>
              <p:cNvGrpSpPr/>
              <p:nvPr/>
            </p:nvGrpSpPr>
            <p:grpSpPr>
              <a:xfrm>
                <a:off x="7855670" y="2489713"/>
                <a:ext cx="891276" cy="781305"/>
                <a:chOff x="2861733" y="2166702"/>
                <a:chExt cx="891276" cy="781305"/>
              </a:xfrm>
            </p:grpSpPr>
            <p:cxnSp>
              <p:nvCxnSpPr>
                <p:cNvPr id="469" name="Straight Connector 468">
                  <a:extLst>
                    <a:ext uri="{FF2B5EF4-FFF2-40B4-BE49-F238E27FC236}">
                      <a16:creationId xmlns:a16="http://schemas.microsoft.com/office/drawing/2014/main" id="{5DA3B819-3C9C-41D6-8922-227DBC8D9554}"/>
                    </a:ext>
                  </a:extLst>
                </p:cNvPr>
                <p:cNvCxnSpPr>
                  <a:cxnSpLocks/>
                </p:cNvCxnSpPr>
                <p:nvPr/>
              </p:nvCxnSpPr>
              <p:spPr>
                <a:xfrm flipV="1">
                  <a:off x="3753009" y="21667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70" name="Straight Connector 469">
                  <a:extLst>
                    <a:ext uri="{FF2B5EF4-FFF2-40B4-BE49-F238E27FC236}">
                      <a16:creationId xmlns:a16="http://schemas.microsoft.com/office/drawing/2014/main" id="{14CFCAFF-12E5-4D2C-8A9E-3B245281E266}"/>
                    </a:ext>
                  </a:extLst>
                </p:cNvPr>
                <p:cNvCxnSpPr>
                  <a:cxnSpLocks/>
                </p:cNvCxnSpPr>
                <p:nvPr/>
              </p:nvCxnSpPr>
              <p:spPr>
                <a:xfrm flipV="1">
                  <a:off x="2861733" y="2814582"/>
                  <a:ext cx="0" cy="133425"/>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71" name="Straight Connector 470">
                  <a:extLst>
                    <a:ext uri="{FF2B5EF4-FFF2-40B4-BE49-F238E27FC236}">
                      <a16:creationId xmlns:a16="http://schemas.microsoft.com/office/drawing/2014/main" id="{F8667720-AF15-487C-8658-74D9BC62B479}"/>
                    </a:ext>
                  </a:extLst>
                </p:cNvPr>
                <p:cNvCxnSpPr>
                  <a:cxnSpLocks/>
                </p:cNvCxnSpPr>
                <p:nvPr/>
              </p:nvCxnSpPr>
              <p:spPr>
                <a:xfrm flipV="1">
                  <a:off x="2867514" y="21667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253" name="Group 252">
                <a:extLst>
                  <a:ext uri="{FF2B5EF4-FFF2-40B4-BE49-F238E27FC236}">
                    <a16:creationId xmlns:a16="http://schemas.microsoft.com/office/drawing/2014/main" id="{7B2E66F8-9559-4903-870F-D9E8670FEA96}"/>
                  </a:ext>
                </a:extLst>
              </p:cNvPr>
              <p:cNvGrpSpPr/>
              <p:nvPr/>
            </p:nvGrpSpPr>
            <p:grpSpPr>
              <a:xfrm flipH="1">
                <a:off x="9647852" y="2486141"/>
                <a:ext cx="409576" cy="127973"/>
                <a:chOff x="4943475" y="2319102"/>
                <a:chExt cx="409576" cy="127973"/>
              </a:xfrm>
            </p:grpSpPr>
            <p:cxnSp>
              <p:nvCxnSpPr>
                <p:cNvPr id="467" name="Straight Connector 466">
                  <a:extLst>
                    <a:ext uri="{FF2B5EF4-FFF2-40B4-BE49-F238E27FC236}">
                      <a16:creationId xmlns:a16="http://schemas.microsoft.com/office/drawing/2014/main" id="{9DA1A934-133D-4287-8487-EE6EA23E2C57}"/>
                    </a:ext>
                  </a:extLst>
                </p:cNvPr>
                <p:cNvCxnSpPr>
                  <a:cxnSpLocks/>
                </p:cNvCxnSpPr>
                <p:nvPr/>
              </p:nvCxnSpPr>
              <p:spPr>
                <a:xfrm>
                  <a:off x="4943475" y="2319102"/>
                  <a:ext cx="409576"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68" name="Straight Connector 467">
                  <a:extLst>
                    <a:ext uri="{FF2B5EF4-FFF2-40B4-BE49-F238E27FC236}">
                      <a16:creationId xmlns:a16="http://schemas.microsoft.com/office/drawing/2014/main" id="{401C666D-546C-4482-BF04-66025B49FE35}"/>
                    </a:ext>
                  </a:extLst>
                </p:cNvPr>
                <p:cNvCxnSpPr>
                  <a:cxnSpLocks/>
                </p:cNvCxnSpPr>
                <p:nvPr/>
              </p:nvCxnSpPr>
              <p:spPr>
                <a:xfrm flipV="1">
                  <a:off x="4943475"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256" name="Group 255">
                <a:extLst>
                  <a:ext uri="{FF2B5EF4-FFF2-40B4-BE49-F238E27FC236}">
                    <a16:creationId xmlns:a16="http://schemas.microsoft.com/office/drawing/2014/main" id="{A664DA77-3C46-46AC-81A8-1C5D6EE0C518}"/>
                  </a:ext>
                </a:extLst>
              </p:cNvPr>
              <p:cNvGrpSpPr/>
              <p:nvPr/>
            </p:nvGrpSpPr>
            <p:grpSpPr>
              <a:xfrm flipV="1">
                <a:off x="7886049" y="3137593"/>
                <a:ext cx="2192810" cy="133424"/>
                <a:chOff x="2870681" y="2166702"/>
                <a:chExt cx="2192810" cy="133424"/>
              </a:xfrm>
            </p:grpSpPr>
            <p:grpSp>
              <p:nvGrpSpPr>
                <p:cNvPr id="461" name="Group 460">
                  <a:extLst>
                    <a:ext uri="{FF2B5EF4-FFF2-40B4-BE49-F238E27FC236}">
                      <a16:creationId xmlns:a16="http://schemas.microsoft.com/office/drawing/2014/main" id="{17CA5BCC-726E-489B-BF76-A3BF9A6445ED}"/>
                    </a:ext>
                  </a:extLst>
                </p:cNvPr>
                <p:cNvGrpSpPr/>
                <p:nvPr/>
              </p:nvGrpSpPr>
              <p:grpSpPr>
                <a:xfrm>
                  <a:off x="2870681" y="2166702"/>
                  <a:ext cx="1302319" cy="133424"/>
                  <a:chOff x="2870681" y="2166702"/>
                  <a:chExt cx="1302319" cy="133424"/>
                </a:xfrm>
              </p:grpSpPr>
              <p:cxnSp>
                <p:nvCxnSpPr>
                  <p:cNvPr id="465" name="Straight Connector 464">
                    <a:extLst>
                      <a:ext uri="{FF2B5EF4-FFF2-40B4-BE49-F238E27FC236}">
                        <a16:creationId xmlns:a16="http://schemas.microsoft.com/office/drawing/2014/main" id="{509A9F85-F5C8-4A7E-9DE5-B78302F66A11}"/>
                      </a:ext>
                    </a:extLst>
                  </p:cNvPr>
                  <p:cNvCxnSpPr>
                    <a:cxnSpLocks/>
                  </p:cNvCxnSpPr>
                  <p:nvPr/>
                </p:nvCxnSpPr>
                <p:spPr>
                  <a:xfrm flipV="1">
                    <a:off x="2870681" y="2166702"/>
                    <a:ext cx="130231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66" name="Straight Connector 465">
                    <a:extLst>
                      <a:ext uri="{FF2B5EF4-FFF2-40B4-BE49-F238E27FC236}">
                        <a16:creationId xmlns:a16="http://schemas.microsoft.com/office/drawing/2014/main" id="{52087735-2F8A-4676-B6DE-9F2BEA10912C}"/>
                      </a:ext>
                    </a:extLst>
                  </p:cNvPr>
                  <p:cNvCxnSpPr>
                    <a:cxnSpLocks/>
                  </p:cNvCxnSpPr>
                  <p:nvPr/>
                </p:nvCxnSpPr>
                <p:spPr>
                  <a:xfrm flipV="1">
                    <a:off x="3735070" y="2196516"/>
                    <a:ext cx="0" cy="10361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462" name="Group 461">
                  <a:extLst>
                    <a:ext uri="{FF2B5EF4-FFF2-40B4-BE49-F238E27FC236}">
                      <a16:creationId xmlns:a16="http://schemas.microsoft.com/office/drawing/2014/main" id="{78303347-5E87-41A1-9883-AB72BA9CA475}"/>
                    </a:ext>
                  </a:extLst>
                </p:cNvPr>
                <p:cNvGrpSpPr/>
                <p:nvPr/>
              </p:nvGrpSpPr>
              <p:grpSpPr>
                <a:xfrm flipH="1">
                  <a:off x="4638834" y="2166702"/>
                  <a:ext cx="424657" cy="127973"/>
                  <a:chOff x="4943475" y="2319102"/>
                  <a:chExt cx="424657" cy="127973"/>
                </a:xfrm>
              </p:grpSpPr>
              <p:cxnSp>
                <p:nvCxnSpPr>
                  <p:cNvPr id="463" name="Straight Connector 462">
                    <a:extLst>
                      <a:ext uri="{FF2B5EF4-FFF2-40B4-BE49-F238E27FC236}">
                        <a16:creationId xmlns:a16="http://schemas.microsoft.com/office/drawing/2014/main" id="{7A0FCE4E-9A3B-4C3C-B441-1EBAAA6F8E1D}"/>
                      </a:ext>
                    </a:extLst>
                  </p:cNvPr>
                  <p:cNvCxnSpPr>
                    <a:cxnSpLocks/>
                  </p:cNvCxnSpPr>
                  <p:nvPr/>
                </p:nvCxnSpPr>
                <p:spPr>
                  <a:xfrm flipV="1">
                    <a:off x="4943475" y="2319102"/>
                    <a:ext cx="424657"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64" name="Straight Connector 463">
                    <a:extLst>
                      <a:ext uri="{FF2B5EF4-FFF2-40B4-BE49-F238E27FC236}">
                        <a16:creationId xmlns:a16="http://schemas.microsoft.com/office/drawing/2014/main" id="{66815571-4EB9-47A8-B4BB-FCC3C1D079EC}"/>
                      </a:ext>
                    </a:extLst>
                  </p:cNvPr>
                  <p:cNvCxnSpPr>
                    <a:cxnSpLocks/>
                  </p:cNvCxnSpPr>
                  <p:nvPr/>
                </p:nvCxnSpPr>
                <p:spPr>
                  <a:xfrm flipV="1">
                    <a:off x="4943475"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grpSp>
            <p:nvGrpSpPr>
              <p:cNvPr id="257" name="Group 256">
                <a:extLst>
                  <a:ext uri="{FF2B5EF4-FFF2-40B4-BE49-F238E27FC236}">
                    <a16:creationId xmlns:a16="http://schemas.microsoft.com/office/drawing/2014/main" id="{C6D7C5D3-6743-4002-9076-290D59EA0C24}"/>
                  </a:ext>
                </a:extLst>
              </p:cNvPr>
              <p:cNvGrpSpPr/>
              <p:nvPr/>
            </p:nvGrpSpPr>
            <p:grpSpPr>
              <a:xfrm>
                <a:off x="7514710" y="3578019"/>
                <a:ext cx="2830036" cy="1004631"/>
                <a:chOff x="2514423" y="2166702"/>
                <a:chExt cx="2830036" cy="1004631"/>
              </a:xfrm>
            </p:grpSpPr>
            <p:grpSp>
              <p:nvGrpSpPr>
                <p:cNvPr id="453" name="Group 452">
                  <a:extLst>
                    <a:ext uri="{FF2B5EF4-FFF2-40B4-BE49-F238E27FC236}">
                      <a16:creationId xmlns:a16="http://schemas.microsoft.com/office/drawing/2014/main" id="{03B242FD-084A-4F04-8D64-B83A1ABC87A4}"/>
                    </a:ext>
                  </a:extLst>
                </p:cNvPr>
                <p:cNvGrpSpPr/>
                <p:nvPr/>
              </p:nvGrpSpPr>
              <p:grpSpPr>
                <a:xfrm>
                  <a:off x="2514423" y="2166702"/>
                  <a:ext cx="1700499" cy="1004631"/>
                  <a:chOff x="2514423" y="2166702"/>
                  <a:chExt cx="1700499" cy="1004631"/>
                </a:xfrm>
              </p:grpSpPr>
              <p:cxnSp>
                <p:nvCxnSpPr>
                  <p:cNvPr id="457" name="Straight Connector 456">
                    <a:extLst>
                      <a:ext uri="{FF2B5EF4-FFF2-40B4-BE49-F238E27FC236}">
                        <a16:creationId xmlns:a16="http://schemas.microsoft.com/office/drawing/2014/main" id="{535E4181-891F-4AE6-8898-283FABF9F9B2}"/>
                      </a:ext>
                    </a:extLst>
                  </p:cNvPr>
                  <p:cNvCxnSpPr>
                    <a:cxnSpLocks/>
                  </p:cNvCxnSpPr>
                  <p:nvPr/>
                </p:nvCxnSpPr>
                <p:spPr>
                  <a:xfrm>
                    <a:off x="2514423" y="2166702"/>
                    <a:ext cx="170049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58" name="Straight Connector 457">
                    <a:extLst>
                      <a:ext uri="{FF2B5EF4-FFF2-40B4-BE49-F238E27FC236}">
                        <a16:creationId xmlns:a16="http://schemas.microsoft.com/office/drawing/2014/main" id="{95B5472B-0C2B-486F-AD2F-651BA2E8B2FC}"/>
                      </a:ext>
                    </a:extLst>
                  </p:cNvPr>
                  <p:cNvCxnSpPr>
                    <a:cxnSpLocks/>
                  </p:cNvCxnSpPr>
                  <p:nvPr/>
                </p:nvCxnSpPr>
                <p:spPr>
                  <a:xfrm flipV="1">
                    <a:off x="2514423" y="219768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59" name="Straight Connector 458">
                    <a:extLst>
                      <a:ext uri="{FF2B5EF4-FFF2-40B4-BE49-F238E27FC236}">
                        <a16:creationId xmlns:a16="http://schemas.microsoft.com/office/drawing/2014/main" id="{7BFACE00-0739-4DEA-A4D0-E7371ACADBA7}"/>
                      </a:ext>
                    </a:extLst>
                  </p:cNvPr>
                  <p:cNvCxnSpPr>
                    <a:cxnSpLocks/>
                  </p:cNvCxnSpPr>
                  <p:nvPr/>
                </p:nvCxnSpPr>
                <p:spPr>
                  <a:xfrm flipV="1">
                    <a:off x="2517157" y="2821879"/>
                    <a:ext cx="0" cy="349454"/>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60" name="Straight Connector 459">
                    <a:extLst>
                      <a:ext uri="{FF2B5EF4-FFF2-40B4-BE49-F238E27FC236}">
                        <a16:creationId xmlns:a16="http://schemas.microsoft.com/office/drawing/2014/main" id="{09F85122-029F-4115-96A5-781CBA67BC04}"/>
                      </a:ext>
                    </a:extLst>
                  </p:cNvPr>
                  <p:cNvCxnSpPr>
                    <a:cxnSpLocks/>
                  </p:cNvCxnSpPr>
                  <p:nvPr/>
                </p:nvCxnSpPr>
                <p:spPr>
                  <a:xfrm flipV="1">
                    <a:off x="3675797" y="219768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nvGrpSpPr>
                <p:cNvPr id="454" name="Group 453">
                  <a:extLst>
                    <a:ext uri="{FF2B5EF4-FFF2-40B4-BE49-F238E27FC236}">
                      <a16:creationId xmlns:a16="http://schemas.microsoft.com/office/drawing/2014/main" id="{6EA2A093-F65D-4253-A8B7-9878DF229E52}"/>
                    </a:ext>
                  </a:extLst>
                </p:cNvPr>
                <p:cNvGrpSpPr/>
                <p:nvPr/>
              </p:nvGrpSpPr>
              <p:grpSpPr>
                <a:xfrm flipH="1">
                  <a:off x="4653915" y="2166702"/>
                  <a:ext cx="690544" cy="127973"/>
                  <a:chOff x="4662507" y="2319102"/>
                  <a:chExt cx="690544" cy="127973"/>
                </a:xfrm>
              </p:grpSpPr>
              <p:cxnSp>
                <p:nvCxnSpPr>
                  <p:cNvPr id="455" name="Straight Connector 454">
                    <a:extLst>
                      <a:ext uri="{FF2B5EF4-FFF2-40B4-BE49-F238E27FC236}">
                        <a16:creationId xmlns:a16="http://schemas.microsoft.com/office/drawing/2014/main" id="{0519B527-ED37-454A-A1B8-B8ED214631C8}"/>
                      </a:ext>
                    </a:extLst>
                  </p:cNvPr>
                  <p:cNvCxnSpPr>
                    <a:cxnSpLocks/>
                  </p:cNvCxnSpPr>
                  <p:nvPr/>
                </p:nvCxnSpPr>
                <p:spPr>
                  <a:xfrm>
                    <a:off x="4674241" y="2319102"/>
                    <a:ext cx="678810"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456" name="Straight Connector 455">
                    <a:extLst>
                      <a:ext uri="{FF2B5EF4-FFF2-40B4-BE49-F238E27FC236}">
                        <a16:creationId xmlns:a16="http://schemas.microsoft.com/office/drawing/2014/main" id="{146D426C-C3D1-492E-A817-808B6D1BB029}"/>
                      </a:ext>
                    </a:extLst>
                  </p:cNvPr>
                  <p:cNvCxnSpPr>
                    <a:cxnSpLocks/>
                  </p:cNvCxnSpPr>
                  <p:nvPr/>
                </p:nvCxnSpPr>
                <p:spPr>
                  <a:xfrm flipV="1">
                    <a:off x="4662507" y="231910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cxnSp>
            <p:nvCxnSpPr>
              <p:cNvPr id="258" name="Straight Connector 257">
                <a:extLst>
                  <a:ext uri="{FF2B5EF4-FFF2-40B4-BE49-F238E27FC236}">
                    <a16:creationId xmlns:a16="http://schemas.microsoft.com/office/drawing/2014/main" id="{5FFE6633-C3C0-44E0-A920-25DEA064FF9E}"/>
                  </a:ext>
                </a:extLst>
              </p:cNvPr>
              <p:cNvCxnSpPr>
                <a:cxnSpLocks/>
              </p:cNvCxnSpPr>
              <p:nvPr/>
            </p:nvCxnSpPr>
            <p:spPr>
              <a:xfrm flipH="1">
                <a:off x="7532625" y="4582585"/>
                <a:ext cx="2812121"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59" name="Straight Connector 258">
                <a:extLst>
                  <a:ext uri="{FF2B5EF4-FFF2-40B4-BE49-F238E27FC236}">
                    <a16:creationId xmlns:a16="http://schemas.microsoft.com/office/drawing/2014/main" id="{A97B1AB3-FAAE-4E77-81E7-45481D67C5B4}"/>
                  </a:ext>
                </a:extLst>
              </p:cNvPr>
              <p:cNvCxnSpPr>
                <a:cxnSpLocks/>
              </p:cNvCxnSpPr>
              <p:nvPr/>
            </p:nvCxnSpPr>
            <p:spPr>
              <a:xfrm>
                <a:off x="8677894" y="4245005"/>
                <a:ext cx="0" cy="31985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60" name="Straight Connector 259">
                <a:extLst>
                  <a:ext uri="{FF2B5EF4-FFF2-40B4-BE49-F238E27FC236}">
                    <a16:creationId xmlns:a16="http://schemas.microsoft.com/office/drawing/2014/main" id="{51236A9A-4EF8-4E3B-8D0A-17763F6BDE5F}"/>
                  </a:ext>
                </a:extLst>
              </p:cNvPr>
              <p:cNvCxnSpPr>
                <a:cxnSpLocks/>
              </p:cNvCxnSpPr>
              <p:nvPr/>
            </p:nvCxnSpPr>
            <p:spPr>
              <a:xfrm flipH="1">
                <a:off x="7902767" y="4606103"/>
                <a:ext cx="0" cy="14400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pic>
            <p:nvPicPr>
              <p:cNvPr id="261" name="Picture 8" descr="Image result for industrial sensor icon no background">
                <a:extLst>
                  <a:ext uri="{FF2B5EF4-FFF2-40B4-BE49-F238E27FC236}">
                    <a16:creationId xmlns:a16="http://schemas.microsoft.com/office/drawing/2014/main" id="{E870AA86-B085-44F5-BC1D-E8DFF787B05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211731" y="5800419"/>
                <a:ext cx="293139" cy="293139"/>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a:extLst>
                  <a:ext uri="{FF2B5EF4-FFF2-40B4-BE49-F238E27FC236}">
                    <a16:creationId xmlns:a16="http://schemas.microsoft.com/office/drawing/2014/main" id="{9F8B936A-ECC6-48D4-A4F4-10B120B93D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1353" y="5799466"/>
                <a:ext cx="302010" cy="290788"/>
              </a:xfrm>
              <a:prstGeom prst="rect">
                <a:avLst/>
              </a:prstGeom>
            </p:spPr>
          </p:pic>
          <p:pic>
            <p:nvPicPr>
              <p:cNvPr id="263" name="Picture 262">
                <a:extLst>
                  <a:ext uri="{FF2B5EF4-FFF2-40B4-BE49-F238E27FC236}">
                    <a16:creationId xmlns:a16="http://schemas.microsoft.com/office/drawing/2014/main" id="{98C78D79-FE61-4859-8D06-7DFEFC4FD6F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71814" y="5803535"/>
                <a:ext cx="332436" cy="293138"/>
              </a:xfrm>
              <a:prstGeom prst="rect">
                <a:avLst/>
              </a:prstGeom>
            </p:spPr>
          </p:pic>
          <p:pic>
            <p:nvPicPr>
              <p:cNvPr id="264" name="Picture 263">
                <a:extLst>
                  <a:ext uri="{FF2B5EF4-FFF2-40B4-BE49-F238E27FC236}">
                    <a16:creationId xmlns:a16="http://schemas.microsoft.com/office/drawing/2014/main" id="{1D235D12-1EA8-4446-8CB6-E2A2A02AA6C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39163" y="5805530"/>
                <a:ext cx="291180" cy="278660"/>
              </a:xfrm>
              <a:prstGeom prst="rect">
                <a:avLst/>
              </a:prstGeom>
            </p:spPr>
          </p:pic>
          <p:pic>
            <p:nvPicPr>
              <p:cNvPr id="265" name="Picture 12" descr="Image result for plc icon">
                <a:extLst>
                  <a:ext uri="{FF2B5EF4-FFF2-40B4-BE49-F238E27FC236}">
                    <a16:creationId xmlns:a16="http://schemas.microsoft.com/office/drawing/2014/main" id="{3B3A7B03-FB86-4FF0-A4DD-E66BC00B1D4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624529" y="4641797"/>
                <a:ext cx="557216" cy="557216"/>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Connector 265">
                <a:extLst>
                  <a:ext uri="{FF2B5EF4-FFF2-40B4-BE49-F238E27FC236}">
                    <a16:creationId xmlns:a16="http://schemas.microsoft.com/office/drawing/2014/main" id="{EF7FDEAA-2740-44B7-AF79-3BBD668E6F37}"/>
                  </a:ext>
                </a:extLst>
              </p:cNvPr>
              <p:cNvCxnSpPr>
                <a:cxnSpLocks/>
              </p:cNvCxnSpPr>
              <p:nvPr/>
            </p:nvCxnSpPr>
            <p:spPr>
              <a:xfrm flipH="1">
                <a:off x="9960968" y="4606103"/>
                <a:ext cx="0" cy="14400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nvGrpSpPr>
              <p:cNvPr id="267" name="Group 266">
                <a:extLst>
                  <a:ext uri="{FF2B5EF4-FFF2-40B4-BE49-F238E27FC236}">
                    <a16:creationId xmlns:a16="http://schemas.microsoft.com/office/drawing/2014/main" id="{C190C8BB-70C8-471F-BC31-6A1AD9CB9C17}"/>
                  </a:ext>
                </a:extLst>
              </p:cNvPr>
              <p:cNvGrpSpPr/>
              <p:nvPr/>
            </p:nvGrpSpPr>
            <p:grpSpPr>
              <a:xfrm>
                <a:off x="9744577" y="4672713"/>
                <a:ext cx="430958" cy="388941"/>
                <a:chOff x="5475716" y="4079635"/>
                <a:chExt cx="431860" cy="389755"/>
              </a:xfrm>
            </p:grpSpPr>
            <p:cxnSp>
              <p:nvCxnSpPr>
                <p:cNvPr id="363" name="Straight Connector 362">
                  <a:extLst>
                    <a:ext uri="{FF2B5EF4-FFF2-40B4-BE49-F238E27FC236}">
                      <a16:creationId xmlns:a16="http://schemas.microsoft.com/office/drawing/2014/main" id="{072A7DA0-404E-4FED-BAF1-A0066B4019E0}"/>
                    </a:ext>
                  </a:extLst>
                </p:cNvPr>
                <p:cNvCxnSpPr/>
                <p:nvPr/>
              </p:nvCxnSpPr>
              <p:spPr>
                <a:xfrm>
                  <a:off x="5488418" y="4248729"/>
                  <a:ext cx="406456"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ADAB2F26-B107-48A1-9AC5-74CF1919FBE7}"/>
                    </a:ext>
                  </a:extLst>
                </p:cNvPr>
                <p:cNvCxnSpPr/>
                <p:nvPr/>
              </p:nvCxnSpPr>
              <p:spPr>
                <a:xfrm>
                  <a:off x="5488418" y="4423120"/>
                  <a:ext cx="406456"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365" name="Straight Connector 364">
                  <a:extLst>
                    <a:ext uri="{FF2B5EF4-FFF2-40B4-BE49-F238E27FC236}">
                      <a16:creationId xmlns:a16="http://schemas.microsoft.com/office/drawing/2014/main" id="{0E4298DA-E75F-4B5A-9138-FA655AA9DAC2}"/>
                    </a:ext>
                  </a:extLst>
                </p:cNvPr>
                <p:cNvCxnSpPr>
                  <a:cxnSpLocks/>
                </p:cNvCxnSpPr>
                <p:nvPr/>
              </p:nvCxnSpPr>
              <p:spPr>
                <a:xfrm>
                  <a:off x="5475716" y="4464423"/>
                  <a:ext cx="431860"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88F10246-4698-4D4C-A596-7C2BC4C8ADF2}"/>
                    </a:ext>
                  </a:extLst>
                </p:cNvPr>
                <p:cNvCxnSpPr>
                  <a:cxnSpLocks/>
                </p:cNvCxnSpPr>
                <p:nvPr/>
              </p:nvCxnSpPr>
              <p:spPr>
                <a:xfrm>
                  <a:off x="5475716" y="4205252"/>
                  <a:ext cx="431860" cy="0"/>
                </a:xfrm>
                <a:prstGeom prst="line">
                  <a:avLst/>
                </a:prstGeom>
                <a:ln w="10160"/>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0A9ED9B6-0539-446A-87F3-68116E936A9E}"/>
                    </a:ext>
                  </a:extLst>
                </p:cNvPr>
                <p:cNvCxnSpPr>
                  <a:cxnSpLocks/>
                </p:cNvCxnSpPr>
                <p:nvPr/>
              </p:nvCxnSpPr>
              <p:spPr>
                <a:xfrm flipV="1">
                  <a:off x="5894874" y="4248729"/>
                  <a:ext cx="0" cy="174391"/>
                </a:xfrm>
                <a:prstGeom prst="line">
                  <a:avLst/>
                </a:prstGeom>
                <a:ln w="10160"/>
              </p:spPr>
              <p:style>
                <a:lnRef idx="2">
                  <a:schemeClr val="dk1"/>
                </a:lnRef>
                <a:fillRef idx="0">
                  <a:schemeClr val="dk1"/>
                </a:fillRef>
                <a:effectRef idx="1">
                  <a:schemeClr val="dk1"/>
                </a:effectRef>
                <a:fontRef idx="minor">
                  <a:schemeClr val="tx1"/>
                </a:fontRef>
              </p:style>
            </p:cxnSp>
            <p:cxnSp>
              <p:nvCxnSpPr>
                <p:cNvPr id="386" name="Straight Connector 385">
                  <a:extLst>
                    <a:ext uri="{FF2B5EF4-FFF2-40B4-BE49-F238E27FC236}">
                      <a16:creationId xmlns:a16="http://schemas.microsoft.com/office/drawing/2014/main" id="{63F0C235-C34D-443C-A589-441C79BD332E}"/>
                    </a:ext>
                  </a:extLst>
                </p:cNvPr>
                <p:cNvCxnSpPr>
                  <a:cxnSpLocks/>
                </p:cNvCxnSpPr>
                <p:nvPr/>
              </p:nvCxnSpPr>
              <p:spPr>
                <a:xfrm flipV="1">
                  <a:off x="5488418" y="4248729"/>
                  <a:ext cx="0" cy="174391"/>
                </a:xfrm>
                <a:prstGeom prst="line">
                  <a:avLst/>
                </a:prstGeom>
                <a:ln w="10160"/>
              </p:spPr>
              <p:style>
                <a:lnRef idx="2">
                  <a:schemeClr val="dk1"/>
                </a:lnRef>
                <a:fillRef idx="0">
                  <a:schemeClr val="dk1"/>
                </a:fillRef>
                <a:effectRef idx="1">
                  <a:schemeClr val="dk1"/>
                </a:effectRef>
                <a:fontRef idx="minor">
                  <a:schemeClr val="tx1"/>
                </a:fontRef>
              </p:style>
            </p:cxnSp>
            <p:cxnSp>
              <p:nvCxnSpPr>
                <p:cNvPr id="387" name="Straight Connector 386">
                  <a:extLst>
                    <a:ext uri="{FF2B5EF4-FFF2-40B4-BE49-F238E27FC236}">
                      <a16:creationId xmlns:a16="http://schemas.microsoft.com/office/drawing/2014/main" id="{06459E8B-74A2-47DE-82F3-E2FEA6F772B0}"/>
                    </a:ext>
                  </a:extLst>
                </p:cNvPr>
                <p:cNvCxnSpPr>
                  <a:cxnSpLocks/>
                </p:cNvCxnSpPr>
                <p:nvPr/>
              </p:nvCxnSpPr>
              <p:spPr>
                <a:xfrm flipV="1">
                  <a:off x="5475716" y="4204848"/>
                  <a:ext cx="0" cy="264542"/>
                </a:xfrm>
                <a:prstGeom prst="line">
                  <a:avLst/>
                </a:prstGeom>
                <a:ln w="10160"/>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20F3645D-BAA8-4977-BB93-ABF60B00B2F3}"/>
                    </a:ext>
                  </a:extLst>
                </p:cNvPr>
                <p:cNvCxnSpPr>
                  <a:cxnSpLocks/>
                </p:cNvCxnSpPr>
                <p:nvPr/>
              </p:nvCxnSpPr>
              <p:spPr>
                <a:xfrm flipV="1">
                  <a:off x="5907576" y="4204848"/>
                  <a:ext cx="0" cy="264542"/>
                </a:xfrm>
                <a:prstGeom prst="line">
                  <a:avLst/>
                </a:prstGeom>
                <a:ln w="10160"/>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7406CE9A-D608-42E1-B30B-71F545CED159}"/>
                    </a:ext>
                  </a:extLst>
                </p:cNvPr>
                <p:cNvCxnSpPr>
                  <a:cxnSpLocks/>
                </p:cNvCxnSpPr>
                <p:nvPr/>
              </p:nvCxnSpPr>
              <p:spPr>
                <a:xfrm flipV="1">
                  <a:off x="5502707"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9F6FB2BD-5991-43EA-8888-DD1C950E93FD}"/>
                    </a:ext>
                  </a:extLst>
                </p:cNvPr>
                <p:cNvCxnSpPr>
                  <a:cxnSpLocks/>
                </p:cNvCxnSpPr>
                <p:nvPr/>
              </p:nvCxnSpPr>
              <p:spPr>
                <a:xfrm flipV="1">
                  <a:off x="5534461"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2079A0B6-0E6D-4042-96F1-ADA472038A84}"/>
                    </a:ext>
                  </a:extLst>
                </p:cNvPr>
                <p:cNvCxnSpPr>
                  <a:cxnSpLocks/>
                </p:cNvCxnSpPr>
                <p:nvPr/>
              </p:nvCxnSpPr>
              <p:spPr>
                <a:xfrm flipV="1">
                  <a:off x="5564627" y="42298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423BAA34-82C1-4D0A-9D12-AC2CBAD63D56}"/>
                    </a:ext>
                  </a:extLst>
                </p:cNvPr>
                <p:cNvCxnSpPr>
                  <a:cxnSpLocks/>
                </p:cNvCxnSpPr>
                <p:nvPr/>
              </p:nvCxnSpPr>
              <p:spPr>
                <a:xfrm flipV="1">
                  <a:off x="5596381" y="422984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0FA7AB84-9151-4A40-9F16-F66497696C62}"/>
                    </a:ext>
                  </a:extLst>
                </p:cNvPr>
                <p:cNvCxnSpPr>
                  <a:cxnSpLocks/>
                </p:cNvCxnSpPr>
                <p:nvPr/>
              </p:nvCxnSpPr>
              <p:spPr>
                <a:xfrm flipV="1">
                  <a:off x="5628139" y="422985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DD26C79F-7A5D-40DD-8484-60B8AADD1FA8}"/>
                    </a:ext>
                  </a:extLst>
                </p:cNvPr>
                <p:cNvCxnSpPr>
                  <a:cxnSpLocks/>
                </p:cNvCxnSpPr>
                <p:nvPr/>
              </p:nvCxnSpPr>
              <p:spPr>
                <a:xfrm flipV="1">
                  <a:off x="5659893" y="422984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6F4A4EF5-608F-4651-942E-A4421D1C5A73}"/>
                    </a:ext>
                  </a:extLst>
                </p:cNvPr>
                <p:cNvCxnSpPr>
                  <a:cxnSpLocks/>
                </p:cNvCxnSpPr>
                <p:nvPr/>
              </p:nvCxnSpPr>
              <p:spPr>
                <a:xfrm flipV="1">
                  <a:off x="5690058"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399" name="Straight Connector 398">
                  <a:extLst>
                    <a:ext uri="{FF2B5EF4-FFF2-40B4-BE49-F238E27FC236}">
                      <a16:creationId xmlns:a16="http://schemas.microsoft.com/office/drawing/2014/main" id="{5FC37932-877A-4C01-8B32-DB63D0395277}"/>
                    </a:ext>
                  </a:extLst>
                </p:cNvPr>
                <p:cNvCxnSpPr>
                  <a:cxnSpLocks/>
                </p:cNvCxnSpPr>
                <p:nvPr/>
              </p:nvCxnSpPr>
              <p:spPr>
                <a:xfrm flipV="1">
                  <a:off x="5721813"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0" name="Straight Connector 399">
                  <a:extLst>
                    <a:ext uri="{FF2B5EF4-FFF2-40B4-BE49-F238E27FC236}">
                      <a16:creationId xmlns:a16="http://schemas.microsoft.com/office/drawing/2014/main" id="{97756241-6614-4A32-84B4-B960536617B2}"/>
                    </a:ext>
                  </a:extLst>
                </p:cNvPr>
                <p:cNvCxnSpPr>
                  <a:cxnSpLocks/>
                </p:cNvCxnSpPr>
                <p:nvPr/>
              </p:nvCxnSpPr>
              <p:spPr>
                <a:xfrm flipV="1">
                  <a:off x="5750391" y="4229851"/>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37327ACD-8883-4E71-B35C-A4CB1E0CF390}"/>
                    </a:ext>
                  </a:extLst>
                </p:cNvPr>
                <p:cNvCxnSpPr>
                  <a:cxnSpLocks/>
                </p:cNvCxnSpPr>
                <p:nvPr/>
              </p:nvCxnSpPr>
              <p:spPr>
                <a:xfrm flipV="1">
                  <a:off x="5782145" y="422984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62236AB1-8315-4B37-A274-5E98B9F0F848}"/>
                    </a:ext>
                  </a:extLst>
                </p:cNvPr>
                <p:cNvCxnSpPr>
                  <a:cxnSpLocks/>
                </p:cNvCxnSpPr>
                <p:nvPr/>
              </p:nvCxnSpPr>
              <p:spPr>
                <a:xfrm flipV="1">
                  <a:off x="5812311" y="4229849"/>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3" name="Straight Connector 402">
                  <a:extLst>
                    <a:ext uri="{FF2B5EF4-FFF2-40B4-BE49-F238E27FC236}">
                      <a16:creationId xmlns:a16="http://schemas.microsoft.com/office/drawing/2014/main" id="{059B1ABF-11CC-4F36-AAD1-E5D7DA77D96C}"/>
                    </a:ext>
                  </a:extLst>
                </p:cNvPr>
                <p:cNvCxnSpPr>
                  <a:cxnSpLocks/>
                </p:cNvCxnSpPr>
                <p:nvPr/>
              </p:nvCxnSpPr>
              <p:spPr>
                <a:xfrm flipV="1">
                  <a:off x="5844065" y="422984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4" name="Straight Connector 403">
                  <a:extLst>
                    <a:ext uri="{FF2B5EF4-FFF2-40B4-BE49-F238E27FC236}">
                      <a16:creationId xmlns:a16="http://schemas.microsoft.com/office/drawing/2014/main" id="{E6F3036F-A4BB-4CE0-94CE-60589CEA90A1}"/>
                    </a:ext>
                  </a:extLst>
                </p:cNvPr>
                <p:cNvCxnSpPr>
                  <a:cxnSpLocks/>
                </p:cNvCxnSpPr>
                <p:nvPr/>
              </p:nvCxnSpPr>
              <p:spPr>
                <a:xfrm flipV="1">
                  <a:off x="5875822" y="4229852"/>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5" name="Straight Connector 404">
                  <a:extLst>
                    <a:ext uri="{FF2B5EF4-FFF2-40B4-BE49-F238E27FC236}">
                      <a16:creationId xmlns:a16="http://schemas.microsoft.com/office/drawing/2014/main" id="{9EC13ED0-68CC-42BD-9B4E-414C02A2AF40}"/>
                    </a:ext>
                  </a:extLst>
                </p:cNvPr>
                <p:cNvCxnSpPr>
                  <a:cxnSpLocks/>
                </p:cNvCxnSpPr>
                <p:nvPr/>
              </p:nvCxnSpPr>
              <p:spPr>
                <a:xfrm flipV="1">
                  <a:off x="5504290"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CA1DC985-558A-47C0-A608-703F85F2704D}"/>
                    </a:ext>
                  </a:extLst>
                </p:cNvPr>
                <p:cNvCxnSpPr>
                  <a:cxnSpLocks/>
                </p:cNvCxnSpPr>
                <p:nvPr/>
              </p:nvCxnSpPr>
              <p:spPr>
                <a:xfrm flipV="1">
                  <a:off x="5536044"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2DB1444F-160F-45DC-AADD-212A83C9906B}"/>
                    </a:ext>
                  </a:extLst>
                </p:cNvPr>
                <p:cNvCxnSpPr>
                  <a:cxnSpLocks/>
                </p:cNvCxnSpPr>
                <p:nvPr/>
              </p:nvCxnSpPr>
              <p:spPr>
                <a:xfrm flipV="1">
                  <a:off x="5566210" y="4423552"/>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F2EABEB5-4BEA-4640-AE4B-9463CCE152DD}"/>
                    </a:ext>
                  </a:extLst>
                </p:cNvPr>
                <p:cNvCxnSpPr>
                  <a:cxnSpLocks/>
                </p:cNvCxnSpPr>
                <p:nvPr/>
              </p:nvCxnSpPr>
              <p:spPr>
                <a:xfrm flipV="1">
                  <a:off x="5597964" y="4423545"/>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996EEE9F-1C31-4DEE-A075-93F45D1C01C1}"/>
                    </a:ext>
                  </a:extLst>
                </p:cNvPr>
                <p:cNvCxnSpPr>
                  <a:cxnSpLocks/>
                </p:cNvCxnSpPr>
                <p:nvPr/>
              </p:nvCxnSpPr>
              <p:spPr>
                <a:xfrm flipV="1">
                  <a:off x="5629721" y="442355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F78CCDD4-2CC9-4EA0-AECC-9948D3AED019}"/>
                    </a:ext>
                  </a:extLst>
                </p:cNvPr>
                <p:cNvCxnSpPr>
                  <a:cxnSpLocks/>
                </p:cNvCxnSpPr>
                <p:nvPr/>
              </p:nvCxnSpPr>
              <p:spPr>
                <a:xfrm flipV="1">
                  <a:off x="5661476" y="44235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0" name="Straight Connector 419">
                  <a:extLst>
                    <a:ext uri="{FF2B5EF4-FFF2-40B4-BE49-F238E27FC236}">
                      <a16:creationId xmlns:a16="http://schemas.microsoft.com/office/drawing/2014/main" id="{D5DC7290-38C2-4010-AF23-9336E0C6A8B5}"/>
                    </a:ext>
                  </a:extLst>
                </p:cNvPr>
                <p:cNvCxnSpPr>
                  <a:cxnSpLocks/>
                </p:cNvCxnSpPr>
                <p:nvPr/>
              </p:nvCxnSpPr>
              <p:spPr>
                <a:xfrm flipV="1">
                  <a:off x="5691641"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1" name="Straight Connector 420">
                  <a:extLst>
                    <a:ext uri="{FF2B5EF4-FFF2-40B4-BE49-F238E27FC236}">
                      <a16:creationId xmlns:a16="http://schemas.microsoft.com/office/drawing/2014/main" id="{7B8032F2-FF9F-4AA9-AA69-D02D49E1C97D}"/>
                    </a:ext>
                  </a:extLst>
                </p:cNvPr>
                <p:cNvCxnSpPr>
                  <a:cxnSpLocks/>
                </p:cNvCxnSpPr>
                <p:nvPr/>
              </p:nvCxnSpPr>
              <p:spPr>
                <a:xfrm flipV="1">
                  <a:off x="5723396"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5" name="Straight Connector 424">
                  <a:extLst>
                    <a:ext uri="{FF2B5EF4-FFF2-40B4-BE49-F238E27FC236}">
                      <a16:creationId xmlns:a16="http://schemas.microsoft.com/office/drawing/2014/main" id="{02389944-DCDE-4B2B-8CF0-D802E9FBADA5}"/>
                    </a:ext>
                  </a:extLst>
                </p:cNvPr>
                <p:cNvCxnSpPr>
                  <a:cxnSpLocks/>
                </p:cNvCxnSpPr>
                <p:nvPr/>
              </p:nvCxnSpPr>
              <p:spPr>
                <a:xfrm flipV="1">
                  <a:off x="5751974" y="4423554"/>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6" name="Straight Connector 425">
                  <a:extLst>
                    <a:ext uri="{FF2B5EF4-FFF2-40B4-BE49-F238E27FC236}">
                      <a16:creationId xmlns:a16="http://schemas.microsoft.com/office/drawing/2014/main" id="{F5ADE223-8AB4-4EC3-A25D-00D20E00C5FA}"/>
                    </a:ext>
                  </a:extLst>
                </p:cNvPr>
                <p:cNvCxnSpPr>
                  <a:cxnSpLocks/>
                </p:cNvCxnSpPr>
                <p:nvPr/>
              </p:nvCxnSpPr>
              <p:spPr>
                <a:xfrm flipV="1">
                  <a:off x="5783728" y="4423548"/>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8" name="Straight Connector 427">
                  <a:extLst>
                    <a:ext uri="{FF2B5EF4-FFF2-40B4-BE49-F238E27FC236}">
                      <a16:creationId xmlns:a16="http://schemas.microsoft.com/office/drawing/2014/main" id="{D6CB3088-EBE3-4F3B-8D28-0C5F8708A1C0}"/>
                    </a:ext>
                  </a:extLst>
                </p:cNvPr>
                <p:cNvCxnSpPr>
                  <a:cxnSpLocks/>
                </p:cNvCxnSpPr>
                <p:nvPr/>
              </p:nvCxnSpPr>
              <p:spPr>
                <a:xfrm flipV="1">
                  <a:off x="5813894" y="4423553"/>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29" name="Straight Connector 428">
                  <a:extLst>
                    <a:ext uri="{FF2B5EF4-FFF2-40B4-BE49-F238E27FC236}">
                      <a16:creationId xmlns:a16="http://schemas.microsoft.com/office/drawing/2014/main" id="{E1926311-B887-48BC-B39A-028D8A63200F}"/>
                    </a:ext>
                  </a:extLst>
                </p:cNvPr>
                <p:cNvCxnSpPr>
                  <a:cxnSpLocks/>
                </p:cNvCxnSpPr>
                <p:nvPr/>
              </p:nvCxnSpPr>
              <p:spPr>
                <a:xfrm flipV="1">
                  <a:off x="5845648" y="4423546"/>
                  <a:ext cx="0" cy="18880"/>
                </a:xfrm>
                <a:prstGeom prst="line">
                  <a:avLst/>
                </a:prstGeom>
                <a:ln w="10160"/>
              </p:spPr>
              <p:style>
                <a:lnRef idx="2">
                  <a:schemeClr val="dk1"/>
                </a:lnRef>
                <a:fillRef idx="0">
                  <a:schemeClr val="dk1"/>
                </a:fillRef>
                <a:effectRef idx="1">
                  <a:schemeClr val="dk1"/>
                </a:effectRef>
                <a:fontRef idx="minor">
                  <a:schemeClr val="tx1"/>
                </a:fontRef>
              </p:style>
            </p:cxnSp>
            <p:cxnSp>
              <p:nvCxnSpPr>
                <p:cNvPr id="430" name="Straight Connector 429">
                  <a:extLst>
                    <a:ext uri="{FF2B5EF4-FFF2-40B4-BE49-F238E27FC236}">
                      <a16:creationId xmlns:a16="http://schemas.microsoft.com/office/drawing/2014/main" id="{C0D9BE42-2FE8-41DD-8160-875FE874E17E}"/>
                    </a:ext>
                  </a:extLst>
                </p:cNvPr>
                <p:cNvCxnSpPr>
                  <a:cxnSpLocks/>
                </p:cNvCxnSpPr>
                <p:nvPr/>
              </p:nvCxnSpPr>
              <p:spPr>
                <a:xfrm flipV="1">
                  <a:off x="5877405" y="4423556"/>
                  <a:ext cx="0" cy="18880"/>
                </a:xfrm>
                <a:prstGeom prst="line">
                  <a:avLst/>
                </a:prstGeom>
                <a:ln w="10160"/>
              </p:spPr>
              <p:style>
                <a:lnRef idx="2">
                  <a:schemeClr val="dk1"/>
                </a:lnRef>
                <a:fillRef idx="0">
                  <a:schemeClr val="dk1"/>
                </a:fillRef>
                <a:effectRef idx="1">
                  <a:schemeClr val="dk1"/>
                </a:effectRef>
                <a:fontRef idx="minor">
                  <a:schemeClr val="tx1"/>
                </a:fontRef>
              </p:style>
            </p:cxnSp>
            <p:sp>
              <p:nvSpPr>
                <p:cNvPr id="431" name="Oval 430">
                  <a:extLst>
                    <a:ext uri="{FF2B5EF4-FFF2-40B4-BE49-F238E27FC236}">
                      <a16:creationId xmlns:a16="http://schemas.microsoft.com/office/drawing/2014/main" id="{3584230D-6C72-4EFF-9BB4-EC114D5A4612}"/>
                    </a:ext>
                  </a:extLst>
                </p:cNvPr>
                <p:cNvSpPr/>
                <p:nvPr/>
              </p:nvSpPr>
              <p:spPr>
                <a:xfrm>
                  <a:off x="5842316"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32" name="Oval 431">
                  <a:extLst>
                    <a:ext uri="{FF2B5EF4-FFF2-40B4-BE49-F238E27FC236}">
                      <a16:creationId xmlns:a16="http://schemas.microsoft.com/office/drawing/2014/main" id="{A7B091EB-A492-47A2-BE85-2876E6C01595}"/>
                    </a:ext>
                  </a:extLst>
                </p:cNvPr>
                <p:cNvSpPr/>
                <p:nvPr/>
              </p:nvSpPr>
              <p:spPr>
                <a:xfrm>
                  <a:off x="5842316"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cxnSp>
              <p:nvCxnSpPr>
                <p:cNvPr id="434" name="Straight Connector 433">
                  <a:extLst>
                    <a:ext uri="{FF2B5EF4-FFF2-40B4-BE49-F238E27FC236}">
                      <a16:creationId xmlns:a16="http://schemas.microsoft.com/office/drawing/2014/main" id="{28F026AF-B9F3-4F89-8153-22ED16D629CE}"/>
                    </a:ext>
                  </a:extLst>
                </p:cNvPr>
                <p:cNvCxnSpPr>
                  <a:cxnSpLocks/>
                </p:cNvCxnSpPr>
                <p:nvPr/>
              </p:nvCxnSpPr>
              <p:spPr>
                <a:xfrm flipV="1">
                  <a:off x="5868037" y="4125061"/>
                  <a:ext cx="0" cy="84489"/>
                </a:xfrm>
                <a:prstGeom prst="line">
                  <a:avLst/>
                </a:prstGeom>
                <a:ln w="10160"/>
              </p:spPr>
              <p:style>
                <a:lnRef idx="2">
                  <a:schemeClr val="dk1"/>
                </a:lnRef>
                <a:fillRef idx="0">
                  <a:schemeClr val="dk1"/>
                </a:fillRef>
                <a:effectRef idx="1">
                  <a:schemeClr val="dk1"/>
                </a:effectRef>
                <a:fontRef idx="minor">
                  <a:schemeClr val="tx1"/>
                </a:fontRef>
              </p:style>
            </p:cxnSp>
            <p:sp>
              <p:nvSpPr>
                <p:cNvPr id="435" name="Isosceles Triangle 434">
                  <a:extLst>
                    <a:ext uri="{FF2B5EF4-FFF2-40B4-BE49-F238E27FC236}">
                      <a16:creationId xmlns:a16="http://schemas.microsoft.com/office/drawing/2014/main" id="{88DA79D3-8506-49B6-9392-04EBD138BFD8}"/>
                    </a:ext>
                  </a:extLst>
                </p:cNvPr>
                <p:cNvSpPr/>
                <p:nvPr/>
              </p:nvSpPr>
              <p:spPr>
                <a:xfrm rot="10800000">
                  <a:off x="5835491" y="4079635"/>
                  <a:ext cx="65091" cy="52191"/>
                </a:xfrm>
                <a:prstGeom prst="triangle">
                  <a:avLst/>
                </a:prstGeom>
                <a:ln w="10160"/>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37" name="Oval 436">
                  <a:extLst>
                    <a:ext uri="{FF2B5EF4-FFF2-40B4-BE49-F238E27FC236}">
                      <a16:creationId xmlns:a16="http://schemas.microsoft.com/office/drawing/2014/main" id="{DF42915F-DB92-4540-8492-5CC6EE9CD331}"/>
                    </a:ext>
                  </a:extLst>
                </p:cNvPr>
                <p:cNvSpPr/>
                <p:nvPr/>
              </p:nvSpPr>
              <p:spPr>
                <a:xfrm>
                  <a:off x="5780714"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38" name="Oval 437">
                  <a:extLst>
                    <a:ext uri="{FF2B5EF4-FFF2-40B4-BE49-F238E27FC236}">
                      <a16:creationId xmlns:a16="http://schemas.microsoft.com/office/drawing/2014/main" id="{7204871D-FB8C-4EA9-9E83-BA1EBAEDC67C}"/>
                    </a:ext>
                  </a:extLst>
                </p:cNvPr>
                <p:cNvSpPr/>
                <p:nvPr/>
              </p:nvSpPr>
              <p:spPr>
                <a:xfrm>
                  <a:off x="5780714"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39" name="Oval 438">
                  <a:extLst>
                    <a:ext uri="{FF2B5EF4-FFF2-40B4-BE49-F238E27FC236}">
                      <a16:creationId xmlns:a16="http://schemas.microsoft.com/office/drawing/2014/main" id="{E29C1653-7450-4433-B7B0-25A2FAEF3ADD}"/>
                    </a:ext>
                  </a:extLst>
                </p:cNvPr>
                <p:cNvSpPr/>
                <p:nvPr/>
              </p:nvSpPr>
              <p:spPr>
                <a:xfrm>
                  <a:off x="5716095"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48" name="Oval 447">
                  <a:extLst>
                    <a:ext uri="{FF2B5EF4-FFF2-40B4-BE49-F238E27FC236}">
                      <a16:creationId xmlns:a16="http://schemas.microsoft.com/office/drawing/2014/main" id="{E132CADE-AB52-4985-97F3-2B0F3C5B98E1}"/>
                    </a:ext>
                  </a:extLst>
                </p:cNvPr>
                <p:cNvSpPr/>
                <p:nvPr/>
              </p:nvSpPr>
              <p:spPr>
                <a:xfrm>
                  <a:off x="5716095"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49" name="Oval 448">
                  <a:extLst>
                    <a:ext uri="{FF2B5EF4-FFF2-40B4-BE49-F238E27FC236}">
                      <a16:creationId xmlns:a16="http://schemas.microsoft.com/office/drawing/2014/main" id="{17E4F50B-F0C7-40DF-8302-5DD0C0E61781}"/>
                    </a:ext>
                  </a:extLst>
                </p:cNvPr>
                <p:cNvSpPr/>
                <p:nvPr/>
              </p:nvSpPr>
              <p:spPr>
                <a:xfrm>
                  <a:off x="5648614" y="4278293"/>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50" name="Oval 449">
                  <a:extLst>
                    <a:ext uri="{FF2B5EF4-FFF2-40B4-BE49-F238E27FC236}">
                      <a16:creationId xmlns:a16="http://schemas.microsoft.com/office/drawing/2014/main" id="{A56D9361-2869-4D8E-9460-F429D0C51458}"/>
                    </a:ext>
                  </a:extLst>
                </p:cNvPr>
                <p:cNvSpPr/>
                <p:nvPr/>
              </p:nvSpPr>
              <p:spPr>
                <a:xfrm>
                  <a:off x="5648614"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51" name="Oval 450">
                  <a:extLst>
                    <a:ext uri="{FF2B5EF4-FFF2-40B4-BE49-F238E27FC236}">
                      <a16:creationId xmlns:a16="http://schemas.microsoft.com/office/drawing/2014/main" id="{2BE89C28-FBB7-46BA-959C-C7015040B8D9}"/>
                    </a:ext>
                  </a:extLst>
                </p:cNvPr>
                <p:cNvSpPr/>
                <p:nvPr/>
              </p:nvSpPr>
              <p:spPr>
                <a:xfrm>
                  <a:off x="5579630"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452" name="Oval 451">
                  <a:extLst>
                    <a:ext uri="{FF2B5EF4-FFF2-40B4-BE49-F238E27FC236}">
                      <a16:creationId xmlns:a16="http://schemas.microsoft.com/office/drawing/2014/main" id="{340BBB27-C592-42FB-9E99-E1CB4B325F75}"/>
                    </a:ext>
                  </a:extLst>
                </p:cNvPr>
                <p:cNvSpPr/>
                <p:nvPr/>
              </p:nvSpPr>
              <p:spPr>
                <a:xfrm>
                  <a:off x="5512149" y="4355535"/>
                  <a:ext cx="30484" cy="30484"/>
                </a:xfrm>
                <a:prstGeom prst="ellipse">
                  <a:avLst/>
                </a:prstGeom>
                <a:ln w="1016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268" name="Group 267">
                <a:extLst>
                  <a:ext uri="{FF2B5EF4-FFF2-40B4-BE49-F238E27FC236}">
                    <a16:creationId xmlns:a16="http://schemas.microsoft.com/office/drawing/2014/main" id="{3FDB566D-D5DA-4A10-89F0-FB3B6B4531DB}"/>
                  </a:ext>
                </a:extLst>
              </p:cNvPr>
              <p:cNvGrpSpPr/>
              <p:nvPr/>
            </p:nvGrpSpPr>
            <p:grpSpPr>
              <a:xfrm>
                <a:off x="7302358" y="5274469"/>
                <a:ext cx="1199515" cy="467127"/>
                <a:chOff x="7207108" y="5274469"/>
                <a:chExt cx="1199515" cy="467127"/>
              </a:xfrm>
            </p:grpSpPr>
            <p:grpSp>
              <p:nvGrpSpPr>
                <p:cNvPr id="353" name="Group 352">
                  <a:extLst>
                    <a:ext uri="{FF2B5EF4-FFF2-40B4-BE49-F238E27FC236}">
                      <a16:creationId xmlns:a16="http://schemas.microsoft.com/office/drawing/2014/main" id="{70C96981-744F-4793-B2C9-60E7843CF42A}"/>
                    </a:ext>
                  </a:extLst>
                </p:cNvPr>
                <p:cNvGrpSpPr/>
                <p:nvPr/>
              </p:nvGrpSpPr>
              <p:grpSpPr>
                <a:xfrm>
                  <a:off x="7207108" y="5586321"/>
                  <a:ext cx="1199515" cy="155275"/>
                  <a:chOff x="7207108" y="5586321"/>
                  <a:chExt cx="1199515" cy="155275"/>
                </a:xfrm>
              </p:grpSpPr>
              <p:cxnSp>
                <p:nvCxnSpPr>
                  <p:cNvPr id="360" name="Straight Connector 359">
                    <a:extLst>
                      <a:ext uri="{FF2B5EF4-FFF2-40B4-BE49-F238E27FC236}">
                        <a16:creationId xmlns:a16="http://schemas.microsoft.com/office/drawing/2014/main" id="{E393DF48-CA96-4737-B193-012D84212020}"/>
                      </a:ext>
                    </a:extLst>
                  </p:cNvPr>
                  <p:cNvCxnSpPr>
                    <a:cxnSpLocks/>
                  </p:cNvCxnSpPr>
                  <p:nvPr/>
                </p:nvCxnSpPr>
                <p:spPr>
                  <a:xfrm flipV="1">
                    <a:off x="7207405" y="561362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361" name="Straight Connector 360">
                    <a:extLst>
                      <a:ext uri="{FF2B5EF4-FFF2-40B4-BE49-F238E27FC236}">
                        <a16:creationId xmlns:a16="http://schemas.microsoft.com/office/drawing/2014/main" id="{3DB22F02-3E65-4201-BD15-8FC2BCA9033A}"/>
                      </a:ext>
                    </a:extLst>
                  </p:cNvPr>
                  <p:cNvCxnSpPr>
                    <a:cxnSpLocks/>
                  </p:cNvCxnSpPr>
                  <p:nvPr/>
                </p:nvCxnSpPr>
                <p:spPr>
                  <a:xfrm flipV="1">
                    <a:off x="8381273" y="561362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362" name="Straight Connector 361">
                    <a:extLst>
                      <a:ext uri="{FF2B5EF4-FFF2-40B4-BE49-F238E27FC236}">
                        <a16:creationId xmlns:a16="http://schemas.microsoft.com/office/drawing/2014/main" id="{F2A702AC-2009-4047-AA08-F1D66300F733}"/>
                      </a:ext>
                    </a:extLst>
                  </p:cNvPr>
                  <p:cNvCxnSpPr>
                    <a:cxnSpLocks/>
                  </p:cNvCxnSpPr>
                  <p:nvPr/>
                </p:nvCxnSpPr>
                <p:spPr>
                  <a:xfrm>
                    <a:off x="7207108" y="5586321"/>
                    <a:ext cx="1199515"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358" name="Straight Connector 357">
                  <a:extLst>
                    <a:ext uri="{FF2B5EF4-FFF2-40B4-BE49-F238E27FC236}">
                      <a16:creationId xmlns:a16="http://schemas.microsoft.com/office/drawing/2014/main" id="{648A6D17-2121-41A5-9945-117465D1FAB7}"/>
                    </a:ext>
                  </a:extLst>
                </p:cNvPr>
                <p:cNvCxnSpPr>
                  <a:cxnSpLocks/>
                </p:cNvCxnSpPr>
                <p:nvPr/>
              </p:nvCxnSpPr>
              <p:spPr>
                <a:xfrm>
                  <a:off x="7806865" y="5274469"/>
                  <a:ext cx="0" cy="30709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269" name="Straight Connector 268">
                <a:extLst>
                  <a:ext uri="{FF2B5EF4-FFF2-40B4-BE49-F238E27FC236}">
                    <a16:creationId xmlns:a16="http://schemas.microsoft.com/office/drawing/2014/main" id="{D5AAD519-FE3D-4AED-8361-CE1D250B442A}"/>
                  </a:ext>
                </a:extLst>
              </p:cNvPr>
              <p:cNvCxnSpPr>
                <a:cxnSpLocks/>
              </p:cNvCxnSpPr>
              <p:nvPr/>
            </p:nvCxnSpPr>
            <p:spPr>
              <a:xfrm flipV="1">
                <a:off x="10789987" y="1187450"/>
                <a:ext cx="0" cy="108247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270" name="Straight Connector 269">
                <a:extLst>
                  <a:ext uri="{FF2B5EF4-FFF2-40B4-BE49-F238E27FC236}">
                    <a16:creationId xmlns:a16="http://schemas.microsoft.com/office/drawing/2014/main" id="{5415C1A3-FFDF-47DF-8436-7EFD875A9D7F}"/>
                  </a:ext>
                </a:extLst>
              </p:cNvPr>
              <p:cNvCxnSpPr>
                <a:cxnSpLocks/>
              </p:cNvCxnSpPr>
              <p:nvPr/>
            </p:nvCxnSpPr>
            <p:spPr>
              <a:xfrm flipV="1">
                <a:off x="7270775" y="210407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271" name="Rectangle 8">
                <a:extLst>
                  <a:ext uri="{FF2B5EF4-FFF2-40B4-BE49-F238E27FC236}">
                    <a16:creationId xmlns:a16="http://schemas.microsoft.com/office/drawing/2014/main" id="{30A6290D-2444-40B4-98AB-24FCBA63656C}"/>
                  </a:ext>
                </a:extLst>
              </p:cNvPr>
              <p:cNvSpPr>
                <a:spLocks noChangeArrowheads="1"/>
              </p:cNvSpPr>
              <p:nvPr/>
            </p:nvSpPr>
            <p:spPr bwMode="auto">
              <a:xfrm>
                <a:off x="6923333" y="1903377"/>
                <a:ext cx="70051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Remote Access</a:t>
                </a:r>
              </a:p>
            </p:txBody>
          </p:sp>
          <p:grpSp>
            <p:nvGrpSpPr>
              <p:cNvPr id="272" name="Group 271">
                <a:extLst>
                  <a:ext uri="{FF2B5EF4-FFF2-40B4-BE49-F238E27FC236}">
                    <a16:creationId xmlns:a16="http://schemas.microsoft.com/office/drawing/2014/main" id="{DB08EA22-DAF0-4CE7-AA1B-063356320F15}"/>
                  </a:ext>
                </a:extLst>
              </p:cNvPr>
              <p:cNvGrpSpPr/>
              <p:nvPr/>
            </p:nvGrpSpPr>
            <p:grpSpPr>
              <a:xfrm>
                <a:off x="10582442" y="657232"/>
                <a:ext cx="416781" cy="482131"/>
                <a:chOff x="5715728" y="1735092"/>
                <a:chExt cx="416781" cy="482131"/>
              </a:xfrm>
            </p:grpSpPr>
            <p:sp>
              <p:nvSpPr>
                <p:cNvPr id="349" name="globe_2">
                  <a:extLst>
                    <a:ext uri="{FF2B5EF4-FFF2-40B4-BE49-F238E27FC236}">
                      <a16:creationId xmlns:a16="http://schemas.microsoft.com/office/drawing/2014/main" id="{C54E33D8-F98E-4FCD-8969-9A15F97306B6}"/>
                    </a:ext>
                  </a:extLst>
                </p:cNvPr>
                <p:cNvSpPr>
                  <a:spLocks noChangeAspect="1" noEditPoints="1"/>
                </p:cNvSpPr>
                <p:nvPr/>
              </p:nvSpPr>
              <p:spPr bwMode="auto">
                <a:xfrm>
                  <a:off x="5773399" y="1735092"/>
                  <a:ext cx="299748" cy="2997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TextBox 349">
                  <a:extLst>
                    <a:ext uri="{FF2B5EF4-FFF2-40B4-BE49-F238E27FC236}">
                      <a16:creationId xmlns:a16="http://schemas.microsoft.com/office/drawing/2014/main" id="{81D272FC-8061-4132-B348-B22FE4FB7145}"/>
                    </a:ext>
                  </a:extLst>
                </p:cNvPr>
                <p:cNvSpPr txBox="1"/>
                <p:nvPr/>
              </p:nvSpPr>
              <p:spPr>
                <a:xfrm>
                  <a:off x="5715728" y="2078724"/>
                  <a:ext cx="416781" cy="138499"/>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effectLst/>
                      <a:uLnTx/>
                      <a:uFillTx/>
                      <a:latin typeface="+mj-lt"/>
                      <a:ea typeface="+mn-ea"/>
                      <a:cs typeface="+mn-cs"/>
                    </a:rPr>
                    <a:t>Internet</a:t>
                  </a:r>
                </a:p>
              </p:txBody>
            </p:sp>
          </p:grpSp>
          <p:sp>
            <p:nvSpPr>
              <p:cNvPr id="273" name="Arrow: Up-Down 272">
                <a:extLst>
                  <a:ext uri="{FF2B5EF4-FFF2-40B4-BE49-F238E27FC236}">
                    <a16:creationId xmlns:a16="http://schemas.microsoft.com/office/drawing/2014/main" id="{0813E35F-DFF4-4C3F-937F-E35502AE084F}"/>
                  </a:ext>
                </a:extLst>
              </p:cNvPr>
              <p:cNvSpPr/>
              <p:nvPr/>
            </p:nvSpPr>
            <p:spPr>
              <a:xfrm>
                <a:off x="11463921" y="1297780"/>
                <a:ext cx="213920" cy="1543348"/>
              </a:xfrm>
              <a:prstGeom prst="upDownArrow">
                <a:avLst>
                  <a:gd name="adj1" fmla="val 39141"/>
                  <a:gd name="adj2" fmla="val 4423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74" name="Arrow: Up-Down 273">
                <a:extLst>
                  <a:ext uri="{FF2B5EF4-FFF2-40B4-BE49-F238E27FC236}">
                    <a16:creationId xmlns:a16="http://schemas.microsoft.com/office/drawing/2014/main" id="{BB7AD4DA-4809-4346-ADF6-57558E2FB67C}"/>
                  </a:ext>
                </a:extLst>
              </p:cNvPr>
              <p:cNvSpPr/>
              <p:nvPr/>
            </p:nvSpPr>
            <p:spPr>
              <a:xfrm>
                <a:off x="11463921" y="2870945"/>
                <a:ext cx="213920" cy="3674317"/>
              </a:xfrm>
              <a:prstGeom prst="upDownArrow">
                <a:avLst>
                  <a:gd name="adj1" fmla="val 30236"/>
                  <a:gd name="adj2" fmla="val 5759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275" name="Rectangle 274">
                <a:extLst>
                  <a:ext uri="{FF2B5EF4-FFF2-40B4-BE49-F238E27FC236}">
                    <a16:creationId xmlns:a16="http://schemas.microsoft.com/office/drawing/2014/main" id="{A8DC4B3D-C1B8-4C70-9A05-F0ED138A7984}"/>
                  </a:ext>
                </a:extLst>
              </p:cNvPr>
              <p:cNvSpPr/>
              <p:nvPr/>
            </p:nvSpPr>
            <p:spPr>
              <a:xfrm>
                <a:off x="11656263" y="1911158"/>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IT</a:t>
                </a:r>
              </a:p>
            </p:txBody>
          </p:sp>
          <p:sp>
            <p:nvSpPr>
              <p:cNvPr id="276" name="Rectangle 275">
                <a:extLst>
                  <a:ext uri="{FF2B5EF4-FFF2-40B4-BE49-F238E27FC236}">
                    <a16:creationId xmlns:a16="http://schemas.microsoft.com/office/drawing/2014/main" id="{CA1C2FCA-9529-4167-BDDF-BE5C3E92D80C}"/>
                  </a:ext>
                </a:extLst>
              </p:cNvPr>
              <p:cNvSpPr/>
              <p:nvPr/>
            </p:nvSpPr>
            <p:spPr>
              <a:xfrm>
                <a:off x="11656263" y="4549807"/>
                <a:ext cx="803849" cy="316592"/>
              </a:xfrm>
              <a:prstGeom prst="rect">
                <a:avLst/>
              </a:prstGeom>
              <a:noFill/>
              <a:effectLst/>
            </p:spPr>
            <p:style>
              <a:lnRef idx="0">
                <a:schemeClr val="accent2"/>
              </a:lnRef>
              <a:fillRef idx="3">
                <a:schemeClr val="accent2"/>
              </a:fillRef>
              <a:effectRef idx="3">
                <a:schemeClr val="accent2"/>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mn-cs"/>
                  </a:rPr>
                  <a:t>OT</a:t>
                </a:r>
              </a:p>
            </p:txBody>
          </p:sp>
          <p:sp>
            <p:nvSpPr>
              <p:cNvPr id="277" name="globe_6" title="Icon of a monitor in front of a sphere made of lines">
                <a:extLst>
                  <a:ext uri="{FF2B5EF4-FFF2-40B4-BE49-F238E27FC236}">
                    <a16:creationId xmlns:a16="http://schemas.microsoft.com/office/drawing/2014/main" id="{7505853E-F72E-46DD-9194-7A4730DA558E}"/>
                  </a:ext>
                </a:extLst>
              </p:cNvPr>
              <p:cNvSpPr>
                <a:spLocks noChangeAspect="1" noEditPoints="1"/>
              </p:cNvSpPr>
              <p:nvPr/>
            </p:nvSpPr>
            <p:spPr bwMode="auto">
              <a:xfrm>
                <a:off x="7137309" y="1602702"/>
                <a:ext cx="272560" cy="2919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78" name="desktop" title="a desktop PC">
                <a:extLst>
                  <a:ext uri="{FF2B5EF4-FFF2-40B4-BE49-F238E27FC236}">
                    <a16:creationId xmlns:a16="http://schemas.microsoft.com/office/drawing/2014/main" id="{257E2C86-62A9-4D68-8660-BDC63DEE19D2}"/>
                  </a:ext>
                </a:extLst>
              </p:cNvPr>
              <p:cNvSpPr>
                <a:spLocks noChangeAspect="1" noEditPoints="1"/>
              </p:cNvSpPr>
              <p:nvPr/>
            </p:nvSpPr>
            <p:spPr bwMode="auto">
              <a:xfrm>
                <a:off x="7919642" y="1621307"/>
                <a:ext cx="259000" cy="25477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9" name="network_2" title="Icon of a printer connected to a network">
                <a:extLst>
                  <a:ext uri="{FF2B5EF4-FFF2-40B4-BE49-F238E27FC236}">
                    <a16:creationId xmlns:a16="http://schemas.microsoft.com/office/drawing/2014/main" id="{D14D944B-9AA3-4F7B-8743-7274BFB50CDE}"/>
                  </a:ext>
                </a:extLst>
              </p:cNvPr>
              <p:cNvSpPr>
                <a:spLocks noChangeAspect="1" noEditPoints="1"/>
              </p:cNvSpPr>
              <p:nvPr/>
            </p:nvSpPr>
            <p:spPr bwMode="auto">
              <a:xfrm>
                <a:off x="8676084" y="1595543"/>
                <a:ext cx="301156" cy="306298"/>
              </a:xfrm>
              <a:custGeom>
                <a:avLst/>
                <a:gdLst>
                  <a:gd name="T0" fmla="*/ 194 w 384"/>
                  <a:gd name="T1" fmla="*/ 392 h 392"/>
                  <a:gd name="T2" fmla="*/ 102 w 384"/>
                  <a:gd name="T3" fmla="*/ 392 h 392"/>
                  <a:gd name="T4" fmla="*/ 102 w 384"/>
                  <a:gd name="T5" fmla="*/ 333 h 392"/>
                  <a:gd name="T6" fmla="*/ 164 w 384"/>
                  <a:gd name="T7" fmla="*/ 333 h 392"/>
                  <a:gd name="T8" fmla="*/ 164 w 384"/>
                  <a:gd name="T9" fmla="*/ 302 h 392"/>
                  <a:gd name="T10" fmla="*/ 223 w 384"/>
                  <a:gd name="T11" fmla="*/ 302 h 392"/>
                  <a:gd name="T12" fmla="*/ 223 w 384"/>
                  <a:gd name="T13" fmla="*/ 333 h 392"/>
                  <a:gd name="T14" fmla="*/ 282 w 384"/>
                  <a:gd name="T15" fmla="*/ 333 h 392"/>
                  <a:gd name="T16" fmla="*/ 282 w 384"/>
                  <a:gd name="T17" fmla="*/ 392 h 392"/>
                  <a:gd name="T18" fmla="*/ 194 w 384"/>
                  <a:gd name="T19" fmla="*/ 392 h 392"/>
                  <a:gd name="T20" fmla="*/ 102 w 384"/>
                  <a:gd name="T21" fmla="*/ 362 h 392"/>
                  <a:gd name="T22" fmla="*/ 0 w 384"/>
                  <a:gd name="T23" fmla="*/ 362 h 392"/>
                  <a:gd name="T24" fmla="*/ 282 w 384"/>
                  <a:gd name="T25" fmla="*/ 362 h 392"/>
                  <a:gd name="T26" fmla="*/ 384 w 384"/>
                  <a:gd name="T27" fmla="*/ 362 h 392"/>
                  <a:gd name="T28" fmla="*/ 192 w 384"/>
                  <a:gd name="T29" fmla="*/ 302 h 392"/>
                  <a:gd name="T30" fmla="*/ 192 w 384"/>
                  <a:gd name="T31" fmla="*/ 262 h 392"/>
                  <a:gd name="T32" fmla="*/ 269 w 384"/>
                  <a:gd name="T33" fmla="*/ 206 h 392"/>
                  <a:gd name="T34" fmla="*/ 113 w 384"/>
                  <a:gd name="T35" fmla="*/ 206 h 392"/>
                  <a:gd name="T36" fmla="*/ 113 w 384"/>
                  <a:gd name="T37" fmla="*/ 262 h 392"/>
                  <a:gd name="T38" fmla="*/ 269 w 384"/>
                  <a:gd name="T39" fmla="*/ 262 h 392"/>
                  <a:gd name="T40" fmla="*/ 269 w 384"/>
                  <a:gd name="T41" fmla="*/ 206 h 392"/>
                  <a:gd name="T42" fmla="*/ 269 w 384"/>
                  <a:gd name="T43" fmla="*/ 233 h 392"/>
                  <a:gd name="T44" fmla="*/ 321 w 384"/>
                  <a:gd name="T45" fmla="*/ 233 h 392"/>
                  <a:gd name="T46" fmla="*/ 321 w 384"/>
                  <a:gd name="T47" fmla="*/ 120 h 392"/>
                  <a:gd name="T48" fmla="*/ 306 w 384"/>
                  <a:gd name="T49" fmla="*/ 104 h 392"/>
                  <a:gd name="T50" fmla="*/ 81 w 384"/>
                  <a:gd name="T51" fmla="*/ 104 h 392"/>
                  <a:gd name="T52" fmla="*/ 65 w 384"/>
                  <a:gd name="T53" fmla="*/ 120 h 392"/>
                  <a:gd name="T54" fmla="*/ 65 w 384"/>
                  <a:gd name="T55" fmla="*/ 233 h 392"/>
                  <a:gd name="T56" fmla="*/ 115 w 384"/>
                  <a:gd name="T57" fmla="*/ 233 h 392"/>
                  <a:gd name="T58" fmla="*/ 269 w 384"/>
                  <a:gd name="T59" fmla="*/ 104 h 392"/>
                  <a:gd name="T60" fmla="*/ 269 w 384"/>
                  <a:gd name="T61" fmla="*/ 0 h 392"/>
                  <a:gd name="T62" fmla="*/ 113 w 384"/>
                  <a:gd name="T63" fmla="*/ 0 h 392"/>
                  <a:gd name="T64" fmla="*/ 113 w 384"/>
                  <a:gd name="T65" fmla="*/ 104 h 392"/>
                  <a:gd name="T66" fmla="*/ 117 w 384"/>
                  <a:gd name="T67" fmla="*/ 153 h 392"/>
                  <a:gd name="T68" fmla="*/ 113 w 384"/>
                  <a:gd name="T69" fmla="*/ 156 h 392"/>
                  <a:gd name="T70" fmla="*/ 117 w 384"/>
                  <a:gd name="T71" fmla="*/ 160 h 392"/>
                  <a:gd name="T72" fmla="*/ 120 w 384"/>
                  <a:gd name="T73" fmla="*/ 156 h 392"/>
                  <a:gd name="T74" fmla="*/ 117 w 384"/>
                  <a:gd name="T75" fmla="*/ 15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92">
                    <a:moveTo>
                      <a:pt x="194" y="392"/>
                    </a:moveTo>
                    <a:cubicBezTo>
                      <a:pt x="102" y="392"/>
                      <a:pt x="102" y="392"/>
                      <a:pt x="102" y="392"/>
                    </a:cubicBezTo>
                    <a:cubicBezTo>
                      <a:pt x="102" y="333"/>
                      <a:pt x="102" y="333"/>
                      <a:pt x="102" y="333"/>
                    </a:cubicBezTo>
                    <a:cubicBezTo>
                      <a:pt x="164" y="333"/>
                      <a:pt x="164" y="333"/>
                      <a:pt x="164" y="333"/>
                    </a:cubicBezTo>
                    <a:cubicBezTo>
                      <a:pt x="164" y="302"/>
                      <a:pt x="164" y="302"/>
                      <a:pt x="164" y="302"/>
                    </a:cubicBezTo>
                    <a:cubicBezTo>
                      <a:pt x="223" y="302"/>
                      <a:pt x="223" y="302"/>
                      <a:pt x="223" y="302"/>
                    </a:cubicBezTo>
                    <a:cubicBezTo>
                      <a:pt x="223" y="333"/>
                      <a:pt x="223" y="333"/>
                      <a:pt x="223" y="333"/>
                    </a:cubicBezTo>
                    <a:cubicBezTo>
                      <a:pt x="282" y="333"/>
                      <a:pt x="282" y="333"/>
                      <a:pt x="282" y="333"/>
                    </a:cubicBezTo>
                    <a:cubicBezTo>
                      <a:pt x="282" y="392"/>
                      <a:pt x="282" y="392"/>
                      <a:pt x="282" y="392"/>
                    </a:cubicBezTo>
                    <a:lnTo>
                      <a:pt x="194" y="392"/>
                    </a:lnTo>
                    <a:close/>
                    <a:moveTo>
                      <a:pt x="102" y="362"/>
                    </a:moveTo>
                    <a:cubicBezTo>
                      <a:pt x="0" y="362"/>
                      <a:pt x="0" y="362"/>
                      <a:pt x="0" y="362"/>
                    </a:cubicBezTo>
                    <a:moveTo>
                      <a:pt x="282" y="362"/>
                    </a:moveTo>
                    <a:cubicBezTo>
                      <a:pt x="384" y="362"/>
                      <a:pt x="384" y="362"/>
                      <a:pt x="384" y="362"/>
                    </a:cubicBezTo>
                    <a:moveTo>
                      <a:pt x="192" y="302"/>
                    </a:moveTo>
                    <a:cubicBezTo>
                      <a:pt x="192" y="262"/>
                      <a:pt x="192" y="262"/>
                      <a:pt x="192" y="262"/>
                    </a:cubicBezTo>
                    <a:moveTo>
                      <a:pt x="269" y="206"/>
                    </a:moveTo>
                    <a:cubicBezTo>
                      <a:pt x="113" y="206"/>
                      <a:pt x="113" y="206"/>
                      <a:pt x="113" y="206"/>
                    </a:cubicBezTo>
                    <a:cubicBezTo>
                      <a:pt x="113" y="262"/>
                      <a:pt x="113" y="262"/>
                      <a:pt x="113" y="262"/>
                    </a:cubicBezTo>
                    <a:cubicBezTo>
                      <a:pt x="269" y="262"/>
                      <a:pt x="269" y="262"/>
                      <a:pt x="269" y="262"/>
                    </a:cubicBezTo>
                    <a:lnTo>
                      <a:pt x="269" y="206"/>
                    </a:lnTo>
                    <a:close/>
                    <a:moveTo>
                      <a:pt x="269" y="233"/>
                    </a:moveTo>
                    <a:cubicBezTo>
                      <a:pt x="321" y="233"/>
                      <a:pt x="321" y="233"/>
                      <a:pt x="321" y="233"/>
                    </a:cubicBezTo>
                    <a:cubicBezTo>
                      <a:pt x="321" y="120"/>
                      <a:pt x="321" y="120"/>
                      <a:pt x="321" y="120"/>
                    </a:cubicBezTo>
                    <a:cubicBezTo>
                      <a:pt x="321" y="111"/>
                      <a:pt x="314" y="104"/>
                      <a:pt x="306" y="104"/>
                    </a:cubicBezTo>
                    <a:cubicBezTo>
                      <a:pt x="81" y="104"/>
                      <a:pt x="81" y="104"/>
                      <a:pt x="81" y="104"/>
                    </a:cubicBezTo>
                    <a:cubicBezTo>
                      <a:pt x="72" y="104"/>
                      <a:pt x="65" y="111"/>
                      <a:pt x="65" y="120"/>
                    </a:cubicBezTo>
                    <a:cubicBezTo>
                      <a:pt x="65" y="233"/>
                      <a:pt x="65" y="233"/>
                      <a:pt x="65" y="233"/>
                    </a:cubicBezTo>
                    <a:cubicBezTo>
                      <a:pt x="115" y="233"/>
                      <a:pt x="115" y="233"/>
                      <a:pt x="115" y="233"/>
                    </a:cubicBezTo>
                    <a:moveTo>
                      <a:pt x="269" y="104"/>
                    </a:moveTo>
                    <a:cubicBezTo>
                      <a:pt x="269" y="0"/>
                      <a:pt x="269" y="0"/>
                      <a:pt x="269" y="0"/>
                    </a:cubicBezTo>
                    <a:cubicBezTo>
                      <a:pt x="113" y="0"/>
                      <a:pt x="113" y="0"/>
                      <a:pt x="113" y="0"/>
                    </a:cubicBezTo>
                    <a:cubicBezTo>
                      <a:pt x="113" y="104"/>
                      <a:pt x="113" y="104"/>
                      <a:pt x="113" y="104"/>
                    </a:cubicBezTo>
                    <a:moveTo>
                      <a:pt x="117" y="153"/>
                    </a:moveTo>
                    <a:cubicBezTo>
                      <a:pt x="115" y="153"/>
                      <a:pt x="113" y="154"/>
                      <a:pt x="113" y="156"/>
                    </a:cubicBezTo>
                    <a:cubicBezTo>
                      <a:pt x="113" y="158"/>
                      <a:pt x="115" y="160"/>
                      <a:pt x="117" y="160"/>
                    </a:cubicBezTo>
                    <a:cubicBezTo>
                      <a:pt x="119" y="160"/>
                      <a:pt x="120" y="158"/>
                      <a:pt x="120" y="156"/>
                    </a:cubicBezTo>
                    <a:cubicBezTo>
                      <a:pt x="120" y="154"/>
                      <a:pt x="119" y="153"/>
                      <a:pt x="117" y="15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80" name="Graphic 279">
                <a:extLst>
                  <a:ext uri="{FF2B5EF4-FFF2-40B4-BE49-F238E27FC236}">
                    <a16:creationId xmlns:a16="http://schemas.microsoft.com/office/drawing/2014/main" id="{5015CD1A-26ED-4004-97C7-101B6397A81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00686" y="2644335"/>
                <a:ext cx="323052" cy="323052"/>
              </a:xfrm>
              <a:prstGeom prst="rect">
                <a:avLst/>
              </a:prstGeom>
            </p:spPr>
          </p:pic>
          <p:grpSp>
            <p:nvGrpSpPr>
              <p:cNvPr id="281" name="Group 280">
                <a:extLst>
                  <a:ext uri="{FF2B5EF4-FFF2-40B4-BE49-F238E27FC236}">
                    <a16:creationId xmlns:a16="http://schemas.microsoft.com/office/drawing/2014/main" id="{1DF58EE3-2360-4310-B4BD-3316E317A0A2}"/>
                  </a:ext>
                </a:extLst>
              </p:cNvPr>
              <p:cNvGrpSpPr/>
              <p:nvPr/>
            </p:nvGrpSpPr>
            <p:grpSpPr>
              <a:xfrm>
                <a:off x="9996935" y="2672764"/>
                <a:ext cx="134156" cy="274182"/>
                <a:chOff x="9891169" y="2679979"/>
                <a:chExt cx="155187" cy="317165"/>
              </a:xfrm>
            </p:grpSpPr>
            <p:sp>
              <p:nvSpPr>
                <p:cNvPr id="343" name="Freeform 144">
                  <a:extLst>
                    <a:ext uri="{FF2B5EF4-FFF2-40B4-BE49-F238E27FC236}">
                      <a16:creationId xmlns:a16="http://schemas.microsoft.com/office/drawing/2014/main" id="{7C99FFD4-41AD-4B12-B052-4C3CA23EFE93}"/>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4" name="Freeform 145">
                  <a:extLst>
                    <a:ext uri="{FF2B5EF4-FFF2-40B4-BE49-F238E27FC236}">
                      <a16:creationId xmlns:a16="http://schemas.microsoft.com/office/drawing/2014/main" id="{FCED650E-1BDB-45C4-9D57-5665D43006A3}"/>
                    </a:ext>
                  </a:extLst>
                </p:cNvPr>
                <p:cNvSpPr>
                  <a:spLocks noEditPoints="1"/>
                </p:cNvSpPr>
                <p:nvPr/>
              </p:nvSpPr>
              <p:spPr bwMode="auto">
                <a:xfrm>
                  <a:off x="9891169" y="2679979"/>
                  <a:ext cx="155187" cy="317165"/>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5" name="Freeform 147">
                  <a:extLst>
                    <a:ext uri="{FF2B5EF4-FFF2-40B4-BE49-F238E27FC236}">
                      <a16:creationId xmlns:a16="http://schemas.microsoft.com/office/drawing/2014/main" id="{C223E8D0-DD18-4F37-BF93-34A673E6502A}"/>
                    </a:ext>
                  </a:extLst>
                </p:cNvPr>
                <p:cNvSpPr>
                  <a:spLocks noEditPoints="1"/>
                </p:cNvSpPr>
                <p:nvPr/>
              </p:nvSpPr>
              <p:spPr bwMode="auto">
                <a:xfrm>
                  <a:off x="9913972" y="2825196"/>
                  <a:ext cx="109580" cy="47288"/>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7" name="Freeform 148">
                  <a:extLst>
                    <a:ext uri="{FF2B5EF4-FFF2-40B4-BE49-F238E27FC236}">
                      <a16:creationId xmlns:a16="http://schemas.microsoft.com/office/drawing/2014/main" id="{C84D2C76-F37B-4D75-900E-1F39DA03ECC3}"/>
                    </a:ext>
                  </a:extLst>
                </p:cNvPr>
                <p:cNvSpPr>
                  <a:spLocks noEditPoints="1"/>
                </p:cNvSpPr>
                <p:nvPr/>
              </p:nvSpPr>
              <p:spPr bwMode="auto">
                <a:xfrm>
                  <a:off x="9913972" y="2766440"/>
                  <a:ext cx="109580" cy="45719"/>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8" name="Freeform 149">
                  <a:extLst>
                    <a:ext uri="{FF2B5EF4-FFF2-40B4-BE49-F238E27FC236}">
                      <a16:creationId xmlns:a16="http://schemas.microsoft.com/office/drawing/2014/main" id="{0B82305D-FB76-4CAE-B41F-BB3ED3A90EFE}"/>
                    </a:ext>
                  </a:extLst>
                </p:cNvPr>
                <p:cNvSpPr>
                  <a:spLocks noEditPoints="1"/>
                </p:cNvSpPr>
                <p:nvPr/>
              </p:nvSpPr>
              <p:spPr bwMode="auto">
                <a:xfrm>
                  <a:off x="9913972" y="2706479"/>
                  <a:ext cx="109580" cy="45719"/>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solidFill>
                  <a:schemeClr val="tx1"/>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nvGrpSpPr>
              <p:cNvPr id="282" name="Group 281">
                <a:extLst>
                  <a:ext uri="{FF2B5EF4-FFF2-40B4-BE49-F238E27FC236}">
                    <a16:creationId xmlns:a16="http://schemas.microsoft.com/office/drawing/2014/main" id="{21D46CEC-BA30-4981-8DBA-4524949BFA7A}"/>
                  </a:ext>
                </a:extLst>
              </p:cNvPr>
              <p:cNvGrpSpPr/>
              <p:nvPr/>
            </p:nvGrpSpPr>
            <p:grpSpPr>
              <a:xfrm>
                <a:off x="8476067" y="3768924"/>
                <a:ext cx="503672" cy="279386"/>
                <a:chOff x="8353567" y="3812097"/>
                <a:chExt cx="557777" cy="309398"/>
              </a:xfrm>
            </p:grpSpPr>
            <p:sp>
              <p:nvSpPr>
                <p:cNvPr id="335" name="monitor" title="Icon of a monitor">
                  <a:extLst>
                    <a:ext uri="{FF2B5EF4-FFF2-40B4-BE49-F238E27FC236}">
                      <a16:creationId xmlns:a16="http://schemas.microsoft.com/office/drawing/2014/main" id="{A550A2A5-7845-49CC-8EC3-3F8EED6FF3AC}"/>
                    </a:ext>
                  </a:extLst>
                </p:cNvPr>
                <p:cNvSpPr>
                  <a:spLocks noChangeAspect="1" noEditPoints="1"/>
                </p:cNvSpPr>
                <p:nvPr/>
              </p:nvSpPr>
              <p:spPr bwMode="auto">
                <a:xfrm>
                  <a:off x="8353567" y="3812097"/>
                  <a:ext cx="398785" cy="30562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algn="ctr" defTabSz="896203" fontAlgn="base"/>
                  <a:endParaRPr lang="en-US" sz="1666" dirty="0">
                    <a:solidFill>
                      <a:srgbClr val="505050"/>
                    </a:solidFill>
                    <a:latin typeface="Segoe UI"/>
                  </a:endParaRPr>
                </a:p>
              </p:txBody>
            </p:sp>
            <p:grpSp>
              <p:nvGrpSpPr>
                <p:cNvPr id="336" name="Group 335">
                  <a:extLst>
                    <a:ext uri="{FF2B5EF4-FFF2-40B4-BE49-F238E27FC236}">
                      <a16:creationId xmlns:a16="http://schemas.microsoft.com/office/drawing/2014/main" id="{2E3E7C0A-D8CF-494D-8C53-6E27442DBDD6}"/>
                    </a:ext>
                  </a:extLst>
                </p:cNvPr>
                <p:cNvGrpSpPr/>
                <p:nvPr/>
              </p:nvGrpSpPr>
              <p:grpSpPr>
                <a:xfrm>
                  <a:off x="8786718" y="3888665"/>
                  <a:ext cx="124626" cy="232830"/>
                  <a:chOff x="9879711" y="2673638"/>
                  <a:chExt cx="176777" cy="330262"/>
                </a:xfrm>
                <a:solidFill>
                  <a:schemeClr val="tx1"/>
                </a:solidFill>
              </p:grpSpPr>
              <p:sp>
                <p:nvSpPr>
                  <p:cNvPr id="338" name="Freeform 144">
                    <a:extLst>
                      <a:ext uri="{FF2B5EF4-FFF2-40B4-BE49-F238E27FC236}">
                        <a16:creationId xmlns:a16="http://schemas.microsoft.com/office/drawing/2014/main" id="{29184D1E-4B00-4801-A28B-0C7ACC7657B0}"/>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39" name="Freeform 145">
                    <a:extLst>
                      <a:ext uri="{FF2B5EF4-FFF2-40B4-BE49-F238E27FC236}">
                        <a16:creationId xmlns:a16="http://schemas.microsoft.com/office/drawing/2014/main" id="{1A859384-AB08-4C9D-A976-7C08A3AA460B}"/>
                      </a:ext>
                    </a:extLst>
                  </p:cNvPr>
                  <p:cNvSpPr>
                    <a:spLocks noEditPoints="1"/>
                  </p:cNvSpPr>
                  <p:nvPr/>
                </p:nvSpPr>
                <p:spPr bwMode="auto">
                  <a:xfrm>
                    <a:off x="9879711" y="2673638"/>
                    <a:ext cx="176777" cy="330262"/>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0" name="Freeform 147">
                    <a:extLst>
                      <a:ext uri="{FF2B5EF4-FFF2-40B4-BE49-F238E27FC236}">
                        <a16:creationId xmlns:a16="http://schemas.microsoft.com/office/drawing/2014/main" id="{E805B471-990C-43E3-AFBE-8309549F3B5E}"/>
                      </a:ext>
                    </a:extLst>
                  </p:cNvPr>
                  <p:cNvSpPr>
                    <a:spLocks noEditPoints="1"/>
                  </p:cNvSpPr>
                  <p:nvPr/>
                </p:nvSpPr>
                <p:spPr bwMode="auto">
                  <a:xfrm>
                    <a:off x="9913972" y="283169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1" name="Freeform 148">
                    <a:extLst>
                      <a:ext uri="{FF2B5EF4-FFF2-40B4-BE49-F238E27FC236}">
                        <a16:creationId xmlns:a16="http://schemas.microsoft.com/office/drawing/2014/main" id="{010855EF-2FD2-4A57-B88C-AF131D5E5E6A}"/>
                      </a:ext>
                    </a:extLst>
                  </p:cNvPr>
                  <p:cNvSpPr>
                    <a:spLocks noEditPoints="1"/>
                  </p:cNvSpPr>
                  <p:nvPr/>
                </p:nvSpPr>
                <p:spPr bwMode="auto">
                  <a:xfrm>
                    <a:off x="9913972" y="276974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42" name="Freeform 149">
                    <a:extLst>
                      <a:ext uri="{FF2B5EF4-FFF2-40B4-BE49-F238E27FC236}">
                        <a16:creationId xmlns:a16="http://schemas.microsoft.com/office/drawing/2014/main" id="{8A645664-D299-4B64-8B26-142793FBE04B}"/>
                      </a:ext>
                    </a:extLst>
                  </p:cNvPr>
                  <p:cNvSpPr>
                    <a:spLocks noEditPoints="1"/>
                  </p:cNvSpPr>
                  <p:nvPr/>
                </p:nvSpPr>
                <p:spPr bwMode="auto">
                  <a:xfrm>
                    <a:off x="9913972" y="2706479"/>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grpSp>
            <p:nvGrpSpPr>
              <p:cNvPr id="283" name="Group 282">
                <a:extLst>
                  <a:ext uri="{FF2B5EF4-FFF2-40B4-BE49-F238E27FC236}">
                    <a16:creationId xmlns:a16="http://schemas.microsoft.com/office/drawing/2014/main" id="{0687EAD0-2713-40E0-BD66-3800FF9406A8}"/>
                  </a:ext>
                </a:extLst>
              </p:cNvPr>
              <p:cNvGrpSpPr/>
              <p:nvPr/>
            </p:nvGrpSpPr>
            <p:grpSpPr>
              <a:xfrm>
                <a:off x="10085923" y="3775474"/>
                <a:ext cx="488935" cy="280190"/>
                <a:chOff x="9845709" y="3775474"/>
                <a:chExt cx="488935" cy="280190"/>
              </a:xfrm>
            </p:grpSpPr>
            <p:grpSp>
              <p:nvGrpSpPr>
                <p:cNvPr id="325" name="Group 324">
                  <a:extLst>
                    <a:ext uri="{FF2B5EF4-FFF2-40B4-BE49-F238E27FC236}">
                      <a16:creationId xmlns:a16="http://schemas.microsoft.com/office/drawing/2014/main" id="{9001D935-CD29-4AC2-8E84-05440DE57B5A}"/>
                    </a:ext>
                  </a:extLst>
                </p:cNvPr>
                <p:cNvGrpSpPr/>
                <p:nvPr/>
              </p:nvGrpSpPr>
              <p:grpSpPr>
                <a:xfrm>
                  <a:off x="9845709" y="3775474"/>
                  <a:ext cx="322344" cy="277827"/>
                  <a:chOff x="20177121" y="2970211"/>
                  <a:chExt cx="620712" cy="534988"/>
                </a:xfrm>
                <a:solidFill>
                  <a:schemeClr val="tx1"/>
                </a:solidFill>
              </p:grpSpPr>
              <p:sp>
                <p:nvSpPr>
                  <p:cNvPr id="332" name="Freeform 68">
                    <a:extLst>
                      <a:ext uri="{FF2B5EF4-FFF2-40B4-BE49-F238E27FC236}">
                        <a16:creationId xmlns:a16="http://schemas.microsoft.com/office/drawing/2014/main" id="{BB77A889-AA90-4BD7-8227-8C93B6E934A5}"/>
                      </a:ext>
                    </a:extLst>
                  </p:cNvPr>
                  <p:cNvSpPr>
                    <a:spLocks noEditPoints="1"/>
                  </p:cNvSpPr>
                  <p:nvPr/>
                </p:nvSpPr>
                <p:spPr bwMode="auto">
                  <a:xfrm>
                    <a:off x="20177121" y="2970211"/>
                    <a:ext cx="620712" cy="534988"/>
                  </a:xfrm>
                  <a:custGeom>
                    <a:avLst/>
                    <a:gdLst>
                      <a:gd name="T0" fmla="*/ 180 w 188"/>
                      <a:gd name="T1" fmla="*/ 162 h 162"/>
                      <a:gd name="T2" fmla="*/ 8 w 188"/>
                      <a:gd name="T3" fmla="*/ 162 h 162"/>
                      <a:gd name="T4" fmla="*/ 0 w 188"/>
                      <a:gd name="T5" fmla="*/ 154 h 162"/>
                      <a:gd name="T6" fmla="*/ 0 w 188"/>
                      <a:gd name="T7" fmla="*/ 8 h 162"/>
                      <a:gd name="T8" fmla="*/ 8 w 188"/>
                      <a:gd name="T9" fmla="*/ 0 h 162"/>
                      <a:gd name="T10" fmla="*/ 180 w 188"/>
                      <a:gd name="T11" fmla="*/ 0 h 162"/>
                      <a:gd name="T12" fmla="*/ 188 w 188"/>
                      <a:gd name="T13" fmla="*/ 8 h 162"/>
                      <a:gd name="T14" fmla="*/ 188 w 188"/>
                      <a:gd name="T15" fmla="*/ 154 h 162"/>
                      <a:gd name="T16" fmla="*/ 180 w 188"/>
                      <a:gd name="T17" fmla="*/ 162 h 162"/>
                      <a:gd name="T18" fmla="*/ 8 w 188"/>
                      <a:gd name="T19" fmla="*/ 3 h 162"/>
                      <a:gd name="T20" fmla="*/ 3 w 188"/>
                      <a:gd name="T21" fmla="*/ 8 h 162"/>
                      <a:gd name="T22" fmla="*/ 3 w 188"/>
                      <a:gd name="T23" fmla="*/ 154 h 162"/>
                      <a:gd name="T24" fmla="*/ 8 w 188"/>
                      <a:gd name="T25" fmla="*/ 159 h 162"/>
                      <a:gd name="T26" fmla="*/ 180 w 188"/>
                      <a:gd name="T27" fmla="*/ 159 h 162"/>
                      <a:gd name="T28" fmla="*/ 185 w 188"/>
                      <a:gd name="T29" fmla="*/ 154 h 162"/>
                      <a:gd name="T30" fmla="*/ 185 w 188"/>
                      <a:gd name="T31" fmla="*/ 8 h 162"/>
                      <a:gd name="T32" fmla="*/ 180 w 188"/>
                      <a:gd name="T33" fmla="*/ 3 h 162"/>
                      <a:gd name="T34" fmla="*/ 8 w 188"/>
                      <a:gd name="T35"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62">
                        <a:moveTo>
                          <a:pt x="180" y="162"/>
                        </a:moveTo>
                        <a:cubicBezTo>
                          <a:pt x="8" y="162"/>
                          <a:pt x="8" y="162"/>
                          <a:pt x="8" y="162"/>
                        </a:cubicBezTo>
                        <a:cubicBezTo>
                          <a:pt x="4" y="162"/>
                          <a:pt x="0" y="159"/>
                          <a:pt x="0" y="154"/>
                        </a:cubicBezTo>
                        <a:cubicBezTo>
                          <a:pt x="0" y="8"/>
                          <a:pt x="0" y="8"/>
                          <a:pt x="0" y="8"/>
                        </a:cubicBezTo>
                        <a:cubicBezTo>
                          <a:pt x="0" y="4"/>
                          <a:pt x="4" y="0"/>
                          <a:pt x="8" y="0"/>
                        </a:cubicBezTo>
                        <a:cubicBezTo>
                          <a:pt x="180" y="0"/>
                          <a:pt x="180" y="0"/>
                          <a:pt x="180" y="0"/>
                        </a:cubicBezTo>
                        <a:cubicBezTo>
                          <a:pt x="185" y="0"/>
                          <a:pt x="188" y="4"/>
                          <a:pt x="188" y="8"/>
                        </a:cubicBezTo>
                        <a:cubicBezTo>
                          <a:pt x="188" y="154"/>
                          <a:pt x="188" y="154"/>
                          <a:pt x="188" y="154"/>
                        </a:cubicBezTo>
                        <a:cubicBezTo>
                          <a:pt x="188" y="159"/>
                          <a:pt x="185" y="162"/>
                          <a:pt x="180" y="162"/>
                        </a:cubicBezTo>
                        <a:close/>
                        <a:moveTo>
                          <a:pt x="8" y="3"/>
                        </a:moveTo>
                        <a:cubicBezTo>
                          <a:pt x="6" y="3"/>
                          <a:pt x="3" y="6"/>
                          <a:pt x="3" y="8"/>
                        </a:cubicBezTo>
                        <a:cubicBezTo>
                          <a:pt x="3" y="154"/>
                          <a:pt x="3" y="154"/>
                          <a:pt x="3" y="154"/>
                        </a:cubicBezTo>
                        <a:cubicBezTo>
                          <a:pt x="3" y="157"/>
                          <a:pt x="6" y="159"/>
                          <a:pt x="8" y="159"/>
                        </a:cubicBezTo>
                        <a:cubicBezTo>
                          <a:pt x="180" y="159"/>
                          <a:pt x="180" y="159"/>
                          <a:pt x="180" y="159"/>
                        </a:cubicBezTo>
                        <a:cubicBezTo>
                          <a:pt x="183" y="159"/>
                          <a:pt x="185" y="157"/>
                          <a:pt x="185" y="154"/>
                        </a:cubicBezTo>
                        <a:cubicBezTo>
                          <a:pt x="185" y="8"/>
                          <a:pt x="185" y="8"/>
                          <a:pt x="185" y="8"/>
                        </a:cubicBezTo>
                        <a:cubicBezTo>
                          <a:pt x="185" y="6"/>
                          <a:pt x="183" y="3"/>
                          <a:pt x="180" y="3"/>
                        </a:cubicBezTo>
                        <a:lnTo>
                          <a:pt x="8" y="3"/>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33" name="Freeform 69">
                    <a:extLst>
                      <a:ext uri="{FF2B5EF4-FFF2-40B4-BE49-F238E27FC236}">
                        <a16:creationId xmlns:a16="http://schemas.microsoft.com/office/drawing/2014/main" id="{1909B626-67ED-4E77-8813-CC2AA19005FB}"/>
                      </a:ext>
                    </a:extLst>
                  </p:cNvPr>
                  <p:cNvSpPr>
                    <a:spLocks noEditPoints="1"/>
                  </p:cNvSpPr>
                  <p:nvPr/>
                </p:nvSpPr>
                <p:spPr bwMode="auto">
                  <a:xfrm>
                    <a:off x="20210463" y="3003550"/>
                    <a:ext cx="554038" cy="446088"/>
                  </a:xfrm>
                  <a:custGeom>
                    <a:avLst/>
                    <a:gdLst>
                      <a:gd name="T0" fmla="*/ 349 w 349"/>
                      <a:gd name="T1" fmla="*/ 281 h 281"/>
                      <a:gd name="T2" fmla="*/ 0 w 349"/>
                      <a:gd name="T3" fmla="*/ 281 h 281"/>
                      <a:gd name="T4" fmla="*/ 0 w 349"/>
                      <a:gd name="T5" fmla="*/ 0 h 281"/>
                      <a:gd name="T6" fmla="*/ 349 w 349"/>
                      <a:gd name="T7" fmla="*/ 0 h 281"/>
                      <a:gd name="T8" fmla="*/ 349 w 349"/>
                      <a:gd name="T9" fmla="*/ 281 h 281"/>
                      <a:gd name="T10" fmla="*/ 6 w 349"/>
                      <a:gd name="T11" fmla="*/ 272 h 281"/>
                      <a:gd name="T12" fmla="*/ 343 w 349"/>
                      <a:gd name="T13" fmla="*/ 272 h 281"/>
                      <a:gd name="T14" fmla="*/ 343 w 349"/>
                      <a:gd name="T15" fmla="*/ 6 h 281"/>
                      <a:gd name="T16" fmla="*/ 6 w 349"/>
                      <a:gd name="T17" fmla="*/ 6 h 281"/>
                      <a:gd name="T18" fmla="*/ 6 w 349"/>
                      <a:gd name="T19" fmla="*/ 27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81">
                        <a:moveTo>
                          <a:pt x="349" y="281"/>
                        </a:moveTo>
                        <a:lnTo>
                          <a:pt x="0" y="281"/>
                        </a:lnTo>
                        <a:lnTo>
                          <a:pt x="0" y="0"/>
                        </a:lnTo>
                        <a:lnTo>
                          <a:pt x="349" y="0"/>
                        </a:lnTo>
                        <a:lnTo>
                          <a:pt x="349" y="281"/>
                        </a:lnTo>
                        <a:close/>
                        <a:moveTo>
                          <a:pt x="6" y="272"/>
                        </a:moveTo>
                        <a:lnTo>
                          <a:pt x="343" y="272"/>
                        </a:lnTo>
                        <a:lnTo>
                          <a:pt x="343" y="6"/>
                        </a:lnTo>
                        <a:lnTo>
                          <a:pt x="6" y="6"/>
                        </a:lnTo>
                        <a:lnTo>
                          <a:pt x="6" y="272"/>
                        </a:lnTo>
                        <a:close/>
                      </a:path>
                    </a:pathLst>
                  </a:custGeom>
                  <a:grpFill/>
                  <a:ln w="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sp>
                <p:nvSpPr>
                  <p:cNvPr id="334" name="Oval 70">
                    <a:extLst>
                      <a:ext uri="{FF2B5EF4-FFF2-40B4-BE49-F238E27FC236}">
                        <a16:creationId xmlns:a16="http://schemas.microsoft.com/office/drawing/2014/main" id="{D4A6A2ED-0FDB-41FD-88FC-C8E35D5B9CFB}"/>
                      </a:ext>
                    </a:extLst>
                  </p:cNvPr>
                  <p:cNvSpPr>
                    <a:spLocks noChangeArrowheads="1"/>
                  </p:cNvSpPr>
                  <p:nvPr/>
                </p:nvSpPr>
                <p:spPr bwMode="auto">
                  <a:xfrm>
                    <a:off x="20721638" y="3459163"/>
                    <a:ext cx="22225" cy="19050"/>
                  </a:xfrm>
                  <a:prstGeom prst="ellipse">
                    <a:avLst/>
                  </a:prstGeom>
                  <a:grpFill/>
                  <a:ln w="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234"/>
                      </a:solidFill>
                      <a:effectLst/>
                      <a:uLnTx/>
                      <a:uFillTx/>
                      <a:latin typeface="Franklin Gothic Book"/>
                      <a:ea typeface="+mn-ea"/>
                      <a:cs typeface="+mn-cs"/>
                    </a:endParaRPr>
                  </a:p>
                </p:txBody>
              </p:sp>
            </p:grpSp>
            <p:grpSp>
              <p:nvGrpSpPr>
                <p:cNvPr id="326" name="Group 325">
                  <a:extLst>
                    <a:ext uri="{FF2B5EF4-FFF2-40B4-BE49-F238E27FC236}">
                      <a16:creationId xmlns:a16="http://schemas.microsoft.com/office/drawing/2014/main" id="{1BB135AF-6AE7-4B95-B32F-B32155912B36}"/>
                    </a:ext>
                  </a:extLst>
                </p:cNvPr>
                <p:cNvGrpSpPr/>
                <p:nvPr/>
              </p:nvGrpSpPr>
              <p:grpSpPr>
                <a:xfrm>
                  <a:off x="10210018" y="3822834"/>
                  <a:ext cx="124626" cy="232830"/>
                  <a:chOff x="9879711" y="2673638"/>
                  <a:chExt cx="176777" cy="330262"/>
                </a:xfrm>
                <a:solidFill>
                  <a:schemeClr val="tx1"/>
                </a:solidFill>
              </p:grpSpPr>
              <p:sp>
                <p:nvSpPr>
                  <p:cNvPr id="327" name="Freeform 144">
                    <a:extLst>
                      <a:ext uri="{FF2B5EF4-FFF2-40B4-BE49-F238E27FC236}">
                        <a16:creationId xmlns:a16="http://schemas.microsoft.com/office/drawing/2014/main" id="{6010905A-C57B-4EDD-B47C-8B89D350AE2F}"/>
                      </a:ext>
                    </a:extLst>
                  </p:cNvPr>
                  <p:cNvSpPr>
                    <a:spLocks noEditPoints="1"/>
                  </p:cNvSpPr>
                  <p:nvPr/>
                </p:nvSpPr>
                <p:spPr bwMode="auto">
                  <a:xfrm>
                    <a:off x="9943416" y="2917922"/>
                    <a:ext cx="50692" cy="50692"/>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28" name="Freeform 145">
                    <a:extLst>
                      <a:ext uri="{FF2B5EF4-FFF2-40B4-BE49-F238E27FC236}">
                        <a16:creationId xmlns:a16="http://schemas.microsoft.com/office/drawing/2014/main" id="{8CA285FC-E60D-46FD-AF7F-7C44BD82EDDC}"/>
                      </a:ext>
                    </a:extLst>
                  </p:cNvPr>
                  <p:cNvSpPr>
                    <a:spLocks noEditPoints="1"/>
                  </p:cNvSpPr>
                  <p:nvPr/>
                </p:nvSpPr>
                <p:spPr bwMode="auto">
                  <a:xfrm>
                    <a:off x="9879711" y="2673638"/>
                    <a:ext cx="176777" cy="330262"/>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29" name="Freeform 147">
                    <a:extLst>
                      <a:ext uri="{FF2B5EF4-FFF2-40B4-BE49-F238E27FC236}">
                        <a16:creationId xmlns:a16="http://schemas.microsoft.com/office/drawing/2014/main" id="{23C68F4E-DF29-42BA-A072-9BFEA9F03F18}"/>
                      </a:ext>
                    </a:extLst>
                  </p:cNvPr>
                  <p:cNvSpPr>
                    <a:spLocks noEditPoints="1"/>
                  </p:cNvSpPr>
                  <p:nvPr/>
                </p:nvSpPr>
                <p:spPr bwMode="auto">
                  <a:xfrm>
                    <a:off x="9913972" y="283169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30" name="Freeform 148">
                    <a:extLst>
                      <a:ext uri="{FF2B5EF4-FFF2-40B4-BE49-F238E27FC236}">
                        <a16:creationId xmlns:a16="http://schemas.microsoft.com/office/drawing/2014/main" id="{885CB46E-60A0-4873-B205-5BB729DFAE2D}"/>
                      </a:ext>
                    </a:extLst>
                  </p:cNvPr>
                  <p:cNvSpPr>
                    <a:spLocks noEditPoints="1"/>
                  </p:cNvSpPr>
                  <p:nvPr/>
                </p:nvSpPr>
                <p:spPr bwMode="auto">
                  <a:xfrm>
                    <a:off x="9913972" y="2769745"/>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31" name="Freeform 149">
                    <a:extLst>
                      <a:ext uri="{FF2B5EF4-FFF2-40B4-BE49-F238E27FC236}">
                        <a16:creationId xmlns:a16="http://schemas.microsoft.com/office/drawing/2014/main" id="{1DB10505-9E82-407A-901C-6C05AA98527E}"/>
                      </a:ext>
                    </a:extLst>
                  </p:cNvPr>
                  <p:cNvSpPr>
                    <a:spLocks noEditPoints="1"/>
                  </p:cNvSpPr>
                  <p:nvPr/>
                </p:nvSpPr>
                <p:spPr bwMode="auto">
                  <a:xfrm>
                    <a:off x="9913972" y="2706479"/>
                    <a:ext cx="109581" cy="38911"/>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grpFill/>
                  <a:ln w="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grpSp>
          </p:grpSp>
          <p:sp>
            <p:nvSpPr>
              <p:cNvPr id="284" name="Rectangle 8">
                <a:extLst>
                  <a:ext uri="{FF2B5EF4-FFF2-40B4-BE49-F238E27FC236}">
                    <a16:creationId xmlns:a16="http://schemas.microsoft.com/office/drawing/2014/main" id="{03B877B7-5BC4-48ED-A0EB-DCA445C5E5EE}"/>
                  </a:ext>
                </a:extLst>
              </p:cNvPr>
              <p:cNvSpPr>
                <a:spLocks noChangeArrowheads="1"/>
              </p:cNvSpPr>
              <p:nvPr/>
            </p:nvSpPr>
            <p:spPr bwMode="auto">
              <a:xfrm>
                <a:off x="7832737" y="1903377"/>
                <a:ext cx="432811"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Desktops</a:t>
                </a:r>
              </a:p>
            </p:txBody>
          </p:sp>
          <p:sp>
            <p:nvSpPr>
              <p:cNvPr id="285" name="Rectangle 8">
                <a:extLst>
                  <a:ext uri="{FF2B5EF4-FFF2-40B4-BE49-F238E27FC236}">
                    <a16:creationId xmlns:a16="http://schemas.microsoft.com/office/drawing/2014/main" id="{A66F3605-991B-4397-94A1-F6EAACF441B4}"/>
                  </a:ext>
                </a:extLst>
              </p:cNvPr>
              <p:cNvSpPr>
                <a:spLocks noChangeArrowheads="1"/>
              </p:cNvSpPr>
              <p:nvPr/>
            </p:nvSpPr>
            <p:spPr bwMode="auto">
              <a:xfrm>
                <a:off x="8647718" y="1903377"/>
                <a:ext cx="35907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Printers</a:t>
                </a:r>
              </a:p>
            </p:txBody>
          </p:sp>
          <p:grpSp>
            <p:nvGrpSpPr>
              <p:cNvPr id="286" name="Group 285">
                <a:extLst>
                  <a:ext uri="{FF2B5EF4-FFF2-40B4-BE49-F238E27FC236}">
                    <a16:creationId xmlns:a16="http://schemas.microsoft.com/office/drawing/2014/main" id="{E5FD15FF-5FA5-42A0-9358-F2C03237171B}"/>
                  </a:ext>
                </a:extLst>
              </p:cNvPr>
              <p:cNvGrpSpPr/>
              <p:nvPr/>
            </p:nvGrpSpPr>
            <p:grpSpPr>
              <a:xfrm>
                <a:off x="9801746" y="1600208"/>
                <a:ext cx="767839" cy="472446"/>
                <a:chOff x="9749361" y="1600208"/>
                <a:chExt cx="767839" cy="472446"/>
              </a:xfrm>
            </p:grpSpPr>
            <p:sp>
              <p:nvSpPr>
                <p:cNvPr id="320" name="Freeform 39">
                  <a:extLst>
                    <a:ext uri="{FF2B5EF4-FFF2-40B4-BE49-F238E27FC236}">
                      <a16:creationId xmlns:a16="http://schemas.microsoft.com/office/drawing/2014/main" id="{D71180F3-8C39-4E94-A0B4-8A25C0D2328D}"/>
                    </a:ext>
                  </a:extLst>
                </p:cNvPr>
                <p:cNvSpPr>
                  <a:spLocks noEditPoints="1"/>
                </p:cNvSpPr>
                <p:nvPr/>
              </p:nvSpPr>
              <p:spPr bwMode="auto">
                <a:xfrm>
                  <a:off x="10015507" y="1600208"/>
                  <a:ext cx="235547" cy="296969"/>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chemeClr val="tx1"/>
                </a:solid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234"/>
                    </a:solidFill>
                    <a:effectLst/>
                    <a:uLnTx/>
                    <a:uFillTx/>
                    <a:latin typeface="Franklin Gothic Book"/>
                    <a:ea typeface="+mn-ea"/>
                    <a:cs typeface="+mn-cs"/>
                  </a:endParaRPr>
                </a:p>
              </p:txBody>
            </p:sp>
            <p:sp>
              <p:nvSpPr>
                <p:cNvPr id="321" name="Rectangle 8">
                  <a:extLst>
                    <a:ext uri="{FF2B5EF4-FFF2-40B4-BE49-F238E27FC236}">
                      <a16:creationId xmlns:a16="http://schemas.microsoft.com/office/drawing/2014/main" id="{CFD60759-3763-4161-AA3B-521F8C87FFE5}"/>
                    </a:ext>
                  </a:extLst>
                </p:cNvPr>
                <p:cNvSpPr>
                  <a:spLocks noChangeArrowheads="1"/>
                </p:cNvSpPr>
                <p:nvPr/>
              </p:nvSpPr>
              <p:spPr bwMode="auto">
                <a:xfrm>
                  <a:off x="9749361" y="1903377"/>
                  <a:ext cx="767839"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Network Phones</a:t>
                  </a:r>
                </a:p>
              </p:txBody>
            </p:sp>
          </p:grpSp>
          <p:cxnSp>
            <p:nvCxnSpPr>
              <p:cNvPr id="287" name="Straight Connector 286">
                <a:extLst>
                  <a:ext uri="{FF2B5EF4-FFF2-40B4-BE49-F238E27FC236}">
                    <a16:creationId xmlns:a16="http://schemas.microsoft.com/office/drawing/2014/main" id="{3D746974-9F59-4FAE-9956-68B9D2A3098D}"/>
                  </a:ext>
                </a:extLst>
              </p:cNvPr>
              <p:cNvCxnSpPr>
                <a:cxnSpLocks/>
              </p:cNvCxnSpPr>
              <p:nvPr/>
            </p:nvCxnSpPr>
            <p:spPr>
              <a:xfrm>
                <a:off x="7861279" y="2466407"/>
                <a:ext cx="1381119"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288" name="Rectangle 8">
                <a:extLst>
                  <a:ext uri="{FF2B5EF4-FFF2-40B4-BE49-F238E27FC236}">
                    <a16:creationId xmlns:a16="http://schemas.microsoft.com/office/drawing/2014/main" id="{43BC7B61-8AC0-4B49-8027-6CCFC9D090A2}"/>
                  </a:ext>
                </a:extLst>
              </p:cNvPr>
              <p:cNvSpPr>
                <a:spLocks noChangeArrowheads="1"/>
              </p:cNvSpPr>
              <p:nvPr/>
            </p:nvSpPr>
            <p:spPr bwMode="auto">
              <a:xfrm>
                <a:off x="7507525" y="2949391"/>
                <a:ext cx="700513"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Remote Access</a:t>
                </a:r>
              </a:p>
            </p:txBody>
          </p:sp>
          <p:sp>
            <p:nvSpPr>
              <p:cNvPr id="289" name="globe_6" title="Icon of a monitor in front of a sphere made of lines">
                <a:extLst>
                  <a:ext uri="{FF2B5EF4-FFF2-40B4-BE49-F238E27FC236}">
                    <a16:creationId xmlns:a16="http://schemas.microsoft.com/office/drawing/2014/main" id="{DF557396-E11E-4EA7-9EF9-E56B46C4EC99}"/>
                  </a:ext>
                </a:extLst>
              </p:cNvPr>
              <p:cNvSpPr>
                <a:spLocks noChangeAspect="1" noEditPoints="1"/>
              </p:cNvSpPr>
              <p:nvPr/>
            </p:nvSpPr>
            <p:spPr bwMode="auto">
              <a:xfrm>
                <a:off x="7721501" y="2658242"/>
                <a:ext cx="272560" cy="2919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90" name="Group 289">
                <a:extLst>
                  <a:ext uri="{FF2B5EF4-FFF2-40B4-BE49-F238E27FC236}">
                    <a16:creationId xmlns:a16="http://schemas.microsoft.com/office/drawing/2014/main" id="{4E3324F3-FB76-4C65-BF4A-F5987F59E49E}"/>
                  </a:ext>
                </a:extLst>
              </p:cNvPr>
              <p:cNvGrpSpPr/>
              <p:nvPr/>
            </p:nvGrpSpPr>
            <p:grpSpPr>
              <a:xfrm>
                <a:off x="7303471" y="3753635"/>
                <a:ext cx="3498875" cy="468693"/>
                <a:chOff x="7208221" y="3751136"/>
                <a:chExt cx="3498875" cy="468693"/>
              </a:xfrm>
            </p:grpSpPr>
            <p:sp>
              <p:nvSpPr>
                <p:cNvPr id="313" name="Rectangle 8">
                  <a:extLst>
                    <a:ext uri="{FF2B5EF4-FFF2-40B4-BE49-F238E27FC236}">
                      <a16:creationId xmlns:a16="http://schemas.microsoft.com/office/drawing/2014/main" id="{4EA824F2-5CA0-4389-A4A3-EDB6200D82AC}"/>
                    </a:ext>
                  </a:extLst>
                </p:cNvPr>
                <p:cNvSpPr>
                  <a:spLocks noChangeArrowheads="1"/>
                </p:cNvSpPr>
                <p:nvPr/>
              </p:nvSpPr>
              <p:spPr bwMode="auto">
                <a:xfrm>
                  <a:off x="7208221" y="4096718"/>
                  <a:ext cx="42319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Historian</a:t>
                  </a:r>
                </a:p>
              </p:txBody>
            </p:sp>
            <p:pic>
              <p:nvPicPr>
                <p:cNvPr id="315" name="Graphic 314">
                  <a:extLst>
                    <a:ext uri="{FF2B5EF4-FFF2-40B4-BE49-F238E27FC236}">
                      <a16:creationId xmlns:a16="http://schemas.microsoft.com/office/drawing/2014/main" id="{8091BBD7-55F5-41B4-9909-A39446DA05F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69784" y="3751136"/>
                  <a:ext cx="323052" cy="323052"/>
                </a:xfrm>
                <a:prstGeom prst="rect">
                  <a:avLst/>
                </a:prstGeom>
              </p:spPr>
            </p:pic>
            <p:sp>
              <p:nvSpPr>
                <p:cNvPr id="316" name="Rectangle 8">
                  <a:extLst>
                    <a:ext uri="{FF2B5EF4-FFF2-40B4-BE49-F238E27FC236}">
                      <a16:creationId xmlns:a16="http://schemas.microsoft.com/office/drawing/2014/main" id="{FB31EE8E-22A8-4CA6-BBD6-3BF02342F308}"/>
                    </a:ext>
                  </a:extLst>
                </p:cNvPr>
                <p:cNvSpPr>
                  <a:spLocks noChangeArrowheads="1"/>
                </p:cNvSpPr>
                <p:nvPr/>
              </p:nvSpPr>
              <p:spPr bwMode="auto">
                <a:xfrm>
                  <a:off x="8135422" y="4096718"/>
                  <a:ext cx="93895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Engineering Station </a:t>
                  </a:r>
                </a:p>
              </p:txBody>
            </p:sp>
            <p:sp>
              <p:nvSpPr>
                <p:cNvPr id="317" name="Rectangle 8">
                  <a:extLst>
                    <a:ext uri="{FF2B5EF4-FFF2-40B4-BE49-F238E27FC236}">
                      <a16:creationId xmlns:a16="http://schemas.microsoft.com/office/drawing/2014/main" id="{4D90EC36-2472-400C-9E03-A6BAF837B965}"/>
                    </a:ext>
                  </a:extLst>
                </p:cNvPr>
                <p:cNvSpPr>
                  <a:spLocks noChangeArrowheads="1"/>
                </p:cNvSpPr>
                <p:nvPr/>
              </p:nvSpPr>
              <p:spPr bwMode="auto">
                <a:xfrm>
                  <a:off x="9768141" y="4096718"/>
                  <a:ext cx="93895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HMI</a:t>
                  </a:r>
                </a:p>
              </p:txBody>
            </p:sp>
          </p:grpSp>
          <p:grpSp>
            <p:nvGrpSpPr>
              <p:cNvPr id="291" name="Group 290">
                <a:extLst>
                  <a:ext uri="{FF2B5EF4-FFF2-40B4-BE49-F238E27FC236}">
                    <a16:creationId xmlns:a16="http://schemas.microsoft.com/office/drawing/2014/main" id="{7387A557-E66A-4DD0-B597-27D208860DAE}"/>
                  </a:ext>
                </a:extLst>
              </p:cNvPr>
              <p:cNvGrpSpPr/>
              <p:nvPr/>
            </p:nvGrpSpPr>
            <p:grpSpPr>
              <a:xfrm>
                <a:off x="9188368" y="2122896"/>
                <a:ext cx="489070" cy="489070"/>
                <a:chOff x="9093118" y="2122896"/>
                <a:chExt cx="489070" cy="489070"/>
              </a:xfrm>
            </p:grpSpPr>
            <p:sp>
              <p:nvSpPr>
                <p:cNvPr id="311" name="Oval 310">
                  <a:extLst>
                    <a:ext uri="{FF2B5EF4-FFF2-40B4-BE49-F238E27FC236}">
                      <a16:creationId xmlns:a16="http://schemas.microsoft.com/office/drawing/2014/main" id="{719F541A-B2C0-470E-B996-8F92D9F8C16D}"/>
                    </a:ext>
                  </a:extLst>
                </p:cNvPr>
                <p:cNvSpPr/>
                <p:nvPr/>
              </p:nvSpPr>
              <p:spPr bwMode="auto">
                <a:xfrm>
                  <a:off x="9093118" y="2122896"/>
                  <a:ext cx="489070" cy="489070"/>
                </a:xfrm>
                <a:prstGeom prst="ellipse">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err="1">
                    <a:solidFill>
                      <a:schemeClr val="tx1"/>
                    </a:solidFill>
                    <a:latin typeface="+mj-lt"/>
                  </a:endParaRPr>
                </a:p>
              </p:txBody>
            </p:sp>
            <p:pic>
              <p:nvPicPr>
                <p:cNvPr id="312" name="Graphic 311">
                  <a:extLst>
                    <a:ext uri="{FF2B5EF4-FFF2-40B4-BE49-F238E27FC236}">
                      <a16:creationId xmlns:a16="http://schemas.microsoft.com/office/drawing/2014/main" id="{1F89361F-0474-4114-AB27-DA4A57DDCCC1}"/>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212418" y="2238462"/>
                  <a:ext cx="276841" cy="276841"/>
                </a:xfrm>
                <a:prstGeom prst="rect">
                  <a:avLst/>
                </a:prstGeom>
              </p:spPr>
            </p:pic>
          </p:grpSp>
          <p:grpSp>
            <p:nvGrpSpPr>
              <p:cNvPr id="292" name="Group 291">
                <a:extLst>
                  <a:ext uri="{FF2B5EF4-FFF2-40B4-BE49-F238E27FC236}">
                    <a16:creationId xmlns:a16="http://schemas.microsoft.com/office/drawing/2014/main" id="{B0AFAAD8-C746-4BD3-818D-38B059DF5659}"/>
                  </a:ext>
                </a:extLst>
              </p:cNvPr>
              <p:cNvGrpSpPr/>
              <p:nvPr/>
            </p:nvGrpSpPr>
            <p:grpSpPr>
              <a:xfrm>
                <a:off x="9188368" y="3185257"/>
                <a:ext cx="489070" cy="489070"/>
                <a:chOff x="9093118" y="2122896"/>
                <a:chExt cx="489070" cy="489070"/>
              </a:xfrm>
            </p:grpSpPr>
            <p:sp>
              <p:nvSpPr>
                <p:cNvPr id="309" name="Oval 308">
                  <a:extLst>
                    <a:ext uri="{FF2B5EF4-FFF2-40B4-BE49-F238E27FC236}">
                      <a16:creationId xmlns:a16="http://schemas.microsoft.com/office/drawing/2014/main" id="{86F9538C-BE23-4D07-AE73-B33A7F0A77F9}"/>
                    </a:ext>
                  </a:extLst>
                </p:cNvPr>
                <p:cNvSpPr/>
                <p:nvPr/>
              </p:nvSpPr>
              <p:spPr bwMode="auto">
                <a:xfrm>
                  <a:off x="9093118" y="2122896"/>
                  <a:ext cx="489070" cy="489070"/>
                </a:xfrm>
                <a:prstGeom prst="ellipse">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pPr>
                  <a:endParaRPr lang="en-US" sz="1600" dirty="0" err="1">
                    <a:solidFill>
                      <a:schemeClr val="tx1"/>
                    </a:solidFill>
                    <a:latin typeface="+mj-lt"/>
                  </a:endParaRPr>
                </a:p>
              </p:txBody>
            </p:sp>
            <p:pic>
              <p:nvPicPr>
                <p:cNvPr id="310" name="Graphic 309">
                  <a:extLst>
                    <a:ext uri="{FF2B5EF4-FFF2-40B4-BE49-F238E27FC236}">
                      <a16:creationId xmlns:a16="http://schemas.microsoft.com/office/drawing/2014/main" id="{BA751556-6846-49F8-9994-B1021C07CCA7}"/>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212418" y="2238462"/>
                  <a:ext cx="276841" cy="276841"/>
                </a:xfrm>
                <a:prstGeom prst="rect">
                  <a:avLst/>
                </a:prstGeom>
              </p:spPr>
            </p:pic>
          </p:grpSp>
          <p:cxnSp>
            <p:nvCxnSpPr>
              <p:cNvPr id="293" name="Straight Connector 292">
                <a:extLst>
                  <a:ext uri="{FF2B5EF4-FFF2-40B4-BE49-F238E27FC236}">
                    <a16:creationId xmlns:a16="http://schemas.microsoft.com/office/drawing/2014/main" id="{0652C9DF-F745-4AED-978A-01103D393D0E}"/>
                  </a:ext>
                </a:extLst>
              </p:cNvPr>
              <p:cNvCxnSpPr>
                <a:cxnSpLocks/>
              </p:cNvCxnSpPr>
              <p:nvPr/>
            </p:nvCxnSpPr>
            <p:spPr>
              <a:xfrm>
                <a:off x="10344746" y="4245005"/>
                <a:ext cx="0" cy="319851"/>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sp>
            <p:nvSpPr>
              <p:cNvPr id="294" name="Rectangle 8">
                <a:extLst>
                  <a:ext uri="{FF2B5EF4-FFF2-40B4-BE49-F238E27FC236}">
                    <a16:creationId xmlns:a16="http://schemas.microsoft.com/office/drawing/2014/main" id="{9CB7B679-2F11-4C2C-B144-393F774166C0}"/>
                  </a:ext>
                </a:extLst>
              </p:cNvPr>
              <p:cNvSpPr>
                <a:spLocks noChangeArrowheads="1"/>
              </p:cNvSpPr>
              <p:nvPr/>
            </p:nvSpPr>
            <p:spPr bwMode="auto">
              <a:xfrm>
                <a:off x="7816575" y="5069904"/>
                <a:ext cx="173124"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PLC</a:t>
                </a:r>
              </a:p>
            </p:txBody>
          </p:sp>
          <p:sp>
            <p:nvSpPr>
              <p:cNvPr id="295" name="Rectangle 8">
                <a:extLst>
                  <a:ext uri="{FF2B5EF4-FFF2-40B4-BE49-F238E27FC236}">
                    <a16:creationId xmlns:a16="http://schemas.microsoft.com/office/drawing/2014/main" id="{3AD63DDE-CB04-41D0-B17E-C483A445E7BD}"/>
                  </a:ext>
                </a:extLst>
              </p:cNvPr>
              <p:cNvSpPr>
                <a:spLocks noChangeArrowheads="1"/>
              </p:cNvSpPr>
              <p:nvPr/>
            </p:nvSpPr>
            <p:spPr bwMode="auto">
              <a:xfrm>
                <a:off x="9863876" y="5069904"/>
                <a:ext cx="192360" cy="169277"/>
              </a:xfrm>
              <a:prstGeom prst="rect">
                <a:avLst/>
              </a:prstGeom>
            </p:spPr>
            <p:txBody>
              <a:bodyPr vert="horz" wrap="none" lIns="0" tIns="4572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latin typeface="+mj-lt"/>
                  </a:rPr>
                  <a:t>RTU</a:t>
                </a:r>
              </a:p>
            </p:txBody>
          </p:sp>
          <p:grpSp>
            <p:nvGrpSpPr>
              <p:cNvPr id="296" name="Group 295">
                <a:extLst>
                  <a:ext uri="{FF2B5EF4-FFF2-40B4-BE49-F238E27FC236}">
                    <a16:creationId xmlns:a16="http://schemas.microsoft.com/office/drawing/2014/main" id="{E6548907-8CE5-452F-BD61-CFD664C51DC6}"/>
                  </a:ext>
                </a:extLst>
              </p:cNvPr>
              <p:cNvGrpSpPr/>
              <p:nvPr/>
            </p:nvGrpSpPr>
            <p:grpSpPr>
              <a:xfrm>
                <a:off x="9358713" y="5274469"/>
                <a:ext cx="1199515" cy="467127"/>
                <a:chOff x="7207108" y="5274469"/>
                <a:chExt cx="1199515" cy="467127"/>
              </a:xfrm>
            </p:grpSpPr>
            <p:grpSp>
              <p:nvGrpSpPr>
                <p:cNvPr id="297" name="Group 296">
                  <a:extLst>
                    <a:ext uri="{FF2B5EF4-FFF2-40B4-BE49-F238E27FC236}">
                      <a16:creationId xmlns:a16="http://schemas.microsoft.com/office/drawing/2014/main" id="{03AA3E13-4C2C-40CF-84B4-24C242390732}"/>
                    </a:ext>
                  </a:extLst>
                </p:cNvPr>
                <p:cNvGrpSpPr/>
                <p:nvPr/>
              </p:nvGrpSpPr>
              <p:grpSpPr>
                <a:xfrm>
                  <a:off x="7207108" y="5586321"/>
                  <a:ext cx="1199515" cy="155275"/>
                  <a:chOff x="7207108" y="5586321"/>
                  <a:chExt cx="1199515" cy="155275"/>
                </a:xfrm>
              </p:grpSpPr>
              <p:cxnSp>
                <p:nvCxnSpPr>
                  <p:cNvPr id="303" name="Straight Connector 302">
                    <a:extLst>
                      <a:ext uri="{FF2B5EF4-FFF2-40B4-BE49-F238E27FC236}">
                        <a16:creationId xmlns:a16="http://schemas.microsoft.com/office/drawing/2014/main" id="{27F0D88C-870B-4F7B-864A-552421C161BF}"/>
                      </a:ext>
                    </a:extLst>
                  </p:cNvPr>
                  <p:cNvCxnSpPr>
                    <a:cxnSpLocks/>
                  </p:cNvCxnSpPr>
                  <p:nvPr/>
                </p:nvCxnSpPr>
                <p:spPr>
                  <a:xfrm flipV="1">
                    <a:off x="7207405" y="5613623"/>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304" name="Straight Connector 303">
                    <a:extLst>
                      <a:ext uri="{FF2B5EF4-FFF2-40B4-BE49-F238E27FC236}">
                        <a16:creationId xmlns:a16="http://schemas.microsoft.com/office/drawing/2014/main" id="{44BAC9C6-E049-4A99-B053-200E109A8A85}"/>
                      </a:ext>
                    </a:extLst>
                  </p:cNvPr>
                  <p:cNvCxnSpPr>
                    <a:cxnSpLocks/>
                  </p:cNvCxnSpPr>
                  <p:nvPr/>
                </p:nvCxnSpPr>
                <p:spPr>
                  <a:xfrm flipV="1">
                    <a:off x="8381273" y="5613622"/>
                    <a:ext cx="0" cy="127973"/>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cxnSp>
                <p:nvCxnSpPr>
                  <p:cNvPr id="308" name="Straight Connector 307">
                    <a:extLst>
                      <a:ext uri="{FF2B5EF4-FFF2-40B4-BE49-F238E27FC236}">
                        <a16:creationId xmlns:a16="http://schemas.microsoft.com/office/drawing/2014/main" id="{52F8B663-5F3B-49DB-AA8B-C11C0A055DEB}"/>
                      </a:ext>
                    </a:extLst>
                  </p:cNvPr>
                  <p:cNvCxnSpPr>
                    <a:cxnSpLocks/>
                  </p:cNvCxnSpPr>
                  <p:nvPr/>
                </p:nvCxnSpPr>
                <p:spPr>
                  <a:xfrm>
                    <a:off x="7207108" y="5586321"/>
                    <a:ext cx="1199515" cy="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cxnSp>
              <p:nvCxnSpPr>
                <p:cNvPr id="298" name="Straight Connector 297">
                  <a:extLst>
                    <a:ext uri="{FF2B5EF4-FFF2-40B4-BE49-F238E27FC236}">
                      <a16:creationId xmlns:a16="http://schemas.microsoft.com/office/drawing/2014/main" id="{C51B0B66-4BD2-4FFC-B9EF-EF2E56DA9D6D}"/>
                    </a:ext>
                  </a:extLst>
                </p:cNvPr>
                <p:cNvCxnSpPr>
                  <a:cxnSpLocks/>
                </p:cNvCxnSpPr>
                <p:nvPr/>
              </p:nvCxnSpPr>
              <p:spPr>
                <a:xfrm>
                  <a:off x="7806865" y="5274469"/>
                  <a:ext cx="0" cy="307090"/>
                </a:xfrm>
                <a:prstGeom prst="line">
                  <a:avLst/>
                </a:prstGeom>
                <a:ln w="15875" cap="rnd">
                  <a:solidFill>
                    <a:schemeClr val="tx1"/>
                  </a:solidFill>
                  <a:prstDash val="sysDot"/>
                </a:ln>
              </p:spPr>
              <p:style>
                <a:lnRef idx="3">
                  <a:schemeClr val="accent5"/>
                </a:lnRef>
                <a:fillRef idx="0">
                  <a:schemeClr val="accent5"/>
                </a:fillRef>
                <a:effectRef idx="2">
                  <a:schemeClr val="accent5"/>
                </a:effectRef>
                <a:fontRef idx="minor">
                  <a:schemeClr val="tx1"/>
                </a:fontRef>
              </p:style>
            </p:cxnSp>
          </p:grpSp>
        </p:grpSp>
      </p:grpSp>
    </p:spTree>
    <p:extLst>
      <p:ext uri="{BB962C8B-B14F-4D97-AF65-F5344CB8AC3E}">
        <p14:creationId xmlns:p14="http://schemas.microsoft.com/office/powerpoint/2010/main" val="3638524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4C19A7-54DF-49CB-8602-E132D3AA5949}"/>
              </a:ext>
            </a:extLst>
          </p:cNvPr>
          <p:cNvSpPr>
            <a:spLocks noGrp="1"/>
          </p:cNvSpPr>
          <p:nvPr>
            <p:ph type="title"/>
          </p:nvPr>
        </p:nvSpPr>
        <p:spPr/>
        <p:txBody>
          <a:bodyPr/>
          <a:lstStyle/>
          <a:p>
            <a:r>
              <a:rPr lang="en-US" dirty="0" err="1"/>
              <a:t>Mitre</a:t>
            </a:r>
            <a:r>
              <a:rPr lang="en-US" dirty="0"/>
              <a:t> ATT&amp;CK FOR ICS</a:t>
            </a:r>
          </a:p>
        </p:txBody>
      </p:sp>
      <p:sp>
        <p:nvSpPr>
          <p:cNvPr id="6" name="Content Placeholder 5">
            <a:extLst>
              <a:ext uri="{FF2B5EF4-FFF2-40B4-BE49-F238E27FC236}">
                <a16:creationId xmlns:a16="http://schemas.microsoft.com/office/drawing/2014/main" id="{A2CDA4D3-B7E7-4818-8F7B-27D9B011F8BD}"/>
              </a:ext>
            </a:extLst>
          </p:cNvPr>
          <p:cNvSpPr>
            <a:spLocks noGrp="1"/>
          </p:cNvSpPr>
          <p:nvPr>
            <p:ph idx="1"/>
          </p:nvPr>
        </p:nvSpPr>
        <p:spPr>
          <a:xfrm>
            <a:off x="175744" y="1099100"/>
            <a:ext cx="7368862" cy="5102713"/>
          </a:xfrm>
        </p:spPr>
        <p:txBody>
          <a:bodyPr>
            <a:normAutofit fontScale="92500" lnSpcReduction="10000"/>
          </a:bodyPr>
          <a:lstStyle/>
          <a:p>
            <a:r>
              <a:rPr lang="en-US" dirty="0"/>
              <a:t>ICS specific information to classify Tactics, Techniques and Procedures (TTPs) </a:t>
            </a:r>
          </a:p>
          <a:p>
            <a:r>
              <a:rPr lang="en-US" dirty="0"/>
              <a:t>11 Tactics</a:t>
            </a:r>
          </a:p>
          <a:p>
            <a:pPr lvl="1"/>
            <a:r>
              <a:rPr lang="en-US" dirty="0"/>
              <a:t>Common Language</a:t>
            </a:r>
          </a:p>
          <a:p>
            <a:pPr lvl="1"/>
            <a:r>
              <a:rPr lang="en-US" dirty="0"/>
              <a:t>Implied timeline of how close an adversary is to objective</a:t>
            </a:r>
          </a:p>
          <a:p>
            <a:r>
              <a:rPr lang="en-US" dirty="0"/>
              <a:t>81 Techniques</a:t>
            </a:r>
          </a:p>
          <a:p>
            <a:pPr lvl="1"/>
            <a:r>
              <a:rPr lang="en-US" dirty="0"/>
              <a:t>Specific methods that adversaries use to compromise ICS Components</a:t>
            </a:r>
          </a:p>
          <a:p>
            <a:r>
              <a:rPr lang="en-US" dirty="0"/>
              <a:t>Software used by ICS threats</a:t>
            </a:r>
          </a:p>
          <a:p>
            <a:pPr lvl="1"/>
            <a:r>
              <a:rPr lang="en-US" dirty="0"/>
              <a:t>Specific malware (</a:t>
            </a:r>
            <a:r>
              <a:rPr lang="en-US" dirty="0" err="1"/>
              <a:t>Conficker</a:t>
            </a:r>
            <a:r>
              <a:rPr lang="en-US" dirty="0"/>
              <a:t>, </a:t>
            </a:r>
            <a:r>
              <a:rPr lang="en-US" dirty="0" err="1"/>
              <a:t>LockerGoga</a:t>
            </a:r>
            <a:r>
              <a:rPr lang="en-US" dirty="0"/>
              <a:t>, Triton, </a:t>
            </a:r>
            <a:r>
              <a:rPr lang="en-US" dirty="0" err="1"/>
              <a:t>NotPetya</a:t>
            </a:r>
            <a:r>
              <a:rPr lang="en-US" dirty="0"/>
              <a:t>, </a:t>
            </a:r>
            <a:r>
              <a:rPr lang="en-US" dirty="0" err="1"/>
              <a:t>etc</a:t>
            </a:r>
            <a:r>
              <a:rPr lang="en-US" dirty="0"/>
              <a:t>)</a:t>
            </a:r>
          </a:p>
          <a:p>
            <a:r>
              <a:rPr lang="en-US" dirty="0"/>
              <a:t>Adversary groups from ICS related incidents</a:t>
            </a:r>
          </a:p>
          <a:p>
            <a:pPr lvl="1"/>
            <a:r>
              <a:rPr lang="en-US" dirty="0"/>
              <a:t>mapped to publicly reported technique use</a:t>
            </a:r>
          </a:p>
          <a:p>
            <a:pPr lvl="1"/>
            <a:r>
              <a:rPr lang="en-US" dirty="0"/>
              <a:t>mapped to reported software used during intrusions</a:t>
            </a:r>
          </a:p>
          <a:p>
            <a:r>
              <a:rPr lang="en-US" dirty="0"/>
              <a:t>Assets present in ICS</a:t>
            </a:r>
          </a:p>
        </p:txBody>
      </p:sp>
      <p:sp>
        <p:nvSpPr>
          <p:cNvPr id="4" name="Slide Number Placeholder 3">
            <a:extLst>
              <a:ext uri="{FF2B5EF4-FFF2-40B4-BE49-F238E27FC236}">
                <a16:creationId xmlns:a16="http://schemas.microsoft.com/office/drawing/2014/main" id="{1821103A-3F91-42A8-AF50-FD08FFA6D89E}"/>
              </a:ext>
            </a:extLst>
          </p:cNvPr>
          <p:cNvSpPr>
            <a:spLocks noGrp="1"/>
          </p:cNvSpPr>
          <p:nvPr>
            <p:ph type="sldNum" sz="quarter" idx="12"/>
          </p:nvPr>
        </p:nvSpPr>
        <p:spPr/>
        <p:txBody>
          <a:bodyPr/>
          <a:lstStyle/>
          <a:p>
            <a:pPr defTabSz="932563">
              <a:defRPr/>
            </a:pPr>
            <a:fld id="{A43736AB-0A1D-4C32-90B4-CD5B1DB9BD29}" type="slidenum">
              <a:rPr lang="en-US">
                <a:solidFill>
                  <a:srgbClr val="000000">
                    <a:tint val="75000"/>
                  </a:srgbClr>
                </a:solidFill>
                <a:latin typeface="Segoe UI"/>
              </a:rPr>
              <a:pPr defTabSz="932563">
                <a:defRPr/>
              </a:pPr>
              <a:t>21</a:t>
            </a:fld>
            <a:endParaRPr lang="en-US">
              <a:solidFill>
                <a:srgbClr val="000000">
                  <a:tint val="75000"/>
                </a:srgbClr>
              </a:solidFill>
              <a:latin typeface="Segoe UI"/>
            </a:endParaRPr>
          </a:p>
        </p:txBody>
      </p:sp>
      <p:graphicFrame>
        <p:nvGraphicFramePr>
          <p:cNvPr id="2" name="Table 2">
            <a:extLst>
              <a:ext uri="{FF2B5EF4-FFF2-40B4-BE49-F238E27FC236}">
                <a16:creationId xmlns:a16="http://schemas.microsoft.com/office/drawing/2014/main" id="{EAC658D8-EEDD-4659-B34A-A05E53C4AEE0}"/>
              </a:ext>
            </a:extLst>
          </p:cNvPr>
          <p:cNvGraphicFramePr>
            <a:graphicFrameLocks noGrp="1"/>
          </p:cNvGraphicFramePr>
          <p:nvPr/>
        </p:nvGraphicFramePr>
        <p:xfrm>
          <a:off x="8071601" y="139242"/>
          <a:ext cx="4108636" cy="3612068"/>
        </p:xfrm>
        <a:graphic>
          <a:graphicData uri="http://schemas.openxmlformats.org/drawingml/2006/table">
            <a:tbl>
              <a:tblPr firstRow="1" bandRow="1">
                <a:tableStyleId>{5C22544A-7EE6-4342-B048-85BDC9FD1C3A}</a:tableStyleId>
              </a:tblPr>
              <a:tblGrid>
                <a:gridCol w="4108636">
                  <a:extLst>
                    <a:ext uri="{9D8B030D-6E8A-4147-A177-3AD203B41FA5}">
                      <a16:colId xmlns:a16="http://schemas.microsoft.com/office/drawing/2014/main" val="11639711"/>
                    </a:ext>
                  </a:extLst>
                </a:gridCol>
              </a:tblGrid>
              <a:tr h="341955">
                <a:tc>
                  <a:txBody>
                    <a:bodyPr/>
                    <a:lstStyle/>
                    <a:p>
                      <a:r>
                        <a:rPr lang="en-US" sz="1600" dirty="0"/>
                        <a:t>11 Tactics</a:t>
                      </a:r>
                    </a:p>
                  </a:txBody>
                  <a:tcPr marL="93260" marR="93260" marT="46630" marB="46630"/>
                </a:tc>
                <a:extLst>
                  <a:ext uri="{0D108BD9-81ED-4DB2-BD59-A6C34878D82A}">
                    <a16:rowId xmlns:a16="http://schemas.microsoft.com/office/drawing/2014/main" val="682099155"/>
                  </a:ext>
                </a:extLst>
              </a:tr>
              <a:tr h="297283">
                <a:tc>
                  <a:txBody>
                    <a:bodyPr/>
                    <a:lstStyle/>
                    <a:p>
                      <a:r>
                        <a:rPr lang="en-US" sz="1600" u="none" strike="noStrike" dirty="0">
                          <a:solidFill>
                            <a:schemeClr val="tx1"/>
                          </a:solidFill>
                          <a:effectLst/>
                          <a:hlinkClick r:id="rId2" tooltip="Initial Access">
                            <a:extLst>
                              <a:ext uri="{A12FA001-AC4F-418D-AE19-62706E023703}">
                                <ahyp:hlinkClr xmlns:ahyp="http://schemas.microsoft.com/office/drawing/2018/hyperlinkcolor" val="tx"/>
                              </a:ext>
                            </a:extLst>
                          </a:hlinkClick>
                        </a:rPr>
                        <a:t>Initial Access</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424295696"/>
                  </a:ext>
                </a:extLst>
              </a:tr>
              <a:tr h="297283">
                <a:tc>
                  <a:txBody>
                    <a:bodyPr/>
                    <a:lstStyle/>
                    <a:p>
                      <a:r>
                        <a:rPr lang="en-US" sz="1600" u="none" strike="noStrike" dirty="0">
                          <a:solidFill>
                            <a:schemeClr val="tx1"/>
                          </a:solidFill>
                          <a:effectLst/>
                          <a:hlinkClick r:id="rId3" tooltip="Discovery">
                            <a:extLst>
                              <a:ext uri="{A12FA001-AC4F-418D-AE19-62706E023703}">
                                <ahyp:hlinkClr xmlns:ahyp="http://schemas.microsoft.com/office/drawing/2018/hyperlinkcolor" val="tx"/>
                              </a:ext>
                            </a:extLst>
                          </a:hlinkClick>
                        </a:rPr>
                        <a:t>Discovery</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190007421"/>
                  </a:ext>
                </a:extLst>
              </a:tr>
              <a:tr h="297283">
                <a:tc>
                  <a:txBody>
                    <a:bodyPr/>
                    <a:lstStyle/>
                    <a:p>
                      <a:r>
                        <a:rPr lang="en-US" sz="1600" u="none" strike="noStrike" dirty="0">
                          <a:solidFill>
                            <a:schemeClr val="tx1"/>
                          </a:solidFill>
                          <a:effectLst/>
                          <a:hlinkClick r:id="rId4" tooltip="Collection">
                            <a:extLst>
                              <a:ext uri="{A12FA001-AC4F-418D-AE19-62706E023703}">
                                <ahyp:hlinkClr xmlns:ahyp="http://schemas.microsoft.com/office/drawing/2018/hyperlinkcolor" val="tx"/>
                              </a:ext>
                            </a:extLst>
                          </a:hlinkClick>
                        </a:rPr>
                        <a:t>Collection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2581568741"/>
                  </a:ext>
                </a:extLst>
              </a:tr>
              <a:tr h="297283">
                <a:tc>
                  <a:txBody>
                    <a:bodyPr/>
                    <a:lstStyle/>
                    <a:p>
                      <a:r>
                        <a:rPr lang="en-US" sz="1600" u="none" strike="noStrike" dirty="0">
                          <a:solidFill>
                            <a:schemeClr val="tx1"/>
                          </a:solidFill>
                          <a:effectLst/>
                          <a:hlinkClick r:id="rId5" tooltip="Lateral Movement">
                            <a:extLst>
                              <a:ext uri="{A12FA001-AC4F-418D-AE19-62706E023703}">
                                <ahyp:hlinkClr xmlns:ahyp="http://schemas.microsoft.com/office/drawing/2018/hyperlinkcolor" val="tx"/>
                              </a:ext>
                            </a:extLst>
                          </a:hlinkClick>
                        </a:rPr>
                        <a:t>Lateral Movement</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109639059"/>
                  </a:ext>
                </a:extLst>
              </a:tr>
              <a:tr h="297283">
                <a:tc>
                  <a:txBody>
                    <a:bodyPr/>
                    <a:lstStyle/>
                    <a:p>
                      <a:r>
                        <a:rPr lang="en-US" sz="1600" u="none" strike="noStrike" dirty="0">
                          <a:solidFill>
                            <a:schemeClr val="tx1"/>
                          </a:solidFill>
                          <a:effectLst/>
                          <a:hlinkClick r:id="rId6" tooltip="Evasion">
                            <a:extLst>
                              <a:ext uri="{A12FA001-AC4F-418D-AE19-62706E023703}">
                                <ahyp:hlinkClr xmlns:ahyp="http://schemas.microsoft.com/office/drawing/2018/hyperlinkcolor" val="tx"/>
                              </a:ext>
                            </a:extLst>
                          </a:hlinkClick>
                        </a:rPr>
                        <a:t>Evasion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106749659"/>
                  </a:ext>
                </a:extLst>
              </a:tr>
              <a:tr h="297283">
                <a:tc>
                  <a:txBody>
                    <a:bodyPr/>
                    <a:lstStyle/>
                    <a:p>
                      <a:r>
                        <a:rPr lang="en-US" sz="1600" u="none" strike="noStrike" dirty="0">
                          <a:solidFill>
                            <a:schemeClr val="tx1"/>
                          </a:solidFill>
                          <a:effectLst/>
                          <a:hlinkClick r:id="rId7" tooltip="Command and Control">
                            <a:extLst>
                              <a:ext uri="{A12FA001-AC4F-418D-AE19-62706E023703}">
                                <ahyp:hlinkClr xmlns:ahyp="http://schemas.microsoft.com/office/drawing/2018/hyperlinkcolor" val="tx"/>
                              </a:ext>
                            </a:extLst>
                          </a:hlinkClick>
                        </a:rPr>
                        <a:t>Command and Control</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01406008"/>
                  </a:ext>
                </a:extLst>
              </a:tr>
              <a:tr h="297283">
                <a:tc>
                  <a:txBody>
                    <a:bodyPr/>
                    <a:lstStyle/>
                    <a:p>
                      <a:r>
                        <a:rPr lang="en-US" sz="1600" u="none" strike="noStrike" dirty="0">
                          <a:solidFill>
                            <a:schemeClr val="tx1"/>
                          </a:solidFill>
                          <a:effectLst/>
                          <a:hlinkClick r:id="rId8" tooltip="Execution">
                            <a:extLst>
                              <a:ext uri="{A12FA001-AC4F-418D-AE19-62706E023703}">
                                <ahyp:hlinkClr xmlns:ahyp="http://schemas.microsoft.com/office/drawing/2018/hyperlinkcolor" val="tx"/>
                              </a:ext>
                            </a:extLst>
                          </a:hlinkClick>
                        </a:rPr>
                        <a:t>Execution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600341957"/>
                  </a:ext>
                </a:extLst>
              </a:tr>
              <a:tr h="297283">
                <a:tc>
                  <a:txBody>
                    <a:bodyPr/>
                    <a:lstStyle/>
                    <a:p>
                      <a:r>
                        <a:rPr lang="en-US" sz="1600" u="none" strike="noStrike" dirty="0">
                          <a:solidFill>
                            <a:schemeClr val="tx1"/>
                          </a:solidFill>
                          <a:effectLst/>
                          <a:hlinkClick r:id="rId9" tooltip="Persistence">
                            <a:extLst>
                              <a:ext uri="{A12FA001-AC4F-418D-AE19-62706E023703}">
                                <ahyp:hlinkClr xmlns:ahyp="http://schemas.microsoft.com/office/drawing/2018/hyperlinkcolor" val="tx"/>
                              </a:ext>
                            </a:extLst>
                          </a:hlinkClick>
                        </a:rPr>
                        <a:t>Persistence</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257791595"/>
                  </a:ext>
                </a:extLst>
              </a:tr>
              <a:tr h="297283">
                <a:tc>
                  <a:txBody>
                    <a:bodyPr/>
                    <a:lstStyle/>
                    <a:p>
                      <a:r>
                        <a:rPr lang="en-US" sz="1600" u="none" strike="noStrike" dirty="0">
                          <a:solidFill>
                            <a:schemeClr val="tx1"/>
                          </a:solidFill>
                          <a:effectLst/>
                          <a:hlinkClick r:id="rId10" tooltip="Impact">
                            <a:extLst>
                              <a:ext uri="{A12FA001-AC4F-418D-AE19-62706E023703}">
                                <ahyp:hlinkClr xmlns:ahyp="http://schemas.microsoft.com/office/drawing/2018/hyperlinkcolor" val="tx"/>
                              </a:ext>
                            </a:extLst>
                          </a:hlinkClick>
                        </a:rPr>
                        <a:t>Impact</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099626070"/>
                  </a:ext>
                </a:extLst>
              </a:tr>
              <a:tr h="297283">
                <a:tc>
                  <a:txBody>
                    <a:bodyPr/>
                    <a:lstStyle/>
                    <a:p>
                      <a:r>
                        <a:rPr lang="en-US" sz="1600" u="none" strike="noStrike" dirty="0">
                          <a:solidFill>
                            <a:schemeClr val="tx1"/>
                          </a:solidFill>
                          <a:effectLst/>
                          <a:hlinkClick r:id="rId11" tooltip="Impair Process Control">
                            <a:extLst>
                              <a:ext uri="{A12FA001-AC4F-418D-AE19-62706E023703}">
                                <ahyp:hlinkClr xmlns:ahyp="http://schemas.microsoft.com/office/drawing/2018/hyperlinkcolor" val="tx"/>
                              </a:ext>
                            </a:extLst>
                          </a:hlinkClick>
                        </a:rPr>
                        <a:t>Impair Process Control</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846918733"/>
                  </a:ext>
                </a:extLst>
              </a:tr>
              <a:tr h="297283">
                <a:tc>
                  <a:txBody>
                    <a:bodyPr/>
                    <a:lstStyle/>
                    <a:p>
                      <a:r>
                        <a:rPr lang="en-US" sz="1600" u="none" strike="noStrike" dirty="0">
                          <a:solidFill>
                            <a:schemeClr val="tx1"/>
                          </a:solidFill>
                          <a:effectLst/>
                          <a:hlinkClick r:id="rId12" tooltip="Inhibit Response Function">
                            <a:extLst>
                              <a:ext uri="{A12FA001-AC4F-418D-AE19-62706E023703}">
                                <ahyp:hlinkClr xmlns:ahyp="http://schemas.microsoft.com/office/drawing/2018/hyperlinkcolor" val="tx"/>
                              </a:ext>
                            </a:extLst>
                          </a:hlinkClick>
                        </a:rPr>
                        <a:t>Inhibit Response Function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700127906"/>
                  </a:ext>
                </a:extLst>
              </a:tr>
            </a:tbl>
          </a:graphicData>
        </a:graphic>
      </p:graphicFrame>
      <p:pic>
        <p:nvPicPr>
          <p:cNvPr id="7" name="Content Placeholder 5">
            <a:extLst>
              <a:ext uri="{FF2B5EF4-FFF2-40B4-BE49-F238E27FC236}">
                <a16:creationId xmlns:a16="http://schemas.microsoft.com/office/drawing/2014/main" id="{15AA8B79-A32F-4056-BF94-3862E262D37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071601" y="3908051"/>
            <a:ext cx="4172522" cy="2179375"/>
          </a:xfrm>
          <a:prstGeom prst="rect">
            <a:avLst/>
          </a:prstGeom>
        </p:spPr>
      </p:pic>
    </p:spTree>
    <p:extLst>
      <p:ext uri="{BB962C8B-B14F-4D97-AF65-F5344CB8AC3E}">
        <p14:creationId xmlns:p14="http://schemas.microsoft.com/office/powerpoint/2010/main" val="3355470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DA42C-45F7-4191-82F7-DD28FF27F8A6}"/>
              </a:ext>
            </a:extLst>
          </p:cNvPr>
          <p:cNvSpPr>
            <a:spLocks noGrp="1"/>
          </p:cNvSpPr>
          <p:nvPr>
            <p:ph type="title"/>
          </p:nvPr>
        </p:nvSpPr>
        <p:spPr/>
        <p:txBody>
          <a:bodyPr/>
          <a:lstStyle/>
          <a:p>
            <a:r>
              <a:rPr lang="en-US" dirty="0"/>
              <a:t>Timeline vs </a:t>
            </a:r>
            <a:r>
              <a:rPr lang="en-US" dirty="0" err="1"/>
              <a:t>Mitre</a:t>
            </a:r>
            <a:r>
              <a:rPr lang="en-US" dirty="0"/>
              <a:t> Tactics</a:t>
            </a:r>
          </a:p>
        </p:txBody>
      </p:sp>
      <p:sp>
        <p:nvSpPr>
          <p:cNvPr id="2" name="Slide Number Placeholder 1">
            <a:extLst>
              <a:ext uri="{FF2B5EF4-FFF2-40B4-BE49-F238E27FC236}">
                <a16:creationId xmlns:a16="http://schemas.microsoft.com/office/drawing/2014/main" id="{F22C2A5D-CB82-4CEB-B25E-798A1CED0FB9}"/>
              </a:ext>
            </a:extLst>
          </p:cNvPr>
          <p:cNvSpPr>
            <a:spLocks noGrp="1"/>
          </p:cNvSpPr>
          <p:nvPr>
            <p:ph type="sldNum" sz="quarter" idx="12"/>
          </p:nvPr>
        </p:nvSpPr>
        <p:spPr/>
        <p:txBody>
          <a:bodyPr/>
          <a:lstStyle/>
          <a:p>
            <a:pPr defTabSz="932563">
              <a:defRPr/>
            </a:pPr>
            <a:fld id="{A43736AB-0A1D-4C32-90B4-CD5B1DB9BD29}" type="slidenum">
              <a:rPr lang="en-US">
                <a:solidFill>
                  <a:srgbClr val="000000">
                    <a:tint val="75000"/>
                  </a:srgbClr>
                </a:solidFill>
                <a:latin typeface="Segoe UI"/>
              </a:rPr>
              <a:pPr defTabSz="932563">
                <a:defRPr/>
              </a:pPr>
              <a:t>22</a:t>
            </a:fld>
            <a:endParaRPr lang="en-US">
              <a:solidFill>
                <a:srgbClr val="000000">
                  <a:tint val="75000"/>
                </a:srgbClr>
              </a:solidFill>
              <a:latin typeface="Segoe UI"/>
            </a:endParaRPr>
          </a:p>
        </p:txBody>
      </p:sp>
      <p:sp>
        <p:nvSpPr>
          <p:cNvPr id="9" name="Oval 8">
            <a:extLst>
              <a:ext uri="{FF2B5EF4-FFF2-40B4-BE49-F238E27FC236}">
                <a16:creationId xmlns:a16="http://schemas.microsoft.com/office/drawing/2014/main" id="{4F8D2369-7F87-4296-A99A-9AADFC518FAA}"/>
              </a:ext>
            </a:extLst>
          </p:cNvPr>
          <p:cNvSpPr/>
          <p:nvPr/>
        </p:nvSpPr>
        <p:spPr>
          <a:xfrm>
            <a:off x="217760" y="2905716"/>
            <a:ext cx="3347010" cy="2783164"/>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0" name="Oval 9">
            <a:extLst>
              <a:ext uri="{FF2B5EF4-FFF2-40B4-BE49-F238E27FC236}">
                <a16:creationId xmlns:a16="http://schemas.microsoft.com/office/drawing/2014/main" id="{8B9013EA-0741-4EB5-B7E6-C78C01F9290F}"/>
              </a:ext>
            </a:extLst>
          </p:cNvPr>
          <p:cNvSpPr/>
          <p:nvPr/>
        </p:nvSpPr>
        <p:spPr>
          <a:xfrm>
            <a:off x="3064656" y="2905716"/>
            <a:ext cx="3347010" cy="2783164"/>
          </a:xfrm>
          <a:prstGeom prst="ellipse">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1" name="Oval 10">
            <a:extLst>
              <a:ext uri="{FF2B5EF4-FFF2-40B4-BE49-F238E27FC236}">
                <a16:creationId xmlns:a16="http://schemas.microsoft.com/office/drawing/2014/main" id="{AB05B01E-0C8F-4DB1-933B-27BF8CC21F16}"/>
              </a:ext>
            </a:extLst>
          </p:cNvPr>
          <p:cNvSpPr/>
          <p:nvPr/>
        </p:nvSpPr>
        <p:spPr>
          <a:xfrm>
            <a:off x="5941909" y="2905716"/>
            <a:ext cx="3347010" cy="2783164"/>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2" name="Oval 11">
            <a:extLst>
              <a:ext uri="{FF2B5EF4-FFF2-40B4-BE49-F238E27FC236}">
                <a16:creationId xmlns:a16="http://schemas.microsoft.com/office/drawing/2014/main" id="{5693B49D-4C1C-4161-BB1D-0ACA702FEC3C}"/>
              </a:ext>
            </a:extLst>
          </p:cNvPr>
          <p:cNvSpPr/>
          <p:nvPr/>
        </p:nvSpPr>
        <p:spPr>
          <a:xfrm>
            <a:off x="8819164" y="2905716"/>
            <a:ext cx="3347010" cy="27831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3" name="TextBox 12">
            <a:extLst>
              <a:ext uri="{FF2B5EF4-FFF2-40B4-BE49-F238E27FC236}">
                <a16:creationId xmlns:a16="http://schemas.microsoft.com/office/drawing/2014/main" id="{C0B1BA98-77A9-468C-9F3D-20EE159B2736}"/>
              </a:ext>
            </a:extLst>
          </p:cNvPr>
          <p:cNvSpPr txBox="1"/>
          <p:nvPr/>
        </p:nvSpPr>
        <p:spPr>
          <a:xfrm>
            <a:off x="765318" y="3712681"/>
            <a:ext cx="2128986" cy="1246787"/>
          </a:xfrm>
          <a:prstGeom prst="rect">
            <a:avLst/>
          </a:prstGeom>
          <a:noFill/>
        </p:spPr>
        <p:txBody>
          <a:bodyPr wrap="none" rtlCol="0">
            <a:spAutoFit/>
          </a:bodyPr>
          <a:lstStyle/>
          <a:p>
            <a:pPr defTabSz="932563">
              <a:defRPr/>
            </a:pPr>
            <a:r>
              <a:rPr lang="en-US" sz="2448" b="1" dirty="0">
                <a:solidFill>
                  <a:srgbClr val="000000"/>
                </a:solidFill>
                <a:latin typeface="Segoe UI"/>
              </a:rPr>
              <a:t>Initial Access</a:t>
            </a:r>
          </a:p>
          <a:p>
            <a:pPr defTabSz="932563">
              <a:defRPr/>
            </a:pPr>
            <a:r>
              <a:rPr lang="en-US" sz="2448" b="1" dirty="0">
                <a:solidFill>
                  <a:srgbClr val="000000"/>
                </a:solidFill>
                <a:latin typeface="Segoe UI"/>
              </a:rPr>
              <a:t>Discovery</a:t>
            </a:r>
          </a:p>
          <a:p>
            <a:pPr defTabSz="932563">
              <a:defRPr/>
            </a:pPr>
            <a:r>
              <a:rPr lang="en-US" sz="2448" b="1" dirty="0">
                <a:solidFill>
                  <a:srgbClr val="000000"/>
                </a:solidFill>
                <a:latin typeface="Segoe UI"/>
              </a:rPr>
              <a:t>Collection</a:t>
            </a:r>
          </a:p>
        </p:txBody>
      </p:sp>
      <p:sp>
        <p:nvSpPr>
          <p:cNvPr id="14" name="TextBox 13">
            <a:extLst>
              <a:ext uri="{FF2B5EF4-FFF2-40B4-BE49-F238E27FC236}">
                <a16:creationId xmlns:a16="http://schemas.microsoft.com/office/drawing/2014/main" id="{9835DF78-03FD-4632-B9C4-B5DE3FCC7586}"/>
              </a:ext>
            </a:extLst>
          </p:cNvPr>
          <p:cNvSpPr txBox="1"/>
          <p:nvPr/>
        </p:nvSpPr>
        <p:spPr>
          <a:xfrm>
            <a:off x="3165864" y="3712681"/>
            <a:ext cx="3306517" cy="1246787"/>
          </a:xfrm>
          <a:prstGeom prst="rect">
            <a:avLst/>
          </a:prstGeom>
          <a:noFill/>
        </p:spPr>
        <p:txBody>
          <a:bodyPr wrap="none" rtlCol="0">
            <a:spAutoFit/>
          </a:bodyPr>
          <a:lstStyle/>
          <a:p>
            <a:pPr defTabSz="932563">
              <a:defRPr/>
            </a:pPr>
            <a:r>
              <a:rPr lang="en-US" sz="2448" b="1" dirty="0">
                <a:solidFill>
                  <a:srgbClr val="000000"/>
                </a:solidFill>
                <a:latin typeface="Segoe UI"/>
              </a:rPr>
              <a:t>Lateral Movement</a:t>
            </a:r>
          </a:p>
          <a:p>
            <a:pPr defTabSz="932563">
              <a:defRPr/>
            </a:pPr>
            <a:r>
              <a:rPr lang="en-US" sz="2448" b="1" dirty="0">
                <a:solidFill>
                  <a:srgbClr val="000000"/>
                </a:solidFill>
                <a:latin typeface="Segoe UI"/>
              </a:rPr>
              <a:t>Evasion</a:t>
            </a:r>
          </a:p>
          <a:p>
            <a:pPr defTabSz="932563">
              <a:defRPr/>
            </a:pPr>
            <a:r>
              <a:rPr lang="en-US" sz="2448" b="1" dirty="0">
                <a:solidFill>
                  <a:srgbClr val="000000"/>
                </a:solidFill>
                <a:latin typeface="Segoe UI"/>
              </a:rPr>
              <a:t>Command &amp; Control</a:t>
            </a:r>
          </a:p>
        </p:txBody>
      </p:sp>
      <p:sp>
        <p:nvSpPr>
          <p:cNvPr id="17" name="TextBox 16">
            <a:extLst>
              <a:ext uri="{FF2B5EF4-FFF2-40B4-BE49-F238E27FC236}">
                <a16:creationId xmlns:a16="http://schemas.microsoft.com/office/drawing/2014/main" id="{8C9CE793-D10E-4B2B-ABFD-EF46BADAC610}"/>
              </a:ext>
            </a:extLst>
          </p:cNvPr>
          <p:cNvSpPr txBox="1"/>
          <p:nvPr/>
        </p:nvSpPr>
        <p:spPr>
          <a:xfrm>
            <a:off x="6609855" y="3901023"/>
            <a:ext cx="1866680" cy="862581"/>
          </a:xfrm>
          <a:prstGeom prst="rect">
            <a:avLst/>
          </a:prstGeom>
          <a:noFill/>
        </p:spPr>
        <p:txBody>
          <a:bodyPr wrap="none" rtlCol="0">
            <a:spAutoFit/>
          </a:bodyPr>
          <a:lstStyle/>
          <a:p>
            <a:pPr defTabSz="932563">
              <a:defRPr/>
            </a:pPr>
            <a:r>
              <a:rPr lang="en-US" sz="2448" b="1" dirty="0">
                <a:solidFill>
                  <a:srgbClr val="000000"/>
                </a:solidFill>
                <a:latin typeface="Segoe UI"/>
              </a:rPr>
              <a:t>Execution</a:t>
            </a:r>
          </a:p>
          <a:p>
            <a:pPr defTabSz="932563">
              <a:defRPr/>
            </a:pPr>
            <a:r>
              <a:rPr lang="en-US" sz="2448" b="1" dirty="0">
                <a:solidFill>
                  <a:srgbClr val="000000"/>
                </a:solidFill>
                <a:latin typeface="Segoe UI"/>
              </a:rPr>
              <a:t>Persistence</a:t>
            </a:r>
          </a:p>
        </p:txBody>
      </p:sp>
      <p:sp>
        <p:nvSpPr>
          <p:cNvPr id="18" name="TextBox 17">
            <a:extLst>
              <a:ext uri="{FF2B5EF4-FFF2-40B4-BE49-F238E27FC236}">
                <a16:creationId xmlns:a16="http://schemas.microsoft.com/office/drawing/2014/main" id="{ABD0EC25-BB80-428D-98D9-DBDD657211D7}"/>
              </a:ext>
            </a:extLst>
          </p:cNvPr>
          <p:cNvSpPr txBox="1"/>
          <p:nvPr/>
        </p:nvSpPr>
        <p:spPr>
          <a:xfrm>
            <a:off x="9072539" y="3712681"/>
            <a:ext cx="3598055" cy="1246787"/>
          </a:xfrm>
          <a:prstGeom prst="rect">
            <a:avLst/>
          </a:prstGeom>
          <a:noFill/>
        </p:spPr>
        <p:txBody>
          <a:bodyPr wrap="none" rtlCol="0">
            <a:spAutoFit/>
          </a:bodyPr>
          <a:lstStyle/>
          <a:p>
            <a:pPr defTabSz="932563">
              <a:defRPr/>
            </a:pPr>
            <a:r>
              <a:rPr lang="en-US" sz="2448" b="1" dirty="0">
                <a:solidFill>
                  <a:srgbClr val="000000"/>
                </a:solidFill>
                <a:latin typeface="Segoe UI"/>
              </a:rPr>
              <a:t>Impact</a:t>
            </a:r>
          </a:p>
          <a:p>
            <a:pPr defTabSz="932563">
              <a:defRPr/>
            </a:pPr>
            <a:r>
              <a:rPr lang="en-US" sz="2448" b="1" dirty="0">
                <a:solidFill>
                  <a:srgbClr val="000000"/>
                </a:solidFill>
                <a:latin typeface="Segoe UI"/>
              </a:rPr>
              <a:t>Impair Process Control</a:t>
            </a:r>
          </a:p>
          <a:p>
            <a:pPr defTabSz="932563">
              <a:defRPr/>
            </a:pPr>
            <a:r>
              <a:rPr lang="en-US" sz="2448" b="1" dirty="0">
                <a:solidFill>
                  <a:srgbClr val="000000"/>
                </a:solidFill>
                <a:latin typeface="Segoe UI"/>
              </a:rPr>
              <a:t>Inhibit Response</a:t>
            </a:r>
          </a:p>
        </p:txBody>
      </p:sp>
      <p:sp>
        <p:nvSpPr>
          <p:cNvPr id="19" name="Arrow: Right 18">
            <a:extLst>
              <a:ext uri="{FF2B5EF4-FFF2-40B4-BE49-F238E27FC236}">
                <a16:creationId xmlns:a16="http://schemas.microsoft.com/office/drawing/2014/main" id="{56AD7AFC-7015-4350-80E2-9F04911F6F31}"/>
              </a:ext>
            </a:extLst>
          </p:cNvPr>
          <p:cNvSpPr/>
          <p:nvPr/>
        </p:nvSpPr>
        <p:spPr>
          <a:xfrm>
            <a:off x="765317" y="5688880"/>
            <a:ext cx="10780711" cy="714238"/>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2856" dirty="0">
                <a:solidFill>
                  <a:srgbClr val="FFFFFF"/>
                </a:solidFill>
                <a:latin typeface="Segoe UI"/>
              </a:rPr>
              <a:t>Timeline</a:t>
            </a:r>
          </a:p>
        </p:txBody>
      </p:sp>
      <p:sp>
        <p:nvSpPr>
          <p:cNvPr id="15" name="Title 4">
            <a:extLst>
              <a:ext uri="{FF2B5EF4-FFF2-40B4-BE49-F238E27FC236}">
                <a16:creationId xmlns:a16="http://schemas.microsoft.com/office/drawing/2014/main" id="{B549BB56-9C72-4E8B-B17D-B3045DC94955}"/>
              </a:ext>
            </a:extLst>
          </p:cNvPr>
          <p:cNvSpPr txBox="1">
            <a:spLocks/>
          </p:cNvSpPr>
          <p:nvPr/>
        </p:nvSpPr>
        <p:spPr>
          <a:xfrm>
            <a:off x="311749" y="448709"/>
            <a:ext cx="10724938" cy="49492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Franklin Gothic Book" panose="020B0503020102020204" pitchFamily="34" charset="0"/>
              </a:defRPr>
            </a:lvl1pPr>
          </a:lstStyle>
          <a:p>
            <a:pPr defTabSz="932597">
              <a:defRPr/>
            </a:pPr>
            <a:endParaRPr lang="en-US" sz="3264" dirty="0">
              <a:solidFill>
                <a:srgbClr val="243A5E"/>
              </a:solidFill>
              <a:latin typeface="Segoe UI Semibold"/>
            </a:endParaRPr>
          </a:p>
        </p:txBody>
      </p:sp>
      <p:graphicFrame>
        <p:nvGraphicFramePr>
          <p:cNvPr id="27" name="Table 2">
            <a:extLst>
              <a:ext uri="{FF2B5EF4-FFF2-40B4-BE49-F238E27FC236}">
                <a16:creationId xmlns:a16="http://schemas.microsoft.com/office/drawing/2014/main" id="{2A70E53F-E491-49F7-89F3-E1E87B3A52BB}"/>
              </a:ext>
            </a:extLst>
          </p:cNvPr>
          <p:cNvGraphicFramePr>
            <a:graphicFrameLocks noGrp="1"/>
          </p:cNvGraphicFramePr>
          <p:nvPr/>
        </p:nvGraphicFramePr>
        <p:xfrm>
          <a:off x="8071601" y="139242"/>
          <a:ext cx="4108636" cy="3612068"/>
        </p:xfrm>
        <a:graphic>
          <a:graphicData uri="http://schemas.openxmlformats.org/drawingml/2006/table">
            <a:tbl>
              <a:tblPr firstRow="1" bandRow="1">
                <a:tableStyleId>{5C22544A-7EE6-4342-B048-85BDC9FD1C3A}</a:tableStyleId>
              </a:tblPr>
              <a:tblGrid>
                <a:gridCol w="4108636">
                  <a:extLst>
                    <a:ext uri="{9D8B030D-6E8A-4147-A177-3AD203B41FA5}">
                      <a16:colId xmlns:a16="http://schemas.microsoft.com/office/drawing/2014/main" val="11639711"/>
                    </a:ext>
                  </a:extLst>
                </a:gridCol>
              </a:tblGrid>
              <a:tr h="341955">
                <a:tc>
                  <a:txBody>
                    <a:bodyPr/>
                    <a:lstStyle/>
                    <a:p>
                      <a:r>
                        <a:rPr lang="en-US" sz="1600" dirty="0"/>
                        <a:t>11 Tactics</a:t>
                      </a:r>
                    </a:p>
                  </a:txBody>
                  <a:tcPr marL="93260" marR="93260" marT="46630" marB="46630"/>
                </a:tc>
                <a:extLst>
                  <a:ext uri="{0D108BD9-81ED-4DB2-BD59-A6C34878D82A}">
                    <a16:rowId xmlns:a16="http://schemas.microsoft.com/office/drawing/2014/main" val="682099155"/>
                  </a:ext>
                </a:extLst>
              </a:tr>
              <a:tr h="297283">
                <a:tc>
                  <a:txBody>
                    <a:bodyPr/>
                    <a:lstStyle/>
                    <a:p>
                      <a:r>
                        <a:rPr lang="en-US" sz="1600" u="none" strike="noStrike" dirty="0">
                          <a:solidFill>
                            <a:schemeClr val="tx1"/>
                          </a:solidFill>
                          <a:effectLst/>
                          <a:hlinkClick r:id="rId2" tooltip="Initial Access">
                            <a:extLst>
                              <a:ext uri="{A12FA001-AC4F-418D-AE19-62706E023703}">
                                <ahyp:hlinkClr xmlns:ahyp="http://schemas.microsoft.com/office/drawing/2018/hyperlinkcolor" val="tx"/>
                              </a:ext>
                            </a:extLst>
                          </a:hlinkClick>
                        </a:rPr>
                        <a:t>Initial Access</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424295696"/>
                  </a:ext>
                </a:extLst>
              </a:tr>
              <a:tr h="297283">
                <a:tc>
                  <a:txBody>
                    <a:bodyPr/>
                    <a:lstStyle/>
                    <a:p>
                      <a:r>
                        <a:rPr lang="en-US" sz="1600" u="none" strike="noStrike" dirty="0">
                          <a:solidFill>
                            <a:schemeClr val="tx1"/>
                          </a:solidFill>
                          <a:effectLst/>
                          <a:hlinkClick r:id="rId3" tooltip="Discovery">
                            <a:extLst>
                              <a:ext uri="{A12FA001-AC4F-418D-AE19-62706E023703}">
                                <ahyp:hlinkClr xmlns:ahyp="http://schemas.microsoft.com/office/drawing/2018/hyperlinkcolor" val="tx"/>
                              </a:ext>
                            </a:extLst>
                          </a:hlinkClick>
                        </a:rPr>
                        <a:t>Discovery</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190007421"/>
                  </a:ext>
                </a:extLst>
              </a:tr>
              <a:tr h="297283">
                <a:tc>
                  <a:txBody>
                    <a:bodyPr/>
                    <a:lstStyle/>
                    <a:p>
                      <a:r>
                        <a:rPr lang="en-US" sz="1600" u="none" strike="noStrike" dirty="0">
                          <a:solidFill>
                            <a:schemeClr val="tx1"/>
                          </a:solidFill>
                          <a:effectLst/>
                          <a:hlinkClick r:id="rId4" tooltip="Collection">
                            <a:extLst>
                              <a:ext uri="{A12FA001-AC4F-418D-AE19-62706E023703}">
                                <ahyp:hlinkClr xmlns:ahyp="http://schemas.microsoft.com/office/drawing/2018/hyperlinkcolor" val="tx"/>
                              </a:ext>
                            </a:extLst>
                          </a:hlinkClick>
                        </a:rPr>
                        <a:t>Collection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2581568741"/>
                  </a:ext>
                </a:extLst>
              </a:tr>
              <a:tr h="297283">
                <a:tc>
                  <a:txBody>
                    <a:bodyPr/>
                    <a:lstStyle/>
                    <a:p>
                      <a:r>
                        <a:rPr lang="en-US" sz="1600" u="none" strike="noStrike" dirty="0">
                          <a:solidFill>
                            <a:schemeClr val="tx1"/>
                          </a:solidFill>
                          <a:effectLst/>
                          <a:hlinkClick r:id="rId5" tooltip="Lateral Movement">
                            <a:extLst>
                              <a:ext uri="{A12FA001-AC4F-418D-AE19-62706E023703}">
                                <ahyp:hlinkClr xmlns:ahyp="http://schemas.microsoft.com/office/drawing/2018/hyperlinkcolor" val="tx"/>
                              </a:ext>
                            </a:extLst>
                          </a:hlinkClick>
                        </a:rPr>
                        <a:t>Lateral Movement</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109639059"/>
                  </a:ext>
                </a:extLst>
              </a:tr>
              <a:tr h="297283">
                <a:tc>
                  <a:txBody>
                    <a:bodyPr/>
                    <a:lstStyle/>
                    <a:p>
                      <a:r>
                        <a:rPr lang="en-US" sz="1600" u="none" strike="noStrike" dirty="0">
                          <a:solidFill>
                            <a:schemeClr val="tx1"/>
                          </a:solidFill>
                          <a:effectLst/>
                          <a:hlinkClick r:id="rId6" tooltip="Evasion">
                            <a:extLst>
                              <a:ext uri="{A12FA001-AC4F-418D-AE19-62706E023703}">
                                <ahyp:hlinkClr xmlns:ahyp="http://schemas.microsoft.com/office/drawing/2018/hyperlinkcolor" val="tx"/>
                              </a:ext>
                            </a:extLst>
                          </a:hlinkClick>
                        </a:rPr>
                        <a:t>Evasion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106749659"/>
                  </a:ext>
                </a:extLst>
              </a:tr>
              <a:tr h="297283">
                <a:tc>
                  <a:txBody>
                    <a:bodyPr/>
                    <a:lstStyle/>
                    <a:p>
                      <a:r>
                        <a:rPr lang="en-US" sz="1600" u="none" strike="noStrike" dirty="0">
                          <a:solidFill>
                            <a:schemeClr val="tx1"/>
                          </a:solidFill>
                          <a:effectLst/>
                          <a:hlinkClick r:id="rId7" tooltip="Command and Control">
                            <a:extLst>
                              <a:ext uri="{A12FA001-AC4F-418D-AE19-62706E023703}">
                                <ahyp:hlinkClr xmlns:ahyp="http://schemas.microsoft.com/office/drawing/2018/hyperlinkcolor" val="tx"/>
                              </a:ext>
                            </a:extLst>
                          </a:hlinkClick>
                        </a:rPr>
                        <a:t>Command and Control</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401406008"/>
                  </a:ext>
                </a:extLst>
              </a:tr>
              <a:tr h="297283">
                <a:tc>
                  <a:txBody>
                    <a:bodyPr/>
                    <a:lstStyle/>
                    <a:p>
                      <a:r>
                        <a:rPr lang="en-US" sz="1600" u="none" strike="noStrike" dirty="0">
                          <a:solidFill>
                            <a:schemeClr val="tx1"/>
                          </a:solidFill>
                          <a:effectLst/>
                          <a:hlinkClick r:id="rId8" tooltip="Execution">
                            <a:extLst>
                              <a:ext uri="{A12FA001-AC4F-418D-AE19-62706E023703}">
                                <ahyp:hlinkClr xmlns:ahyp="http://schemas.microsoft.com/office/drawing/2018/hyperlinkcolor" val="tx"/>
                              </a:ext>
                            </a:extLst>
                          </a:hlinkClick>
                        </a:rPr>
                        <a:t>Execution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600341957"/>
                  </a:ext>
                </a:extLst>
              </a:tr>
              <a:tr h="297283">
                <a:tc>
                  <a:txBody>
                    <a:bodyPr/>
                    <a:lstStyle/>
                    <a:p>
                      <a:r>
                        <a:rPr lang="en-US" sz="1600" u="none" strike="noStrike" dirty="0">
                          <a:solidFill>
                            <a:schemeClr val="tx1"/>
                          </a:solidFill>
                          <a:effectLst/>
                          <a:hlinkClick r:id="rId9" tooltip="Persistence">
                            <a:extLst>
                              <a:ext uri="{A12FA001-AC4F-418D-AE19-62706E023703}">
                                <ahyp:hlinkClr xmlns:ahyp="http://schemas.microsoft.com/office/drawing/2018/hyperlinkcolor" val="tx"/>
                              </a:ext>
                            </a:extLst>
                          </a:hlinkClick>
                        </a:rPr>
                        <a:t>Persistence</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257791595"/>
                  </a:ext>
                </a:extLst>
              </a:tr>
              <a:tr h="297283">
                <a:tc>
                  <a:txBody>
                    <a:bodyPr/>
                    <a:lstStyle/>
                    <a:p>
                      <a:r>
                        <a:rPr lang="en-US" sz="1600" u="none" strike="noStrike" dirty="0">
                          <a:solidFill>
                            <a:schemeClr val="tx1"/>
                          </a:solidFill>
                          <a:effectLst/>
                          <a:hlinkClick r:id="rId10" tooltip="Impact">
                            <a:extLst>
                              <a:ext uri="{A12FA001-AC4F-418D-AE19-62706E023703}">
                                <ahyp:hlinkClr xmlns:ahyp="http://schemas.microsoft.com/office/drawing/2018/hyperlinkcolor" val="tx"/>
                              </a:ext>
                            </a:extLst>
                          </a:hlinkClick>
                        </a:rPr>
                        <a:t>Impact</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099626070"/>
                  </a:ext>
                </a:extLst>
              </a:tr>
              <a:tr h="297283">
                <a:tc>
                  <a:txBody>
                    <a:bodyPr/>
                    <a:lstStyle/>
                    <a:p>
                      <a:r>
                        <a:rPr lang="en-US" sz="1600" u="none" strike="noStrike" dirty="0">
                          <a:solidFill>
                            <a:schemeClr val="tx1"/>
                          </a:solidFill>
                          <a:effectLst/>
                          <a:hlinkClick r:id="rId11" tooltip="Impair Process Control">
                            <a:extLst>
                              <a:ext uri="{A12FA001-AC4F-418D-AE19-62706E023703}">
                                <ahyp:hlinkClr xmlns:ahyp="http://schemas.microsoft.com/office/drawing/2018/hyperlinkcolor" val="tx"/>
                              </a:ext>
                            </a:extLst>
                          </a:hlinkClick>
                        </a:rPr>
                        <a:t>Impair Process Control</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1846918733"/>
                  </a:ext>
                </a:extLst>
              </a:tr>
              <a:tr h="297283">
                <a:tc>
                  <a:txBody>
                    <a:bodyPr/>
                    <a:lstStyle/>
                    <a:p>
                      <a:r>
                        <a:rPr lang="en-US" sz="1600" u="none" strike="noStrike" dirty="0">
                          <a:solidFill>
                            <a:schemeClr val="tx1"/>
                          </a:solidFill>
                          <a:effectLst/>
                          <a:hlinkClick r:id="rId12" tooltip="Inhibit Response Function">
                            <a:extLst>
                              <a:ext uri="{A12FA001-AC4F-418D-AE19-62706E023703}">
                                <ahyp:hlinkClr xmlns:ahyp="http://schemas.microsoft.com/office/drawing/2018/hyperlinkcolor" val="tx"/>
                              </a:ext>
                            </a:extLst>
                          </a:hlinkClick>
                        </a:rPr>
                        <a:t>Inhibit Response Function</a:t>
                      </a:r>
                      <a:endParaRPr lang="en-US" sz="1600" dirty="0">
                        <a:solidFill>
                          <a:schemeClr val="tx1"/>
                        </a:solidFill>
                        <a:effectLst/>
                      </a:endParaRPr>
                    </a:p>
                  </a:txBody>
                  <a:tcPr marL="48588" marR="48588" marT="24294" marB="24294" anchor="ctr"/>
                </a:tc>
                <a:extLst>
                  <a:ext uri="{0D108BD9-81ED-4DB2-BD59-A6C34878D82A}">
                    <a16:rowId xmlns:a16="http://schemas.microsoft.com/office/drawing/2014/main" val="3700127906"/>
                  </a:ext>
                </a:extLst>
              </a:tr>
            </a:tbl>
          </a:graphicData>
        </a:graphic>
      </p:graphicFrame>
    </p:spTree>
    <p:extLst>
      <p:ext uri="{BB962C8B-B14F-4D97-AF65-F5344CB8AC3E}">
        <p14:creationId xmlns:p14="http://schemas.microsoft.com/office/powerpoint/2010/main" val="880474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DA42C-45F7-4191-82F7-DD28FF27F8A6}"/>
              </a:ext>
            </a:extLst>
          </p:cNvPr>
          <p:cNvSpPr>
            <a:spLocks noGrp="1"/>
          </p:cNvSpPr>
          <p:nvPr>
            <p:ph type="title"/>
          </p:nvPr>
        </p:nvSpPr>
        <p:spPr/>
        <p:txBody>
          <a:bodyPr/>
          <a:lstStyle/>
          <a:p>
            <a:r>
              <a:rPr lang="en-US" dirty="0"/>
              <a:t>Kill Chain vs </a:t>
            </a:r>
            <a:r>
              <a:rPr lang="en-US" dirty="0" err="1"/>
              <a:t>Mitre</a:t>
            </a:r>
            <a:r>
              <a:rPr lang="en-US" dirty="0"/>
              <a:t> Tactics</a:t>
            </a:r>
          </a:p>
        </p:txBody>
      </p:sp>
      <p:sp>
        <p:nvSpPr>
          <p:cNvPr id="2" name="Slide Number Placeholder 1">
            <a:extLst>
              <a:ext uri="{FF2B5EF4-FFF2-40B4-BE49-F238E27FC236}">
                <a16:creationId xmlns:a16="http://schemas.microsoft.com/office/drawing/2014/main" id="{F22C2A5D-CB82-4CEB-B25E-798A1CED0FB9}"/>
              </a:ext>
            </a:extLst>
          </p:cNvPr>
          <p:cNvSpPr>
            <a:spLocks noGrp="1"/>
          </p:cNvSpPr>
          <p:nvPr>
            <p:ph type="sldNum" sz="quarter" idx="12"/>
          </p:nvPr>
        </p:nvSpPr>
        <p:spPr/>
        <p:txBody>
          <a:bodyPr/>
          <a:lstStyle/>
          <a:p>
            <a:pPr defTabSz="932563">
              <a:defRPr/>
            </a:pPr>
            <a:fld id="{A43736AB-0A1D-4C32-90B4-CD5B1DB9BD29}" type="slidenum">
              <a:rPr lang="en-US">
                <a:solidFill>
                  <a:srgbClr val="000000">
                    <a:tint val="75000"/>
                  </a:srgbClr>
                </a:solidFill>
                <a:latin typeface="Segoe UI"/>
              </a:rPr>
              <a:pPr defTabSz="932563">
                <a:defRPr/>
              </a:pPr>
              <a:t>23</a:t>
            </a:fld>
            <a:endParaRPr lang="en-US">
              <a:solidFill>
                <a:srgbClr val="000000">
                  <a:tint val="75000"/>
                </a:srgbClr>
              </a:solidFill>
              <a:latin typeface="Segoe UI"/>
            </a:endParaRPr>
          </a:p>
        </p:txBody>
      </p:sp>
      <p:sp>
        <p:nvSpPr>
          <p:cNvPr id="9" name="Oval 8">
            <a:extLst>
              <a:ext uri="{FF2B5EF4-FFF2-40B4-BE49-F238E27FC236}">
                <a16:creationId xmlns:a16="http://schemas.microsoft.com/office/drawing/2014/main" id="{4F8D2369-7F87-4296-A99A-9AADFC518FAA}"/>
              </a:ext>
            </a:extLst>
          </p:cNvPr>
          <p:cNvSpPr/>
          <p:nvPr/>
        </p:nvSpPr>
        <p:spPr>
          <a:xfrm>
            <a:off x="187402" y="2905716"/>
            <a:ext cx="3347010" cy="2783164"/>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0" name="Oval 9">
            <a:extLst>
              <a:ext uri="{FF2B5EF4-FFF2-40B4-BE49-F238E27FC236}">
                <a16:creationId xmlns:a16="http://schemas.microsoft.com/office/drawing/2014/main" id="{8B9013EA-0741-4EB5-B7E6-C78C01F9290F}"/>
              </a:ext>
            </a:extLst>
          </p:cNvPr>
          <p:cNvSpPr/>
          <p:nvPr/>
        </p:nvSpPr>
        <p:spPr>
          <a:xfrm>
            <a:off x="3064656" y="2905716"/>
            <a:ext cx="3347010" cy="2783164"/>
          </a:xfrm>
          <a:prstGeom prst="ellipse">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1" name="Oval 10">
            <a:extLst>
              <a:ext uri="{FF2B5EF4-FFF2-40B4-BE49-F238E27FC236}">
                <a16:creationId xmlns:a16="http://schemas.microsoft.com/office/drawing/2014/main" id="{AB05B01E-0C8F-4DB1-933B-27BF8CC21F16}"/>
              </a:ext>
            </a:extLst>
          </p:cNvPr>
          <p:cNvSpPr/>
          <p:nvPr/>
        </p:nvSpPr>
        <p:spPr>
          <a:xfrm>
            <a:off x="5941909" y="2905716"/>
            <a:ext cx="3347010" cy="2783164"/>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2" name="Oval 11">
            <a:extLst>
              <a:ext uri="{FF2B5EF4-FFF2-40B4-BE49-F238E27FC236}">
                <a16:creationId xmlns:a16="http://schemas.microsoft.com/office/drawing/2014/main" id="{5693B49D-4C1C-4161-BB1D-0ACA702FEC3C}"/>
              </a:ext>
            </a:extLst>
          </p:cNvPr>
          <p:cNvSpPr/>
          <p:nvPr/>
        </p:nvSpPr>
        <p:spPr>
          <a:xfrm>
            <a:off x="8819164" y="2905716"/>
            <a:ext cx="3347010" cy="27831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3" name="TextBox 12">
            <a:extLst>
              <a:ext uri="{FF2B5EF4-FFF2-40B4-BE49-F238E27FC236}">
                <a16:creationId xmlns:a16="http://schemas.microsoft.com/office/drawing/2014/main" id="{C0B1BA98-77A9-468C-9F3D-20EE159B2736}"/>
              </a:ext>
            </a:extLst>
          </p:cNvPr>
          <p:cNvSpPr txBox="1"/>
          <p:nvPr/>
        </p:nvSpPr>
        <p:spPr>
          <a:xfrm>
            <a:off x="765318" y="3712681"/>
            <a:ext cx="2128986" cy="1246787"/>
          </a:xfrm>
          <a:prstGeom prst="rect">
            <a:avLst/>
          </a:prstGeom>
          <a:noFill/>
        </p:spPr>
        <p:txBody>
          <a:bodyPr wrap="none" rtlCol="0">
            <a:spAutoFit/>
          </a:bodyPr>
          <a:lstStyle/>
          <a:p>
            <a:pPr defTabSz="932563">
              <a:defRPr/>
            </a:pPr>
            <a:r>
              <a:rPr lang="en-US" sz="2448" b="1" dirty="0">
                <a:solidFill>
                  <a:srgbClr val="000000"/>
                </a:solidFill>
                <a:latin typeface="Segoe UI"/>
              </a:rPr>
              <a:t>Initial Access</a:t>
            </a:r>
          </a:p>
          <a:p>
            <a:pPr defTabSz="932563">
              <a:defRPr/>
            </a:pPr>
            <a:r>
              <a:rPr lang="en-US" sz="2448" b="1" dirty="0">
                <a:solidFill>
                  <a:srgbClr val="000000"/>
                </a:solidFill>
                <a:latin typeface="Segoe UI"/>
              </a:rPr>
              <a:t>Discovery</a:t>
            </a:r>
          </a:p>
          <a:p>
            <a:pPr defTabSz="932563">
              <a:defRPr/>
            </a:pPr>
            <a:r>
              <a:rPr lang="en-US" sz="2448" b="1" dirty="0">
                <a:solidFill>
                  <a:srgbClr val="000000"/>
                </a:solidFill>
                <a:latin typeface="Segoe UI"/>
              </a:rPr>
              <a:t>Collection</a:t>
            </a:r>
          </a:p>
        </p:txBody>
      </p:sp>
      <p:sp>
        <p:nvSpPr>
          <p:cNvPr id="14" name="TextBox 13">
            <a:extLst>
              <a:ext uri="{FF2B5EF4-FFF2-40B4-BE49-F238E27FC236}">
                <a16:creationId xmlns:a16="http://schemas.microsoft.com/office/drawing/2014/main" id="{9835DF78-03FD-4632-B9C4-B5DE3FCC7586}"/>
              </a:ext>
            </a:extLst>
          </p:cNvPr>
          <p:cNvSpPr txBox="1"/>
          <p:nvPr/>
        </p:nvSpPr>
        <p:spPr>
          <a:xfrm>
            <a:off x="3165864" y="3712681"/>
            <a:ext cx="3306517" cy="1246787"/>
          </a:xfrm>
          <a:prstGeom prst="rect">
            <a:avLst/>
          </a:prstGeom>
          <a:noFill/>
        </p:spPr>
        <p:txBody>
          <a:bodyPr wrap="none" rtlCol="0">
            <a:spAutoFit/>
          </a:bodyPr>
          <a:lstStyle/>
          <a:p>
            <a:pPr defTabSz="932563">
              <a:defRPr/>
            </a:pPr>
            <a:r>
              <a:rPr lang="en-US" sz="2448" b="1" dirty="0">
                <a:solidFill>
                  <a:srgbClr val="000000"/>
                </a:solidFill>
                <a:latin typeface="Segoe UI"/>
              </a:rPr>
              <a:t>Lateral Movement</a:t>
            </a:r>
          </a:p>
          <a:p>
            <a:pPr defTabSz="932563">
              <a:defRPr/>
            </a:pPr>
            <a:r>
              <a:rPr lang="en-US" sz="2448" b="1" dirty="0">
                <a:solidFill>
                  <a:srgbClr val="000000"/>
                </a:solidFill>
                <a:latin typeface="Segoe UI"/>
              </a:rPr>
              <a:t>Evasion</a:t>
            </a:r>
          </a:p>
          <a:p>
            <a:pPr defTabSz="932563">
              <a:defRPr/>
            </a:pPr>
            <a:r>
              <a:rPr lang="en-US" sz="2448" b="1" dirty="0">
                <a:solidFill>
                  <a:srgbClr val="000000"/>
                </a:solidFill>
                <a:latin typeface="Segoe UI"/>
              </a:rPr>
              <a:t>Command &amp; Control</a:t>
            </a:r>
          </a:p>
        </p:txBody>
      </p:sp>
      <p:sp>
        <p:nvSpPr>
          <p:cNvPr id="17" name="TextBox 16">
            <a:extLst>
              <a:ext uri="{FF2B5EF4-FFF2-40B4-BE49-F238E27FC236}">
                <a16:creationId xmlns:a16="http://schemas.microsoft.com/office/drawing/2014/main" id="{8C9CE793-D10E-4B2B-ABFD-EF46BADAC610}"/>
              </a:ext>
            </a:extLst>
          </p:cNvPr>
          <p:cNvSpPr txBox="1"/>
          <p:nvPr/>
        </p:nvSpPr>
        <p:spPr>
          <a:xfrm>
            <a:off x="6609855" y="3901023"/>
            <a:ext cx="1866680" cy="862581"/>
          </a:xfrm>
          <a:prstGeom prst="rect">
            <a:avLst/>
          </a:prstGeom>
          <a:noFill/>
        </p:spPr>
        <p:txBody>
          <a:bodyPr wrap="none" rtlCol="0">
            <a:spAutoFit/>
          </a:bodyPr>
          <a:lstStyle/>
          <a:p>
            <a:pPr defTabSz="932563">
              <a:defRPr/>
            </a:pPr>
            <a:r>
              <a:rPr lang="en-US" sz="2448" b="1" dirty="0">
                <a:solidFill>
                  <a:srgbClr val="000000"/>
                </a:solidFill>
                <a:latin typeface="Segoe UI"/>
              </a:rPr>
              <a:t>Execution</a:t>
            </a:r>
          </a:p>
          <a:p>
            <a:pPr defTabSz="932563">
              <a:defRPr/>
            </a:pPr>
            <a:r>
              <a:rPr lang="en-US" sz="2448" b="1" dirty="0">
                <a:solidFill>
                  <a:srgbClr val="000000"/>
                </a:solidFill>
                <a:latin typeface="Segoe UI"/>
              </a:rPr>
              <a:t>Persistence</a:t>
            </a:r>
          </a:p>
        </p:txBody>
      </p:sp>
      <p:sp>
        <p:nvSpPr>
          <p:cNvPr id="18" name="TextBox 17">
            <a:extLst>
              <a:ext uri="{FF2B5EF4-FFF2-40B4-BE49-F238E27FC236}">
                <a16:creationId xmlns:a16="http://schemas.microsoft.com/office/drawing/2014/main" id="{ABD0EC25-BB80-428D-98D9-DBDD657211D7}"/>
              </a:ext>
            </a:extLst>
          </p:cNvPr>
          <p:cNvSpPr txBox="1"/>
          <p:nvPr/>
        </p:nvSpPr>
        <p:spPr>
          <a:xfrm>
            <a:off x="9072539" y="3712681"/>
            <a:ext cx="3598055" cy="1246787"/>
          </a:xfrm>
          <a:prstGeom prst="rect">
            <a:avLst/>
          </a:prstGeom>
          <a:noFill/>
        </p:spPr>
        <p:txBody>
          <a:bodyPr wrap="none" rtlCol="0">
            <a:spAutoFit/>
          </a:bodyPr>
          <a:lstStyle/>
          <a:p>
            <a:pPr defTabSz="932563">
              <a:defRPr/>
            </a:pPr>
            <a:r>
              <a:rPr lang="en-US" sz="2448" b="1" dirty="0">
                <a:solidFill>
                  <a:srgbClr val="000000"/>
                </a:solidFill>
                <a:latin typeface="Segoe UI"/>
              </a:rPr>
              <a:t>Impact</a:t>
            </a:r>
          </a:p>
          <a:p>
            <a:pPr defTabSz="932563">
              <a:defRPr/>
            </a:pPr>
            <a:r>
              <a:rPr lang="en-US" sz="2448" b="1" dirty="0">
                <a:solidFill>
                  <a:srgbClr val="000000"/>
                </a:solidFill>
                <a:latin typeface="Segoe UI"/>
              </a:rPr>
              <a:t>Impair Process Control</a:t>
            </a:r>
          </a:p>
          <a:p>
            <a:pPr defTabSz="932563">
              <a:defRPr/>
            </a:pPr>
            <a:r>
              <a:rPr lang="en-US" sz="2448" b="1" dirty="0">
                <a:solidFill>
                  <a:srgbClr val="000000"/>
                </a:solidFill>
                <a:latin typeface="Segoe UI"/>
              </a:rPr>
              <a:t>Inhibit Response</a:t>
            </a:r>
          </a:p>
        </p:txBody>
      </p:sp>
      <p:sp>
        <p:nvSpPr>
          <p:cNvPr id="19" name="Arrow: Right 18">
            <a:extLst>
              <a:ext uri="{FF2B5EF4-FFF2-40B4-BE49-F238E27FC236}">
                <a16:creationId xmlns:a16="http://schemas.microsoft.com/office/drawing/2014/main" id="{56AD7AFC-7015-4350-80E2-9F04911F6F31}"/>
              </a:ext>
            </a:extLst>
          </p:cNvPr>
          <p:cNvSpPr/>
          <p:nvPr/>
        </p:nvSpPr>
        <p:spPr>
          <a:xfrm>
            <a:off x="765317" y="5688880"/>
            <a:ext cx="10780711" cy="714238"/>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2856" dirty="0">
                <a:solidFill>
                  <a:srgbClr val="FFFFFF"/>
                </a:solidFill>
                <a:latin typeface="Segoe UI"/>
              </a:rPr>
              <a:t>Timeline</a:t>
            </a:r>
          </a:p>
        </p:txBody>
      </p:sp>
      <p:sp>
        <p:nvSpPr>
          <p:cNvPr id="15" name="Title 4">
            <a:extLst>
              <a:ext uri="{FF2B5EF4-FFF2-40B4-BE49-F238E27FC236}">
                <a16:creationId xmlns:a16="http://schemas.microsoft.com/office/drawing/2014/main" id="{B549BB56-9C72-4E8B-B17D-B3045DC94955}"/>
              </a:ext>
            </a:extLst>
          </p:cNvPr>
          <p:cNvSpPr txBox="1">
            <a:spLocks/>
          </p:cNvSpPr>
          <p:nvPr/>
        </p:nvSpPr>
        <p:spPr>
          <a:xfrm>
            <a:off x="311749" y="448709"/>
            <a:ext cx="10724938" cy="49492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Franklin Gothic Book" panose="020B0503020102020204" pitchFamily="34" charset="0"/>
              </a:defRPr>
            </a:lvl1pPr>
          </a:lstStyle>
          <a:p>
            <a:pPr defTabSz="932597">
              <a:defRPr/>
            </a:pPr>
            <a:endParaRPr lang="en-US" sz="3264" dirty="0">
              <a:solidFill>
                <a:srgbClr val="243A5E"/>
              </a:solidFill>
              <a:latin typeface="Segoe UI Semibold"/>
            </a:endParaRPr>
          </a:p>
        </p:txBody>
      </p:sp>
      <p:pic>
        <p:nvPicPr>
          <p:cNvPr id="16" name="Picture 15">
            <a:extLst>
              <a:ext uri="{FF2B5EF4-FFF2-40B4-BE49-F238E27FC236}">
                <a16:creationId xmlns:a16="http://schemas.microsoft.com/office/drawing/2014/main" id="{B8F26D1B-AE10-4A2F-BC36-1105D6203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6453" y="422221"/>
            <a:ext cx="4573258" cy="3290460"/>
          </a:xfrm>
          <a:prstGeom prst="rect">
            <a:avLst/>
          </a:prstGeom>
          <a:ln>
            <a:solidFill>
              <a:schemeClr val="tx1"/>
            </a:solidFill>
          </a:ln>
        </p:spPr>
      </p:pic>
      <p:sp>
        <p:nvSpPr>
          <p:cNvPr id="20" name="TextBox 19">
            <a:extLst>
              <a:ext uri="{FF2B5EF4-FFF2-40B4-BE49-F238E27FC236}">
                <a16:creationId xmlns:a16="http://schemas.microsoft.com/office/drawing/2014/main" id="{21E4BB7D-5CC9-4530-B0D0-4C9BDEB23B77}"/>
              </a:ext>
            </a:extLst>
          </p:cNvPr>
          <p:cNvSpPr txBox="1"/>
          <p:nvPr/>
        </p:nvSpPr>
        <p:spPr>
          <a:xfrm>
            <a:off x="187402" y="1481170"/>
            <a:ext cx="1819202" cy="376684"/>
          </a:xfrm>
          <a:prstGeom prst="rect">
            <a:avLst/>
          </a:prstGeom>
          <a:solidFill>
            <a:schemeClr val="tx1">
              <a:lumMod val="25000"/>
              <a:lumOff val="75000"/>
            </a:schemeClr>
          </a:solidFill>
          <a:ln>
            <a:solidFill>
              <a:schemeClr val="tx1"/>
            </a:solidFill>
          </a:ln>
        </p:spPr>
        <p:txBody>
          <a:bodyPr wrap="none" rtlCol="0">
            <a:spAutoFit/>
          </a:bodyPr>
          <a:lstStyle/>
          <a:p>
            <a:pPr defTabSz="932563">
              <a:defRPr/>
            </a:pPr>
            <a:r>
              <a:rPr lang="en-US" dirty="0">
                <a:solidFill>
                  <a:srgbClr val="000000"/>
                </a:solidFill>
                <a:latin typeface="Segoe UI"/>
              </a:rPr>
              <a:t>Reconnaissance</a:t>
            </a:r>
          </a:p>
        </p:txBody>
      </p:sp>
      <p:sp>
        <p:nvSpPr>
          <p:cNvPr id="21" name="TextBox 20">
            <a:extLst>
              <a:ext uri="{FF2B5EF4-FFF2-40B4-BE49-F238E27FC236}">
                <a16:creationId xmlns:a16="http://schemas.microsoft.com/office/drawing/2014/main" id="{6503FD3A-FA54-4128-B6CC-5770CE896A7F}"/>
              </a:ext>
            </a:extLst>
          </p:cNvPr>
          <p:cNvSpPr txBox="1"/>
          <p:nvPr/>
        </p:nvSpPr>
        <p:spPr>
          <a:xfrm>
            <a:off x="796305" y="2017741"/>
            <a:ext cx="1744062" cy="376684"/>
          </a:xfrm>
          <a:prstGeom prst="rect">
            <a:avLst/>
          </a:prstGeom>
          <a:solidFill>
            <a:schemeClr val="tx1">
              <a:lumMod val="50000"/>
              <a:lumOff val="50000"/>
            </a:schemeClr>
          </a:solidFill>
          <a:ln>
            <a:solidFill>
              <a:schemeClr val="tx1"/>
            </a:solidFill>
          </a:ln>
        </p:spPr>
        <p:txBody>
          <a:bodyPr wrap="none" rtlCol="0">
            <a:spAutoFit/>
          </a:bodyPr>
          <a:lstStyle/>
          <a:p>
            <a:pPr defTabSz="932563">
              <a:defRPr/>
            </a:pPr>
            <a:r>
              <a:rPr lang="en-US" dirty="0">
                <a:solidFill>
                  <a:srgbClr val="000000"/>
                </a:solidFill>
                <a:latin typeface="Segoe UI"/>
              </a:rPr>
              <a:t>Weaponization</a:t>
            </a:r>
          </a:p>
        </p:txBody>
      </p:sp>
      <p:sp>
        <p:nvSpPr>
          <p:cNvPr id="22" name="TextBox 21">
            <a:extLst>
              <a:ext uri="{FF2B5EF4-FFF2-40B4-BE49-F238E27FC236}">
                <a16:creationId xmlns:a16="http://schemas.microsoft.com/office/drawing/2014/main" id="{D6D37801-7333-474F-807E-297B013F7EFE}"/>
              </a:ext>
            </a:extLst>
          </p:cNvPr>
          <p:cNvSpPr txBox="1"/>
          <p:nvPr/>
        </p:nvSpPr>
        <p:spPr>
          <a:xfrm>
            <a:off x="2297160" y="2550575"/>
            <a:ext cx="1030193" cy="376684"/>
          </a:xfrm>
          <a:prstGeom prst="rect">
            <a:avLst/>
          </a:prstGeom>
          <a:solidFill>
            <a:srgbClr val="0070C0"/>
          </a:solidFill>
          <a:ln>
            <a:solidFill>
              <a:schemeClr val="tx1"/>
            </a:solidFill>
          </a:ln>
        </p:spPr>
        <p:txBody>
          <a:bodyPr wrap="none" rtlCol="0">
            <a:spAutoFit/>
          </a:bodyPr>
          <a:lstStyle/>
          <a:p>
            <a:pPr defTabSz="932563">
              <a:defRPr/>
            </a:pPr>
            <a:r>
              <a:rPr lang="en-US" dirty="0">
                <a:solidFill>
                  <a:srgbClr val="FFFFFF"/>
                </a:solidFill>
                <a:latin typeface="Segoe UI"/>
              </a:rPr>
              <a:t>Delivery</a:t>
            </a:r>
          </a:p>
        </p:txBody>
      </p:sp>
      <p:sp>
        <p:nvSpPr>
          <p:cNvPr id="23" name="TextBox 22">
            <a:extLst>
              <a:ext uri="{FF2B5EF4-FFF2-40B4-BE49-F238E27FC236}">
                <a16:creationId xmlns:a16="http://schemas.microsoft.com/office/drawing/2014/main" id="{B41267EA-FFF8-439B-A9C8-8C5D446125A7}"/>
              </a:ext>
            </a:extLst>
          </p:cNvPr>
          <p:cNvSpPr txBox="1"/>
          <p:nvPr/>
        </p:nvSpPr>
        <p:spPr>
          <a:xfrm>
            <a:off x="3633539" y="2552018"/>
            <a:ext cx="1412894" cy="376684"/>
          </a:xfrm>
          <a:prstGeom prst="rect">
            <a:avLst/>
          </a:prstGeom>
          <a:solidFill>
            <a:srgbClr val="00B0F0"/>
          </a:solidFill>
          <a:ln>
            <a:solidFill>
              <a:schemeClr val="tx1"/>
            </a:solidFill>
          </a:ln>
        </p:spPr>
        <p:txBody>
          <a:bodyPr wrap="none" rtlCol="0">
            <a:spAutoFit/>
          </a:bodyPr>
          <a:lstStyle/>
          <a:p>
            <a:pPr defTabSz="932563">
              <a:defRPr/>
            </a:pPr>
            <a:r>
              <a:rPr lang="en-US" dirty="0">
                <a:solidFill>
                  <a:srgbClr val="000000"/>
                </a:solidFill>
                <a:latin typeface="Segoe UI"/>
              </a:rPr>
              <a:t>Exploitation</a:t>
            </a:r>
          </a:p>
        </p:txBody>
      </p:sp>
      <p:sp>
        <p:nvSpPr>
          <p:cNvPr id="24" name="TextBox 23">
            <a:extLst>
              <a:ext uri="{FF2B5EF4-FFF2-40B4-BE49-F238E27FC236}">
                <a16:creationId xmlns:a16="http://schemas.microsoft.com/office/drawing/2014/main" id="{FDDB8AB5-1504-4E96-89F4-28FB0F9C4BD3}"/>
              </a:ext>
            </a:extLst>
          </p:cNvPr>
          <p:cNvSpPr txBox="1"/>
          <p:nvPr/>
        </p:nvSpPr>
        <p:spPr>
          <a:xfrm>
            <a:off x="4929597" y="2105540"/>
            <a:ext cx="1322973" cy="376684"/>
          </a:xfrm>
          <a:prstGeom prst="rect">
            <a:avLst/>
          </a:prstGeom>
          <a:solidFill>
            <a:srgbClr val="92D050"/>
          </a:solidFill>
          <a:ln>
            <a:solidFill>
              <a:schemeClr val="tx1"/>
            </a:solidFill>
          </a:ln>
        </p:spPr>
        <p:txBody>
          <a:bodyPr wrap="none" rtlCol="0">
            <a:spAutoFit/>
          </a:bodyPr>
          <a:lstStyle/>
          <a:p>
            <a:pPr defTabSz="932563">
              <a:defRPr/>
            </a:pPr>
            <a:r>
              <a:rPr lang="en-US" dirty="0">
                <a:solidFill>
                  <a:srgbClr val="000000"/>
                </a:solidFill>
                <a:latin typeface="Segoe UI"/>
              </a:rPr>
              <a:t>Installation</a:t>
            </a:r>
          </a:p>
        </p:txBody>
      </p:sp>
      <p:sp>
        <p:nvSpPr>
          <p:cNvPr id="25" name="TextBox 24">
            <a:extLst>
              <a:ext uri="{FF2B5EF4-FFF2-40B4-BE49-F238E27FC236}">
                <a16:creationId xmlns:a16="http://schemas.microsoft.com/office/drawing/2014/main" id="{AC7D5610-A80A-4A8C-AC0F-599D0583A6E4}"/>
              </a:ext>
            </a:extLst>
          </p:cNvPr>
          <p:cNvSpPr txBox="1"/>
          <p:nvPr/>
        </p:nvSpPr>
        <p:spPr>
          <a:xfrm>
            <a:off x="5272119" y="1524488"/>
            <a:ext cx="2333761" cy="376684"/>
          </a:xfrm>
          <a:prstGeom prst="rect">
            <a:avLst/>
          </a:prstGeom>
          <a:solidFill>
            <a:srgbClr val="FFC000"/>
          </a:solidFill>
          <a:ln>
            <a:solidFill>
              <a:schemeClr val="tx1"/>
            </a:solidFill>
          </a:ln>
        </p:spPr>
        <p:txBody>
          <a:bodyPr wrap="square" rtlCol="0">
            <a:spAutoFit/>
          </a:bodyPr>
          <a:lstStyle/>
          <a:p>
            <a:pPr defTabSz="932563">
              <a:defRPr/>
            </a:pPr>
            <a:r>
              <a:rPr lang="en-US" dirty="0">
                <a:solidFill>
                  <a:srgbClr val="000000"/>
                </a:solidFill>
                <a:latin typeface="Segoe UI"/>
              </a:rPr>
              <a:t>Command &amp; Control</a:t>
            </a:r>
          </a:p>
        </p:txBody>
      </p:sp>
      <p:sp>
        <p:nvSpPr>
          <p:cNvPr id="26" name="TextBox 25">
            <a:extLst>
              <a:ext uri="{FF2B5EF4-FFF2-40B4-BE49-F238E27FC236}">
                <a16:creationId xmlns:a16="http://schemas.microsoft.com/office/drawing/2014/main" id="{B61C220C-CC84-43E6-98E4-E9D9CDF37DD4}"/>
              </a:ext>
            </a:extLst>
          </p:cNvPr>
          <p:cNvSpPr txBox="1"/>
          <p:nvPr/>
        </p:nvSpPr>
        <p:spPr>
          <a:xfrm>
            <a:off x="7843607" y="4991943"/>
            <a:ext cx="2431706" cy="376684"/>
          </a:xfrm>
          <a:prstGeom prst="rect">
            <a:avLst/>
          </a:prstGeom>
          <a:solidFill>
            <a:srgbClr val="FF0000"/>
          </a:solidFill>
          <a:ln>
            <a:solidFill>
              <a:schemeClr val="tx1"/>
            </a:solidFill>
          </a:ln>
        </p:spPr>
        <p:txBody>
          <a:bodyPr wrap="none" rtlCol="0">
            <a:spAutoFit/>
          </a:bodyPr>
          <a:lstStyle/>
          <a:p>
            <a:pPr defTabSz="932563">
              <a:defRPr/>
            </a:pPr>
            <a:r>
              <a:rPr lang="en-US" dirty="0">
                <a:solidFill>
                  <a:srgbClr val="000000"/>
                </a:solidFill>
                <a:latin typeface="Segoe UI"/>
              </a:rPr>
              <a:t>Actions on Objectives</a:t>
            </a:r>
          </a:p>
        </p:txBody>
      </p:sp>
      <p:sp>
        <p:nvSpPr>
          <p:cNvPr id="3" name="Rectangle 2">
            <a:extLst>
              <a:ext uri="{FF2B5EF4-FFF2-40B4-BE49-F238E27FC236}">
                <a16:creationId xmlns:a16="http://schemas.microsoft.com/office/drawing/2014/main" id="{CF0A6F73-C959-4BF5-B7D5-F68F1059DCDC}"/>
              </a:ext>
            </a:extLst>
          </p:cNvPr>
          <p:cNvSpPr/>
          <p:nvPr/>
        </p:nvSpPr>
        <p:spPr>
          <a:xfrm>
            <a:off x="8481496" y="118719"/>
            <a:ext cx="2911652" cy="286306"/>
          </a:xfrm>
          <a:prstGeom prst="rect">
            <a:avLst/>
          </a:prstGeom>
        </p:spPr>
        <p:txBody>
          <a:bodyPr wrap="none">
            <a:spAutoFit/>
          </a:bodyPr>
          <a:lstStyle/>
          <a:p>
            <a:pPr defTabSz="932563">
              <a:defRPr/>
            </a:pPr>
            <a:r>
              <a:rPr lang="en-US" sz="1224" dirty="0">
                <a:solidFill>
                  <a:srgbClr val="000000"/>
                </a:solidFill>
                <a:latin typeface="Segoe UI"/>
                <a:hlinkClick r:id="rId3"/>
              </a:rPr>
              <a:t>https://en.wikipedia.org/wiki/Kill_chain</a:t>
            </a:r>
            <a:endParaRPr lang="en-US" sz="1224" dirty="0">
              <a:solidFill>
                <a:srgbClr val="000000"/>
              </a:solidFill>
              <a:latin typeface="Segoe UI"/>
            </a:endParaRPr>
          </a:p>
        </p:txBody>
      </p:sp>
    </p:spTree>
    <p:extLst>
      <p:ext uri="{BB962C8B-B14F-4D97-AF65-F5344CB8AC3E}">
        <p14:creationId xmlns:p14="http://schemas.microsoft.com/office/powerpoint/2010/main" val="3787334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7A228D5-06E0-469B-B945-9378220DC266}"/>
              </a:ext>
            </a:extLst>
          </p:cNvPr>
          <p:cNvPicPr>
            <a:picLocks noChangeAspect="1"/>
          </p:cNvPicPr>
          <p:nvPr/>
        </p:nvPicPr>
        <p:blipFill>
          <a:blip r:embed="rId3"/>
          <a:stretch>
            <a:fillRect/>
          </a:stretch>
        </p:blipFill>
        <p:spPr>
          <a:xfrm>
            <a:off x="1156250" y="1067657"/>
            <a:ext cx="7530124" cy="5298068"/>
          </a:xfrm>
          <a:prstGeom prst="rect">
            <a:avLst/>
          </a:prstGeom>
        </p:spPr>
      </p:pic>
      <p:sp>
        <p:nvSpPr>
          <p:cNvPr id="5" name="Title 4">
            <a:extLst>
              <a:ext uri="{FF2B5EF4-FFF2-40B4-BE49-F238E27FC236}">
                <a16:creationId xmlns:a16="http://schemas.microsoft.com/office/drawing/2014/main" id="{0E385AD6-5DE1-4F81-873E-1B5D07F02067}"/>
              </a:ext>
            </a:extLst>
          </p:cNvPr>
          <p:cNvSpPr>
            <a:spLocks noGrp="1"/>
          </p:cNvSpPr>
          <p:nvPr>
            <p:ph type="title"/>
          </p:nvPr>
        </p:nvSpPr>
        <p:spPr/>
        <p:txBody>
          <a:bodyPr/>
          <a:lstStyle/>
          <a:p>
            <a:r>
              <a:rPr lang="en-US" dirty="0" err="1"/>
              <a:t>Mitre</a:t>
            </a:r>
            <a:r>
              <a:rPr lang="en-US" dirty="0"/>
              <a:t> Tactics and Techniques</a:t>
            </a:r>
          </a:p>
        </p:txBody>
      </p:sp>
      <p:sp>
        <p:nvSpPr>
          <p:cNvPr id="4" name="Slide Number Placeholder 3">
            <a:extLst>
              <a:ext uri="{FF2B5EF4-FFF2-40B4-BE49-F238E27FC236}">
                <a16:creationId xmlns:a16="http://schemas.microsoft.com/office/drawing/2014/main" id="{D8B47D72-FE73-4CC0-A9BD-249873020338}"/>
              </a:ext>
            </a:extLst>
          </p:cNvPr>
          <p:cNvSpPr>
            <a:spLocks noGrp="1"/>
          </p:cNvSpPr>
          <p:nvPr>
            <p:ph type="sldNum" sz="quarter" idx="12"/>
          </p:nvPr>
        </p:nvSpPr>
        <p:spPr/>
        <p:txBody>
          <a:bodyPr/>
          <a:lstStyle/>
          <a:p>
            <a:pPr defTabSz="932563">
              <a:defRPr/>
            </a:pPr>
            <a:fld id="{A43736AB-0A1D-4C32-90B4-CD5B1DB9BD29}" type="slidenum">
              <a:rPr lang="en-US">
                <a:solidFill>
                  <a:srgbClr val="000000">
                    <a:tint val="75000"/>
                  </a:srgbClr>
                </a:solidFill>
                <a:latin typeface="Segoe UI"/>
              </a:rPr>
              <a:pPr defTabSz="932563">
                <a:defRPr/>
              </a:pPr>
              <a:t>24</a:t>
            </a:fld>
            <a:endParaRPr lang="en-US">
              <a:solidFill>
                <a:srgbClr val="000000">
                  <a:tint val="75000"/>
                </a:srgbClr>
              </a:solidFill>
              <a:latin typeface="Segoe UI"/>
            </a:endParaRPr>
          </a:p>
        </p:txBody>
      </p:sp>
      <p:sp>
        <p:nvSpPr>
          <p:cNvPr id="9" name="Rectangle 8">
            <a:extLst>
              <a:ext uri="{FF2B5EF4-FFF2-40B4-BE49-F238E27FC236}">
                <a16:creationId xmlns:a16="http://schemas.microsoft.com/office/drawing/2014/main" id="{663A7FD4-CFC3-4079-B419-E6481156CF43}"/>
              </a:ext>
            </a:extLst>
          </p:cNvPr>
          <p:cNvSpPr/>
          <p:nvPr/>
        </p:nvSpPr>
        <p:spPr>
          <a:xfrm>
            <a:off x="3794164" y="3167663"/>
            <a:ext cx="2749926" cy="376684"/>
          </a:xfrm>
          <a:prstGeom prst="rect">
            <a:avLst/>
          </a:prstGeom>
          <a:solidFill>
            <a:schemeClr val="accent4">
              <a:lumMod val="60000"/>
              <a:lumOff val="40000"/>
            </a:schemeClr>
          </a:solidFill>
          <a:ln w="28575">
            <a:solidFill>
              <a:srgbClr val="C00000"/>
            </a:solidFill>
          </a:ln>
        </p:spPr>
        <p:txBody>
          <a:bodyPr wrap="none">
            <a:spAutoFit/>
          </a:bodyPr>
          <a:lstStyle/>
          <a:p>
            <a:pPr defTabSz="932563">
              <a:defRPr/>
            </a:pPr>
            <a:r>
              <a:rPr lang="en-US" dirty="0">
                <a:solidFill>
                  <a:srgbClr val="000000"/>
                </a:solidFill>
                <a:latin typeface="Segoe UI"/>
              </a:rPr>
              <a:t>Tactic: Lateral Movement</a:t>
            </a:r>
          </a:p>
        </p:txBody>
      </p:sp>
      <p:sp>
        <p:nvSpPr>
          <p:cNvPr id="13" name="Rectangle 12">
            <a:extLst>
              <a:ext uri="{FF2B5EF4-FFF2-40B4-BE49-F238E27FC236}">
                <a16:creationId xmlns:a16="http://schemas.microsoft.com/office/drawing/2014/main" id="{B5AAC52A-4DE0-4797-945A-3BF0CCDD25B3}"/>
              </a:ext>
            </a:extLst>
          </p:cNvPr>
          <p:cNvSpPr/>
          <p:nvPr/>
        </p:nvSpPr>
        <p:spPr>
          <a:xfrm>
            <a:off x="1306526" y="5077507"/>
            <a:ext cx="1823758" cy="2556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cxnSp>
        <p:nvCxnSpPr>
          <p:cNvPr id="15" name="Connector: Elbow 14">
            <a:extLst>
              <a:ext uri="{FF2B5EF4-FFF2-40B4-BE49-F238E27FC236}">
                <a16:creationId xmlns:a16="http://schemas.microsoft.com/office/drawing/2014/main" id="{CC747B9A-66D4-4CE2-9C1E-FA8DCE17411E}"/>
              </a:ext>
            </a:extLst>
          </p:cNvPr>
          <p:cNvCxnSpPr>
            <a:cxnSpLocks/>
            <a:stCxn id="13" idx="3"/>
            <a:endCxn id="9" idx="2"/>
          </p:cNvCxnSpPr>
          <p:nvPr/>
        </p:nvCxnSpPr>
        <p:spPr>
          <a:xfrm flipV="1">
            <a:off x="3130284" y="3544347"/>
            <a:ext cx="2038843" cy="1661009"/>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091DFB8-DDBE-442B-9131-9FCE3194463C}"/>
              </a:ext>
            </a:extLst>
          </p:cNvPr>
          <p:cNvSpPr/>
          <p:nvPr/>
        </p:nvSpPr>
        <p:spPr>
          <a:xfrm>
            <a:off x="736555" y="3167663"/>
            <a:ext cx="2827160" cy="659198"/>
          </a:xfrm>
          <a:prstGeom prst="rect">
            <a:avLst/>
          </a:prstGeom>
          <a:solidFill>
            <a:schemeClr val="accent4">
              <a:lumMod val="60000"/>
              <a:lumOff val="40000"/>
            </a:schemeClr>
          </a:solidFill>
          <a:ln w="28575">
            <a:solidFill>
              <a:srgbClr val="C00000"/>
            </a:solidFill>
          </a:ln>
        </p:spPr>
        <p:txBody>
          <a:bodyPr wrap="none">
            <a:spAutoFit/>
          </a:bodyPr>
          <a:lstStyle/>
          <a:p>
            <a:pPr defTabSz="932563">
              <a:defRPr/>
            </a:pPr>
            <a:r>
              <a:rPr lang="en-US" dirty="0">
                <a:solidFill>
                  <a:srgbClr val="000000"/>
                </a:solidFill>
                <a:latin typeface="Segoe UI"/>
              </a:rPr>
              <a:t>Tactic: Initial Access, </a:t>
            </a:r>
          </a:p>
          <a:p>
            <a:pPr defTabSz="932563">
              <a:defRPr/>
            </a:pPr>
            <a:r>
              <a:rPr lang="en-US" dirty="0">
                <a:solidFill>
                  <a:srgbClr val="000000"/>
                </a:solidFill>
                <a:latin typeface="Segoe UI"/>
              </a:rPr>
              <a:t>            Lateral Movement</a:t>
            </a:r>
          </a:p>
        </p:txBody>
      </p:sp>
      <p:sp>
        <p:nvSpPr>
          <p:cNvPr id="17" name="Rectangle 16">
            <a:extLst>
              <a:ext uri="{FF2B5EF4-FFF2-40B4-BE49-F238E27FC236}">
                <a16:creationId xmlns:a16="http://schemas.microsoft.com/office/drawing/2014/main" id="{0F439C60-27FF-480C-9226-F6C5942E6D53}"/>
              </a:ext>
            </a:extLst>
          </p:cNvPr>
          <p:cNvSpPr/>
          <p:nvPr/>
        </p:nvSpPr>
        <p:spPr>
          <a:xfrm>
            <a:off x="1306526" y="5521547"/>
            <a:ext cx="1554339" cy="1776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cxnSp>
        <p:nvCxnSpPr>
          <p:cNvPr id="18" name="Connector: Elbow 17">
            <a:extLst>
              <a:ext uri="{FF2B5EF4-FFF2-40B4-BE49-F238E27FC236}">
                <a16:creationId xmlns:a16="http://schemas.microsoft.com/office/drawing/2014/main" id="{17AE4A45-8897-467D-8C08-494260456431}"/>
              </a:ext>
            </a:extLst>
          </p:cNvPr>
          <p:cNvCxnSpPr>
            <a:cxnSpLocks/>
            <a:stCxn id="17" idx="1"/>
            <a:endCxn id="16" idx="1"/>
          </p:cNvCxnSpPr>
          <p:nvPr/>
        </p:nvCxnSpPr>
        <p:spPr>
          <a:xfrm rot="10800000">
            <a:off x="736555" y="3497263"/>
            <a:ext cx="569971" cy="2113133"/>
          </a:xfrm>
          <a:prstGeom prst="bentConnector3">
            <a:avLst>
              <a:gd name="adj1" fmla="val 14090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68D9C66-6E9B-48C3-AD20-49F93EE293C1}"/>
              </a:ext>
            </a:extLst>
          </p:cNvPr>
          <p:cNvSpPr/>
          <p:nvPr/>
        </p:nvSpPr>
        <p:spPr>
          <a:xfrm>
            <a:off x="5351965" y="4284873"/>
            <a:ext cx="2749926" cy="376684"/>
          </a:xfrm>
          <a:prstGeom prst="rect">
            <a:avLst/>
          </a:prstGeom>
          <a:solidFill>
            <a:schemeClr val="accent4">
              <a:lumMod val="60000"/>
              <a:lumOff val="40000"/>
            </a:schemeClr>
          </a:solidFill>
          <a:ln w="28575">
            <a:solidFill>
              <a:srgbClr val="C00000"/>
            </a:solidFill>
          </a:ln>
        </p:spPr>
        <p:txBody>
          <a:bodyPr wrap="none">
            <a:spAutoFit/>
          </a:bodyPr>
          <a:lstStyle/>
          <a:p>
            <a:pPr defTabSz="932563">
              <a:defRPr/>
            </a:pPr>
            <a:r>
              <a:rPr lang="en-US" dirty="0">
                <a:solidFill>
                  <a:srgbClr val="000000"/>
                </a:solidFill>
                <a:latin typeface="Segoe UI"/>
              </a:rPr>
              <a:t>Tactic: Lateral Movement</a:t>
            </a:r>
          </a:p>
        </p:txBody>
      </p:sp>
      <p:sp>
        <p:nvSpPr>
          <p:cNvPr id="27" name="Rectangle 26">
            <a:extLst>
              <a:ext uri="{FF2B5EF4-FFF2-40B4-BE49-F238E27FC236}">
                <a16:creationId xmlns:a16="http://schemas.microsoft.com/office/drawing/2014/main" id="{05833686-D97E-4FE8-9CC1-85C075AA1FDC}"/>
              </a:ext>
            </a:extLst>
          </p:cNvPr>
          <p:cNvSpPr/>
          <p:nvPr/>
        </p:nvSpPr>
        <p:spPr>
          <a:xfrm>
            <a:off x="1306526" y="5768701"/>
            <a:ext cx="1139849" cy="1609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cxnSp>
        <p:nvCxnSpPr>
          <p:cNvPr id="28" name="Connector: Elbow 27">
            <a:extLst>
              <a:ext uri="{FF2B5EF4-FFF2-40B4-BE49-F238E27FC236}">
                <a16:creationId xmlns:a16="http://schemas.microsoft.com/office/drawing/2014/main" id="{FD0CFB15-3DD7-42DC-BE55-AC38344CD4F1}"/>
              </a:ext>
            </a:extLst>
          </p:cNvPr>
          <p:cNvCxnSpPr>
            <a:cxnSpLocks/>
            <a:stCxn id="27" idx="3"/>
            <a:endCxn id="26" idx="2"/>
          </p:cNvCxnSpPr>
          <p:nvPr/>
        </p:nvCxnSpPr>
        <p:spPr>
          <a:xfrm flipV="1">
            <a:off x="2446375" y="4661558"/>
            <a:ext cx="4280553" cy="1187610"/>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0F005BA-7D28-477F-9083-478E478DF769}"/>
              </a:ext>
            </a:extLst>
          </p:cNvPr>
          <p:cNvSpPr/>
          <p:nvPr/>
        </p:nvSpPr>
        <p:spPr>
          <a:xfrm>
            <a:off x="2189506" y="6335075"/>
            <a:ext cx="1585998" cy="376684"/>
          </a:xfrm>
          <a:prstGeom prst="rect">
            <a:avLst/>
          </a:prstGeom>
          <a:solidFill>
            <a:schemeClr val="accent4">
              <a:lumMod val="60000"/>
              <a:lumOff val="40000"/>
            </a:schemeClr>
          </a:solidFill>
          <a:ln w="28575">
            <a:solidFill>
              <a:srgbClr val="C00000"/>
            </a:solidFill>
          </a:ln>
        </p:spPr>
        <p:txBody>
          <a:bodyPr wrap="none">
            <a:spAutoFit/>
          </a:bodyPr>
          <a:lstStyle/>
          <a:p>
            <a:pPr defTabSz="932563">
              <a:defRPr/>
            </a:pPr>
            <a:r>
              <a:rPr lang="en-US" dirty="0">
                <a:solidFill>
                  <a:srgbClr val="000000"/>
                </a:solidFill>
                <a:latin typeface="Segoe UI"/>
              </a:rPr>
              <a:t>Tactic: Impact</a:t>
            </a:r>
          </a:p>
        </p:txBody>
      </p:sp>
      <p:sp>
        <p:nvSpPr>
          <p:cNvPr id="23" name="Rectangle 22">
            <a:extLst>
              <a:ext uri="{FF2B5EF4-FFF2-40B4-BE49-F238E27FC236}">
                <a16:creationId xmlns:a16="http://schemas.microsoft.com/office/drawing/2014/main" id="{01D6ABF9-4C37-4592-AE5B-9CC12819047E}"/>
              </a:ext>
            </a:extLst>
          </p:cNvPr>
          <p:cNvSpPr/>
          <p:nvPr/>
        </p:nvSpPr>
        <p:spPr>
          <a:xfrm>
            <a:off x="1306526" y="5970420"/>
            <a:ext cx="1937742" cy="1609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cxnSp>
        <p:nvCxnSpPr>
          <p:cNvPr id="24" name="Connector: Elbow 23">
            <a:extLst>
              <a:ext uri="{FF2B5EF4-FFF2-40B4-BE49-F238E27FC236}">
                <a16:creationId xmlns:a16="http://schemas.microsoft.com/office/drawing/2014/main" id="{5A630288-7FFF-459E-9B97-39B01CB0F75A}"/>
              </a:ext>
            </a:extLst>
          </p:cNvPr>
          <p:cNvCxnSpPr>
            <a:cxnSpLocks/>
            <a:stCxn id="23" idx="1"/>
            <a:endCxn id="22" idx="2"/>
          </p:cNvCxnSpPr>
          <p:nvPr/>
        </p:nvCxnSpPr>
        <p:spPr>
          <a:xfrm rot="10800000" flipH="1" flipV="1">
            <a:off x="1306526" y="6050887"/>
            <a:ext cx="1675979" cy="660872"/>
          </a:xfrm>
          <a:prstGeom prst="bentConnector4">
            <a:avLst>
              <a:gd name="adj1" fmla="val -13911"/>
              <a:gd name="adj2" fmla="val 13527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F7A176-2F79-48DD-A4D3-6BE41A0C3A33}"/>
              </a:ext>
            </a:extLst>
          </p:cNvPr>
          <p:cNvPicPr>
            <a:picLocks noChangeAspect="1"/>
          </p:cNvPicPr>
          <p:nvPr/>
        </p:nvPicPr>
        <p:blipFill>
          <a:blip r:embed="rId4"/>
          <a:stretch>
            <a:fillRect/>
          </a:stretch>
        </p:blipFill>
        <p:spPr>
          <a:xfrm>
            <a:off x="6722801" y="281724"/>
            <a:ext cx="5406979" cy="2950428"/>
          </a:xfrm>
          <a:prstGeom prst="rect">
            <a:avLst/>
          </a:prstGeom>
          <a:ln w="28575">
            <a:solidFill>
              <a:schemeClr val="tx2"/>
            </a:solidFill>
          </a:ln>
        </p:spPr>
      </p:pic>
      <p:pic>
        <p:nvPicPr>
          <p:cNvPr id="21" name="Picture 20">
            <a:extLst>
              <a:ext uri="{FF2B5EF4-FFF2-40B4-BE49-F238E27FC236}">
                <a16:creationId xmlns:a16="http://schemas.microsoft.com/office/drawing/2014/main" id="{53CEC441-BAAC-4B8E-974D-7EDD70E886D6}"/>
              </a:ext>
            </a:extLst>
          </p:cNvPr>
          <p:cNvPicPr>
            <a:picLocks noChangeAspect="1"/>
          </p:cNvPicPr>
          <p:nvPr/>
        </p:nvPicPr>
        <p:blipFill>
          <a:blip r:embed="rId5"/>
          <a:stretch>
            <a:fillRect/>
          </a:stretch>
        </p:blipFill>
        <p:spPr>
          <a:xfrm>
            <a:off x="8161162" y="3690100"/>
            <a:ext cx="4151031" cy="2774813"/>
          </a:xfrm>
          <a:prstGeom prst="rect">
            <a:avLst/>
          </a:prstGeom>
        </p:spPr>
      </p:pic>
      <p:sp>
        <p:nvSpPr>
          <p:cNvPr id="25" name="Rectangle 24">
            <a:extLst>
              <a:ext uri="{FF2B5EF4-FFF2-40B4-BE49-F238E27FC236}">
                <a16:creationId xmlns:a16="http://schemas.microsoft.com/office/drawing/2014/main" id="{BB8B6490-16B9-46A4-BF6A-079EB952265D}"/>
              </a:ext>
            </a:extLst>
          </p:cNvPr>
          <p:cNvSpPr/>
          <p:nvPr/>
        </p:nvSpPr>
        <p:spPr>
          <a:xfrm>
            <a:off x="8349190" y="5159503"/>
            <a:ext cx="725358" cy="16579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ln w="28575">
                <a:solidFill>
                  <a:srgbClr val="C00000"/>
                </a:solidFill>
              </a:ln>
              <a:noFill/>
              <a:latin typeface="Segoe UI"/>
            </a:endParaRPr>
          </a:p>
        </p:txBody>
      </p:sp>
      <p:cxnSp>
        <p:nvCxnSpPr>
          <p:cNvPr id="29" name="Connector: Elbow 28">
            <a:extLst>
              <a:ext uri="{FF2B5EF4-FFF2-40B4-BE49-F238E27FC236}">
                <a16:creationId xmlns:a16="http://schemas.microsoft.com/office/drawing/2014/main" id="{ADEAB228-97E4-4973-BCDC-D18523866D43}"/>
              </a:ext>
            </a:extLst>
          </p:cNvPr>
          <p:cNvCxnSpPr>
            <a:cxnSpLocks/>
            <a:stCxn id="9" idx="0"/>
            <a:endCxn id="20" idx="1"/>
          </p:cNvCxnSpPr>
          <p:nvPr/>
        </p:nvCxnSpPr>
        <p:spPr>
          <a:xfrm rot="5400000" flipH="1" flipV="1">
            <a:off x="5240602" y="1685464"/>
            <a:ext cx="1410725" cy="1553674"/>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DEDAAC5-E32A-49DD-8D15-54C604A85896}"/>
              </a:ext>
            </a:extLst>
          </p:cNvPr>
          <p:cNvCxnSpPr>
            <a:cxnSpLocks/>
            <a:stCxn id="16" idx="0"/>
            <a:endCxn id="20" idx="1"/>
          </p:cNvCxnSpPr>
          <p:nvPr/>
        </p:nvCxnSpPr>
        <p:spPr>
          <a:xfrm rot="5400000" flipH="1" flipV="1">
            <a:off x="3731106" y="175968"/>
            <a:ext cx="1410725" cy="4572665"/>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74E0977D-4DCA-4AC9-834A-D30F4D576DC3}"/>
              </a:ext>
            </a:extLst>
          </p:cNvPr>
          <p:cNvCxnSpPr>
            <a:cxnSpLocks/>
            <a:stCxn id="26" idx="0"/>
            <a:endCxn id="21" idx="0"/>
          </p:cNvCxnSpPr>
          <p:nvPr/>
        </p:nvCxnSpPr>
        <p:spPr>
          <a:xfrm rot="5400000" flipH="1" flipV="1">
            <a:off x="8184416" y="2232613"/>
            <a:ext cx="594773" cy="3509749"/>
          </a:xfrm>
          <a:prstGeom prst="bentConnector3">
            <a:avLst>
              <a:gd name="adj1" fmla="val 1392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12E6B0-3407-4DDB-B54C-A37DC37444FB}"/>
              </a:ext>
            </a:extLst>
          </p:cNvPr>
          <p:cNvSpPr txBox="1"/>
          <p:nvPr/>
        </p:nvSpPr>
        <p:spPr>
          <a:xfrm>
            <a:off x="4710288" y="6164551"/>
            <a:ext cx="3750914" cy="734534"/>
          </a:xfrm>
          <a:prstGeom prst="rect">
            <a:avLst/>
          </a:prstGeom>
          <a:solidFill>
            <a:schemeClr val="bg1"/>
          </a:solidFill>
          <a:ln w="19050">
            <a:solidFill>
              <a:schemeClr val="tx1"/>
            </a:solidFill>
          </a:ln>
        </p:spPr>
        <p:txBody>
          <a:bodyPr wrap="square">
            <a:spAutoFit/>
          </a:bodyPr>
          <a:lstStyle/>
          <a:p>
            <a:pPr algn="ctr" defTabSz="932597">
              <a:defRPr/>
            </a:pPr>
            <a:r>
              <a:rPr lang="en-US" sz="2040" b="1" dirty="0">
                <a:solidFill>
                  <a:srgbClr val="FF0000"/>
                </a:solidFill>
                <a:latin typeface="Franklin Gothic Book"/>
              </a:rPr>
              <a:t>Top 6 firms impacted by </a:t>
            </a:r>
            <a:r>
              <a:rPr lang="en-US" sz="2040" b="1" dirty="0" err="1">
                <a:solidFill>
                  <a:srgbClr val="FF0000"/>
                </a:solidFill>
                <a:latin typeface="Franklin Gothic Book"/>
              </a:rPr>
              <a:t>NotPetya</a:t>
            </a:r>
            <a:r>
              <a:rPr lang="en-US" sz="2040" b="1" dirty="0">
                <a:solidFill>
                  <a:srgbClr val="FF0000"/>
                </a:solidFill>
                <a:latin typeface="Franklin Gothic Book"/>
              </a:rPr>
              <a:t> lost $129M- $870M</a:t>
            </a:r>
          </a:p>
        </p:txBody>
      </p:sp>
      <p:cxnSp>
        <p:nvCxnSpPr>
          <p:cNvPr id="33" name="Connector: Elbow 32">
            <a:extLst>
              <a:ext uri="{FF2B5EF4-FFF2-40B4-BE49-F238E27FC236}">
                <a16:creationId xmlns:a16="http://schemas.microsoft.com/office/drawing/2014/main" id="{33206E23-A088-4B25-AFE3-C4E0FC453471}"/>
              </a:ext>
            </a:extLst>
          </p:cNvPr>
          <p:cNvCxnSpPr>
            <a:cxnSpLocks/>
            <a:stCxn id="22" idx="3"/>
            <a:endCxn id="32" idx="1"/>
          </p:cNvCxnSpPr>
          <p:nvPr/>
        </p:nvCxnSpPr>
        <p:spPr>
          <a:xfrm>
            <a:off x="3775504" y="6523418"/>
            <a:ext cx="934784" cy="8401"/>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39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FFF6C2-82E4-CA48-BD56-76A661E6E82D}"/>
              </a:ext>
            </a:extLst>
          </p:cNvPr>
          <p:cNvSpPr/>
          <p:nvPr/>
        </p:nvSpPr>
        <p:spPr>
          <a:xfrm>
            <a:off x="10099736" y="5299989"/>
            <a:ext cx="1035627" cy="681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39896">
              <a:defRPr/>
            </a:pPr>
            <a:endParaRPr lang="en-US" sz="2205">
              <a:solidFill>
                <a:srgbClr val="FFFFFF"/>
              </a:solidFill>
              <a:latin typeface="Arial"/>
            </a:endParaRPr>
          </a:p>
        </p:txBody>
      </p:sp>
      <p:pic>
        <p:nvPicPr>
          <p:cNvPr id="46" name="Picture 45">
            <a:extLst>
              <a:ext uri="{FF2B5EF4-FFF2-40B4-BE49-F238E27FC236}">
                <a16:creationId xmlns:a16="http://schemas.microsoft.com/office/drawing/2014/main" id="{CADD1FCE-6A3F-C247-A02C-6A07B15BE7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7526" y="1549531"/>
            <a:ext cx="8909780" cy="4384966"/>
          </a:xfrm>
          <a:prstGeom prst="rect">
            <a:avLst/>
          </a:prstGeom>
        </p:spPr>
      </p:pic>
      <p:sp>
        <p:nvSpPr>
          <p:cNvPr id="52" name="TextBox 51">
            <a:extLst>
              <a:ext uri="{FF2B5EF4-FFF2-40B4-BE49-F238E27FC236}">
                <a16:creationId xmlns:a16="http://schemas.microsoft.com/office/drawing/2014/main" id="{BB32B879-36C1-E74B-8112-92E099C1C460}"/>
              </a:ext>
            </a:extLst>
          </p:cNvPr>
          <p:cNvSpPr txBox="1"/>
          <p:nvPr/>
        </p:nvSpPr>
        <p:spPr>
          <a:xfrm>
            <a:off x="3028311" y="4860303"/>
            <a:ext cx="799875" cy="440250"/>
          </a:xfrm>
          <a:prstGeom prst="rect">
            <a:avLst/>
          </a:prstGeom>
          <a:noFill/>
        </p:spPr>
        <p:txBody>
          <a:bodyPr wrap="square" rtlCol="0">
            <a:spAutoFit/>
          </a:bodyPr>
          <a:lstStyle/>
          <a:p>
            <a:pPr algn="ctr" defTabSz="1119833">
              <a:defRPr/>
            </a:pPr>
            <a:r>
              <a:rPr lang="en-US" sz="2205" b="1">
                <a:solidFill>
                  <a:srgbClr val="1F497D"/>
                </a:solidFill>
                <a:latin typeface="Calibri"/>
              </a:rPr>
              <a:t>L4</a:t>
            </a:r>
          </a:p>
        </p:txBody>
      </p:sp>
      <p:sp>
        <p:nvSpPr>
          <p:cNvPr id="53" name="TextBox 52">
            <a:extLst>
              <a:ext uri="{FF2B5EF4-FFF2-40B4-BE49-F238E27FC236}">
                <a16:creationId xmlns:a16="http://schemas.microsoft.com/office/drawing/2014/main" id="{A42ABF66-38E5-8843-8A24-14856FA8FFB5}"/>
              </a:ext>
            </a:extLst>
          </p:cNvPr>
          <p:cNvSpPr txBox="1"/>
          <p:nvPr/>
        </p:nvSpPr>
        <p:spPr>
          <a:xfrm>
            <a:off x="4241829" y="4860303"/>
            <a:ext cx="799875" cy="440250"/>
          </a:xfrm>
          <a:prstGeom prst="rect">
            <a:avLst/>
          </a:prstGeom>
          <a:noFill/>
        </p:spPr>
        <p:txBody>
          <a:bodyPr wrap="square" rtlCol="0">
            <a:spAutoFit/>
          </a:bodyPr>
          <a:lstStyle/>
          <a:p>
            <a:pPr algn="ctr" defTabSz="1119833">
              <a:defRPr/>
            </a:pPr>
            <a:r>
              <a:rPr lang="en-US" sz="2205" b="1">
                <a:solidFill>
                  <a:srgbClr val="1F497D"/>
                </a:solidFill>
                <a:latin typeface="Calibri"/>
              </a:rPr>
              <a:t>L3</a:t>
            </a:r>
          </a:p>
        </p:txBody>
      </p:sp>
      <p:sp>
        <p:nvSpPr>
          <p:cNvPr id="54" name="TextBox 53">
            <a:extLst>
              <a:ext uri="{FF2B5EF4-FFF2-40B4-BE49-F238E27FC236}">
                <a16:creationId xmlns:a16="http://schemas.microsoft.com/office/drawing/2014/main" id="{BC919396-5BB8-2349-9984-356148F9BC27}"/>
              </a:ext>
            </a:extLst>
          </p:cNvPr>
          <p:cNvSpPr txBox="1"/>
          <p:nvPr/>
        </p:nvSpPr>
        <p:spPr>
          <a:xfrm>
            <a:off x="5901972" y="5919412"/>
            <a:ext cx="799875" cy="440250"/>
          </a:xfrm>
          <a:prstGeom prst="rect">
            <a:avLst/>
          </a:prstGeom>
          <a:solidFill>
            <a:schemeClr val="bg1">
              <a:alpha val="66000"/>
            </a:schemeClr>
          </a:solidFill>
        </p:spPr>
        <p:txBody>
          <a:bodyPr wrap="square" rtlCol="0">
            <a:spAutoFit/>
          </a:bodyPr>
          <a:lstStyle/>
          <a:p>
            <a:pPr algn="ctr" defTabSz="1119833">
              <a:defRPr/>
            </a:pPr>
            <a:r>
              <a:rPr lang="en-US" sz="2205" b="1">
                <a:solidFill>
                  <a:srgbClr val="1F497D"/>
                </a:solidFill>
                <a:latin typeface="Calibri"/>
              </a:rPr>
              <a:t>L2</a:t>
            </a:r>
          </a:p>
        </p:txBody>
      </p:sp>
      <p:sp>
        <p:nvSpPr>
          <p:cNvPr id="55" name="TextBox 54">
            <a:extLst>
              <a:ext uri="{FF2B5EF4-FFF2-40B4-BE49-F238E27FC236}">
                <a16:creationId xmlns:a16="http://schemas.microsoft.com/office/drawing/2014/main" id="{951ADD59-3163-1443-99D7-45487085DE96}"/>
              </a:ext>
            </a:extLst>
          </p:cNvPr>
          <p:cNvSpPr txBox="1"/>
          <p:nvPr/>
        </p:nvSpPr>
        <p:spPr>
          <a:xfrm>
            <a:off x="7437044" y="4860303"/>
            <a:ext cx="799875" cy="440250"/>
          </a:xfrm>
          <a:prstGeom prst="rect">
            <a:avLst/>
          </a:prstGeom>
          <a:noFill/>
        </p:spPr>
        <p:txBody>
          <a:bodyPr wrap="square" rtlCol="0">
            <a:spAutoFit/>
          </a:bodyPr>
          <a:lstStyle/>
          <a:p>
            <a:pPr algn="ctr" defTabSz="1119833">
              <a:defRPr/>
            </a:pPr>
            <a:r>
              <a:rPr lang="en-US" sz="2205" b="1">
                <a:solidFill>
                  <a:srgbClr val="1F497D"/>
                </a:solidFill>
                <a:latin typeface="Calibri"/>
              </a:rPr>
              <a:t>L1</a:t>
            </a:r>
          </a:p>
        </p:txBody>
      </p:sp>
      <p:sp>
        <p:nvSpPr>
          <p:cNvPr id="56" name="TextBox 55">
            <a:extLst>
              <a:ext uri="{FF2B5EF4-FFF2-40B4-BE49-F238E27FC236}">
                <a16:creationId xmlns:a16="http://schemas.microsoft.com/office/drawing/2014/main" id="{FD9063BE-73B8-0645-9AAC-AFBE35C4B3D0}"/>
              </a:ext>
            </a:extLst>
          </p:cNvPr>
          <p:cNvSpPr txBox="1"/>
          <p:nvPr/>
        </p:nvSpPr>
        <p:spPr>
          <a:xfrm>
            <a:off x="8607731" y="4860303"/>
            <a:ext cx="799875" cy="440250"/>
          </a:xfrm>
          <a:prstGeom prst="rect">
            <a:avLst/>
          </a:prstGeom>
          <a:noFill/>
        </p:spPr>
        <p:txBody>
          <a:bodyPr wrap="square" rtlCol="0">
            <a:spAutoFit/>
          </a:bodyPr>
          <a:lstStyle/>
          <a:p>
            <a:pPr algn="ctr" defTabSz="1119833">
              <a:defRPr/>
            </a:pPr>
            <a:r>
              <a:rPr lang="en-US" sz="2205" b="1">
                <a:solidFill>
                  <a:srgbClr val="1F497D"/>
                </a:solidFill>
                <a:latin typeface="Calibri"/>
              </a:rPr>
              <a:t>L0</a:t>
            </a:r>
          </a:p>
        </p:txBody>
      </p:sp>
      <p:sp>
        <p:nvSpPr>
          <p:cNvPr id="6" name="Title 5"/>
          <p:cNvSpPr>
            <a:spLocks noGrp="1"/>
          </p:cNvSpPr>
          <p:nvPr>
            <p:ph type="title"/>
          </p:nvPr>
        </p:nvSpPr>
        <p:spPr>
          <a:xfrm>
            <a:off x="882" y="211944"/>
            <a:ext cx="11559373" cy="565027"/>
          </a:xfrm>
        </p:spPr>
        <p:txBody>
          <a:bodyPr/>
          <a:lstStyle/>
          <a:p>
            <a:pPr algn="r"/>
            <a:r>
              <a:rPr lang="en-US"/>
              <a:t>TRITON Kill Chain Example</a:t>
            </a:r>
            <a:endParaRPr lang="en-US" i="1">
              <a:solidFill>
                <a:srgbClr val="C00000"/>
              </a:solidFill>
            </a:endParaRPr>
          </a:p>
        </p:txBody>
      </p:sp>
      <p:grpSp>
        <p:nvGrpSpPr>
          <p:cNvPr id="102" name="Group 101">
            <a:extLst>
              <a:ext uri="{FF2B5EF4-FFF2-40B4-BE49-F238E27FC236}">
                <a16:creationId xmlns:a16="http://schemas.microsoft.com/office/drawing/2014/main" id="{D5FE3A94-9BBE-CC45-A2F2-C645EB71F335}"/>
              </a:ext>
            </a:extLst>
          </p:cNvPr>
          <p:cNvGrpSpPr/>
          <p:nvPr/>
        </p:nvGrpSpPr>
        <p:grpSpPr>
          <a:xfrm>
            <a:off x="2017203" y="1533069"/>
            <a:ext cx="2824852" cy="2283627"/>
            <a:chOff x="1141617" y="1021709"/>
            <a:chExt cx="2306651" cy="1864710"/>
          </a:xfrm>
        </p:grpSpPr>
        <p:sp>
          <p:nvSpPr>
            <p:cNvPr id="63" name="Oval 62">
              <a:extLst>
                <a:ext uri="{FF2B5EF4-FFF2-40B4-BE49-F238E27FC236}">
                  <a16:creationId xmlns:a16="http://schemas.microsoft.com/office/drawing/2014/main" id="{87C9D58B-A500-6949-AF04-BCAA0EAD5832}"/>
                </a:ext>
              </a:extLst>
            </p:cNvPr>
            <p:cNvSpPr/>
            <p:nvPr/>
          </p:nvSpPr>
          <p:spPr>
            <a:xfrm>
              <a:off x="1755667" y="1943256"/>
              <a:ext cx="1042618" cy="943163"/>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64" name="TextBox 63">
              <a:extLst>
                <a:ext uri="{FF2B5EF4-FFF2-40B4-BE49-F238E27FC236}">
                  <a16:creationId xmlns:a16="http://schemas.microsoft.com/office/drawing/2014/main" id="{2B632AE3-BC2A-9547-A00B-B7B8DAFBC187}"/>
                </a:ext>
              </a:extLst>
            </p:cNvPr>
            <p:cNvSpPr txBox="1"/>
            <p:nvPr/>
          </p:nvSpPr>
          <p:spPr>
            <a:xfrm>
              <a:off x="1141617" y="1355076"/>
              <a:ext cx="2306651" cy="359489"/>
            </a:xfrm>
            <a:prstGeom prst="rect">
              <a:avLst/>
            </a:prstGeom>
            <a:noFill/>
          </p:spPr>
          <p:txBody>
            <a:bodyPr wrap="square" rtlCol="0">
              <a:spAutoFit/>
            </a:bodyPr>
            <a:lstStyle/>
            <a:p>
              <a:pPr algn="ctr" defTabSz="1119833">
                <a:defRPr/>
              </a:pPr>
              <a:r>
                <a:rPr lang="en-US" sz="2205" b="1">
                  <a:solidFill>
                    <a:srgbClr val="C00000"/>
                  </a:solidFill>
                  <a:latin typeface="Calibri"/>
                </a:rPr>
                <a:t>Steal credentials</a:t>
              </a:r>
            </a:p>
          </p:txBody>
        </p:sp>
        <p:grpSp>
          <p:nvGrpSpPr>
            <p:cNvPr id="65" name="Group 64">
              <a:extLst>
                <a:ext uri="{FF2B5EF4-FFF2-40B4-BE49-F238E27FC236}">
                  <a16:creationId xmlns:a16="http://schemas.microsoft.com/office/drawing/2014/main" id="{4A61247B-0DEF-E348-8067-47BC6314100F}"/>
                </a:ext>
              </a:extLst>
            </p:cNvPr>
            <p:cNvGrpSpPr/>
            <p:nvPr/>
          </p:nvGrpSpPr>
          <p:grpSpPr>
            <a:xfrm>
              <a:off x="2066260" y="1021709"/>
              <a:ext cx="370703" cy="359489"/>
              <a:chOff x="3299254" y="1248032"/>
              <a:chExt cx="370703" cy="359489"/>
            </a:xfrm>
          </p:grpSpPr>
          <p:sp>
            <p:nvSpPr>
              <p:cNvPr id="66" name="Oval 65">
                <a:extLst>
                  <a:ext uri="{FF2B5EF4-FFF2-40B4-BE49-F238E27FC236}">
                    <a16:creationId xmlns:a16="http://schemas.microsoft.com/office/drawing/2014/main" id="{FD677710-BA42-3D4E-8C7E-92EB27DDD5AD}"/>
                  </a:ext>
                </a:extLst>
              </p:cNvPr>
              <p:cNvSpPr/>
              <p:nvPr/>
            </p:nvSpPr>
            <p:spPr>
              <a:xfrm>
                <a:off x="3299254" y="1260389"/>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67" name="TextBox 66">
                <a:extLst>
                  <a:ext uri="{FF2B5EF4-FFF2-40B4-BE49-F238E27FC236}">
                    <a16:creationId xmlns:a16="http://schemas.microsoft.com/office/drawing/2014/main" id="{B1A46B04-B229-0E4C-9789-B807C6038CF2}"/>
                  </a:ext>
                </a:extLst>
              </p:cNvPr>
              <p:cNvSpPr txBox="1"/>
              <p:nvPr/>
            </p:nvSpPr>
            <p:spPr>
              <a:xfrm>
                <a:off x="3344980" y="1248032"/>
                <a:ext cx="284207" cy="359489"/>
              </a:xfrm>
              <a:prstGeom prst="rect">
                <a:avLst/>
              </a:prstGeom>
              <a:noFill/>
            </p:spPr>
            <p:txBody>
              <a:bodyPr wrap="square" rtlCol="0">
                <a:spAutoFit/>
              </a:bodyPr>
              <a:lstStyle/>
              <a:p>
                <a:pPr algn="ctr" defTabSz="1119833">
                  <a:defRPr/>
                </a:pPr>
                <a:r>
                  <a:rPr lang="en-US" sz="2205" b="1">
                    <a:solidFill>
                      <a:prstClr val="white"/>
                    </a:solidFill>
                    <a:latin typeface="Calibri"/>
                  </a:rPr>
                  <a:t>1</a:t>
                </a:r>
              </a:p>
            </p:txBody>
          </p:sp>
        </p:grpSp>
      </p:grpSp>
      <p:grpSp>
        <p:nvGrpSpPr>
          <p:cNvPr id="103" name="Group 102">
            <a:extLst>
              <a:ext uri="{FF2B5EF4-FFF2-40B4-BE49-F238E27FC236}">
                <a16:creationId xmlns:a16="http://schemas.microsoft.com/office/drawing/2014/main" id="{7DFEB6DB-81B3-2448-A093-F49A779D382A}"/>
              </a:ext>
            </a:extLst>
          </p:cNvPr>
          <p:cNvGrpSpPr/>
          <p:nvPr/>
        </p:nvGrpSpPr>
        <p:grpSpPr>
          <a:xfrm>
            <a:off x="3838103" y="1116075"/>
            <a:ext cx="4255492" cy="857243"/>
            <a:chOff x="2628484" y="681210"/>
            <a:chExt cx="3474850" cy="699988"/>
          </a:xfrm>
        </p:grpSpPr>
        <p:sp>
          <p:nvSpPr>
            <p:cNvPr id="69" name="TextBox 68">
              <a:extLst>
                <a:ext uri="{FF2B5EF4-FFF2-40B4-BE49-F238E27FC236}">
                  <a16:creationId xmlns:a16="http://schemas.microsoft.com/office/drawing/2014/main" id="{91F4619C-B7B9-F94A-84CB-1742098BDD58}"/>
                </a:ext>
              </a:extLst>
            </p:cNvPr>
            <p:cNvSpPr txBox="1"/>
            <p:nvPr/>
          </p:nvSpPr>
          <p:spPr>
            <a:xfrm>
              <a:off x="3255020" y="681210"/>
              <a:ext cx="2848314" cy="359489"/>
            </a:xfrm>
            <a:prstGeom prst="rect">
              <a:avLst/>
            </a:prstGeom>
            <a:noFill/>
          </p:spPr>
          <p:txBody>
            <a:bodyPr wrap="square" rtlCol="0">
              <a:spAutoFit/>
            </a:bodyPr>
            <a:lstStyle/>
            <a:p>
              <a:pPr algn="ctr" defTabSz="1119833">
                <a:defRPr/>
              </a:pPr>
              <a:r>
                <a:rPr lang="en-US" sz="2205" b="1">
                  <a:solidFill>
                    <a:srgbClr val="C00000"/>
                  </a:solidFill>
                  <a:latin typeface="Calibri"/>
                </a:rPr>
                <a:t>Deploy PC malware</a:t>
              </a:r>
            </a:p>
          </p:txBody>
        </p:sp>
        <p:grpSp>
          <p:nvGrpSpPr>
            <p:cNvPr id="75" name="Group 74">
              <a:extLst>
                <a:ext uri="{FF2B5EF4-FFF2-40B4-BE49-F238E27FC236}">
                  <a16:creationId xmlns:a16="http://schemas.microsoft.com/office/drawing/2014/main" id="{CFA7FDC3-C821-7649-8CAA-35E30165BF2C}"/>
                </a:ext>
              </a:extLst>
            </p:cNvPr>
            <p:cNvGrpSpPr/>
            <p:nvPr/>
          </p:nvGrpSpPr>
          <p:grpSpPr>
            <a:xfrm>
              <a:off x="3750004" y="1021709"/>
              <a:ext cx="370703" cy="359489"/>
              <a:chOff x="3144087" y="823065"/>
              <a:chExt cx="370703" cy="359489"/>
            </a:xfrm>
          </p:grpSpPr>
          <p:sp>
            <p:nvSpPr>
              <p:cNvPr id="73" name="Oval 72">
                <a:extLst>
                  <a:ext uri="{FF2B5EF4-FFF2-40B4-BE49-F238E27FC236}">
                    <a16:creationId xmlns:a16="http://schemas.microsoft.com/office/drawing/2014/main" id="{295EDDED-0198-F641-810B-0E387620E86B}"/>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74" name="TextBox 73">
                <a:extLst>
                  <a:ext uri="{FF2B5EF4-FFF2-40B4-BE49-F238E27FC236}">
                    <a16:creationId xmlns:a16="http://schemas.microsoft.com/office/drawing/2014/main" id="{6FDB4D50-95D0-CC4B-8376-760526C5B808}"/>
                  </a:ext>
                </a:extLst>
              </p:cNvPr>
              <p:cNvSpPr txBox="1"/>
              <p:nvPr/>
            </p:nvSpPr>
            <p:spPr>
              <a:xfrm>
                <a:off x="3181156" y="823065"/>
                <a:ext cx="284207" cy="359489"/>
              </a:xfrm>
              <a:prstGeom prst="rect">
                <a:avLst/>
              </a:prstGeom>
              <a:noFill/>
            </p:spPr>
            <p:txBody>
              <a:bodyPr wrap="square" rtlCol="0">
                <a:spAutoFit/>
              </a:bodyPr>
              <a:lstStyle/>
              <a:p>
                <a:pPr defTabSz="1119833">
                  <a:defRPr/>
                </a:pPr>
                <a:r>
                  <a:rPr lang="en-US" sz="2205" b="1">
                    <a:solidFill>
                      <a:prstClr val="white"/>
                    </a:solidFill>
                    <a:latin typeface="Calibri"/>
                  </a:rPr>
                  <a:t>2</a:t>
                </a:r>
              </a:p>
            </p:txBody>
          </p:sp>
        </p:grpSp>
        <p:cxnSp>
          <p:nvCxnSpPr>
            <p:cNvPr id="91" name="Straight Arrow Connector 90">
              <a:extLst>
                <a:ext uri="{FF2B5EF4-FFF2-40B4-BE49-F238E27FC236}">
                  <a16:creationId xmlns:a16="http://schemas.microsoft.com/office/drawing/2014/main" id="{E929D939-6CA1-9A42-BA33-61A0E3D07F22}"/>
                </a:ext>
              </a:extLst>
            </p:cNvPr>
            <p:cNvCxnSpPr/>
            <p:nvPr/>
          </p:nvCxnSpPr>
          <p:spPr>
            <a:xfrm>
              <a:off x="2628484" y="1206667"/>
              <a:ext cx="986972"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id="{329C655B-2F74-9E4C-8F78-9CD01DF600FB}"/>
              </a:ext>
            </a:extLst>
          </p:cNvPr>
          <p:cNvGrpSpPr/>
          <p:nvPr/>
        </p:nvGrpSpPr>
        <p:grpSpPr>
          <a:xfrm>
            <a:off x="6798374" y="1533068"/>
            <a:ext cx="3037759" cy="812529"/>
            <a:chOff x="5045714" y="1021709"/>
            <a:chExt cx="2480501" cy="663476"/>
          </a:xfrm>
        </p:grpSpPr>
        <p:grpSp>
          <p:nvGrpSpPr>
            <p:cNvPr id="76" name="Group 75">
              <a:extLst>
                <a:ext uri="{FF2B5EF4-FFF2-40B4-BE49-F238E27FC236}">
                  <a16:creationId xmlns:a16="http://schemas.microsoft.com/office/drawing/2014/main" id="{0D6E4DED-8897-C643-8D2E-07813DF67DF8}"/>
                </a:ext>
              </a:extLst>
            </p:cNvPr>
            <p:cNvGrpSpPr/>
            <p:nvPr/>
          </p:nvGrpSpPr>
          <p:grpSpPr>
            <a:xfrm>
              <a:off x="5665103" y="1021709"/>
              <a:ext cx="370703" cy="359490"/>
              <a:chOff x="3144087" y="823065"/>
              <a:chExt cx="370703" cy="359490"/>
            </a:xfrm>
          </p:grpSpPr>
          <p:sp>
            <p:nvSpPr>
              <p:cNvPr id="77" name="Oval 76">
                <a:extLst>
                  <a:ext uri="{FF2B5EF4-FFF2-40B4-BE49-F238E27FC236}">
                    <a16:creationId xmlns:a16="http://schemas.microsoft.com/office/drawing/2014/main" id="{CEDD41E3-B849-544F-9F7E-865A1CFB6675}"/>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78" name="TextBox 77">
                <a:extLst>
                  <a:ext uri="{FF2B5EF4-FFF2-40B4-BE49-F238E27FC236}">
                    <a16:creationId xmlns:a16="http://schemas.microsoft.com/office/drawing/2014/main" id="{CFB77348-FADB-8044-9D35-94FF0BFC156A}"/>
                  </a:ext>
                </a:extLst>
              </p:cNvPr>
              <p:cNvSpPr txBox="1"/>
              <p:nvPr/>
            </p:nvSpPr>
            <p:spPr>
              <a:xfrm>
                <a:off x="3181156" y="823065"/>
                <a:ext cx="284207" cy="359490"/>
              </a:xfrm>
              <a:prstGeom prst="rect">
                <a:avLst/>
              </a:prstGeom>
              <a:noFill/>
            </p:spPr>
            <p:txBody>
              <a:bodyPr wrap="square" rtlCol="0">
                <a:spAutoFit/>
              </a:bodyPr>
              <a:lstStyle/>
              <a:p>
                <a:pPr defTabSz="1119833">
                  <a:defRPr/>
                </a:pPr>
                <a:r>
                  <a:rPr lang="en-US" sz="2205" b="1">
                    <a:solidFill>
                      <a:prstClr val="white"/>
                    </a:solidFill>
                    <a:latin typeface="Calibri"/>
                  </a:rPr>
                  <a:t>3</a:t>
                </a:r>
              </a:p>
            </p:txBody>
          </p:sp>
        </p:grpSp>
        <p:sp>
          <p:nvSpPr>
            <p:cNvPr id="79" name="TextBox 78">
              <a:extLst>
                <a:ext uri="{FF2B5EF4-FFF2-40B4-BE49-F238E27FC236}">
                  <a16:creationId xmlns:a16="http://schemas.microsoft.com/office/drawing/2014/main" id="{A5590DED-64BA-9A46-A335-75BEE62A6E3F}"/>
                </a:ext>
              </a:extLst>
            </p:cNvPr>
            <p:cNvSpPr txBox="1"/>
            <p:nvPr/>
          </p:nvSpPr>
          <p:spPr>
            <a:xfrm>
              <a:off x="5045714" y="1325696"/>
              <a:ext cx="2480501" cy="359489"/>
            </a:xfrm>
            <a:prstGeom prst="rect">
              <a:avLst/>
            </a:prstGeom>
            <a:noFill/>
          </p:spPr>
          <p:txBody>
            <a:bodyPr wrap="square" rtlCol="0">
              <a:spAutoFit/>
            </a:bodyPr>
            <a:lstStyle/>
            <a:p>
              <a:pPr algn="ctr" defTabSz="1119833">
                <a:defRPr/>
              </a:pPr>
              <a:r>
                <a:rPr lang="en-US" sz="2205" b="1">
                  <a:solidFill>
                    <a:srgbClr val="C00000"/>
                  </a:solidFill>
                  <a:latin typeface="Calibri"/>
                </a:rPr>
                <a:t>Install RAT in safety PLC</a:t>
              </a:r>
            </a:p>
          </p:txBody>
        </p:sp>
      </p:grpSp>
      <p:grpSp>
        <p:nvGrpSpPr>
          <p:cNvPr id="105" name="Group 104">
            <a:extLst>
              <a:ext uri="{FF2B5EF4-FFF2-40B4-BE49-F238E27FC236}">
                <a16:creationId xmlns:a16="http://schemas.microsoft.com/office/drawing/2014/main" id="{FFD18152-E953-CE47-A0E1-4D3621817454}"/>
              </a:ext>
            </a:extLst>
          </p:cNvPr>
          <p:cNvGrpSpPr/>
          <p:nvPr/>
        </p:nvGrpSpPr>
        <p:grpSpPr>
          <a:xfrm>
            <a:off x="8207216" y="1476852"/>
            <a:ext cx="3600000" cy="3286438"/>
            <a:chOff x="6196113" y="975805"/>
            <a:chExt cx="2939603" cy="2683562"/>
          </a:xfrm>
        </p:grpSpPr>
        <p:grpSp>
          <p:nvGrpSpPr>
            <p:cNvPr id="81" name="Group 80">
              <a:extLst>
                <a:ext uri="{FF2B5EF4-FFF2-40B4-BE49-F238E27FC236}">
                  <a16:creationId xmlns:a16="http://schemas.microsoft.com/office/drawing/2014/main" id="{E0E013FD-0BA9-6B4C-9575-D8B29BFBF3D2}"/>
                </a:ext>
              </a:extLst>
            </p:cNvPr>
            <p:cNvGrpSpPr/>
            <p:nvPr/>
          </p:nvGrpSpPr>
          <p:grpSpPr>
            <a:xfrm>
              <a:off x="8088316" y="975805"/>
              <a:ext cx="370703" cy="359489"/>
              <a:chOff x="3144087" y="823065"/>
              <a:chExt cx="370703" cy="359489"/>
            </a:xfrm>
          </p:grpSpPr>
          <p:sp>
            <p:nvSpPr>
              <p:cNvPr id="82" name="Oval 81">
                <a:extLst>
                  <a:ext uri="{FF2B5EF4-FFF2-40B4-BE49-F238E27FC236}">
                    <a16:creationId xmlns:a16="http://schemas.microsoft.com/office/drawing/2014/main" id="{A1455050-2AEA-534F-B461-9C2A8FB1AEB7}"/>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83" name="TextBox 82">
                <a:extLst>
                  <a:ext uri="{FF2B5EF4-FFF2-40B4-BE49-F238E27FC236}">
                    <a16:creationId xmlns:a16="http://schemas.microsoft.com/office/drawing/2014/main" id="{4C9214B1-F480-634C-8E12-4107803D2175}"/>
                  </a:ext>
                </a:extLst>
              </p:cNvPr>
              <p:cNvSpPr txBox="1"/>
              <p:nvPr/>
            </p:nvSpPr>
            <p:spPr>
              <a:xfrm>
                <a:off x="3173502" y="823065"/>
                <a:ext cx="284207" cy="359489"/>
              </a:xfrm>
              <a:prstGeom prst="rect">
                <a:avLst/>
              </a:prstGeom>
              <a:noFill/>
            </p:spPr>
            <p:txBody>
              <a:bodyPr wrap="square" rtlCol="0">
                <a:spAutoFit/>
              </a:bodyPr>
              <a:lstStyle/>
              <a:p>
                <a:pPr defTabSz="1119833">
                  <a:defRPr/>
                </a:pPr>
                <a:r>
                  <a:rPr lang="en-US" sz="2205" b="1">
                    <a:solidFill>
                      <a:prstClr val="white"/>
                    </a:solidFill>
                    <a:latin typeface="Calibri"/>
                  </a:rPr>
                  <a:t>4</a:t>
                </a:r>
              </a:p>
            </p:txBody>
          </p:sp>
        </p:grpSp>
        <p:pic>
          <p:nvPicPr>
            <p:cNvPr id="86" name="Picture 85">
              <a:extLst>
                <a:ext uri="{FF2B5EF4-FFF2-40B4-BE49-F238E27FC236}">
                  <a16:creationId xmlns:a16="http://schemas.microsoft.com/office/drawing/2014/main" id="{B283A80A-10B0-E64C-8787-851CB966E8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206" y="2353134"/>
              <a:ext cx="913256" cy="1306233"/>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sp>
          <p:nvSpPr>
            <p:cNvPr id="87" name="Rectangle 86">
              <a:extLst>
                <a:ext uri="{FF2B5EF4-FFF2-40B4-BE49-F238E27FC236}">
                  <a16:creationId xmlns:a16="http://schemas.microsoft.com/office/drawing/2014/main" id="{95FD7D45-CF87-934F-A48E-F61A24ACDDEC}"/>
                </a:ext>
              </a:extLst>
            </p:cNvPr>
            <p:cNvSpPr/>
            <p:nvPr/>
          </p:nvSpPr>
          <p:spPr>
            <a:xfrm>
              <a:off x="7383952" y="1405682"/>
              <a:ext cx="1751764" cy="924674"/>
            </a:xfrm>
            <a:prstGeom prst="rect">
              <a:avLst/>
            </a:prstGeom>
          </p:spPr>
          <p:txBody>
            <a:bodyPr wrap="square">
              <a:spAutoFit/>
            </a:bodyPr>
            <a:lstStyle/>
            <a:p>
              <a:pPr algn="ctr" defTabSz="1119833">
                <a:defRPr/>
              </a:pPr>
              <a:r>
                <a:rPr lang="en-US" sz="2205" b="1">
                  <a:solidFill>
                    <a:srgbClr val="C00000"/>
                  </a:solidFill>
                  <a:latin typeface="Calibri"/>
                </a:rPr>
                <a:t>Disable safety PLC &amp; launch 2</a:t>
              </a:r>
              <a:r>
                <a:rPr lang="en-US" sz="2205" b="1" baseline="30000">
                  <a:solidFill>
                    <a:srgbClr val="C00000"/>
                  </a:solidFill>
                  <a:latin typeface="Calibri"/>
                </a:rPr>
                <a:t>nd</a:t>
              </a:r>
              <a:r>
                <a:rPr lang="en-US" sz="2205" b="1">
                  <a:solidFill>
                    <a:srgbClr val="C00000"/>
                  </a:solidFill>
                  <a:latin typeface="Calibri"/>
                </a:rPr>
                <a:t> cyberattack</a:t>
              </a:r>
            </a:p>
          </p:txBody>
        </p:sp>
        <p:cxnSp>
          <p:nvCxnSpPr>
            <p:cNvPr id="94" name="Straight Arrow Connector 93">
              <a:extLst>
                <a:ext uri="{FF2B5EF4-FFF2-40B4-BE49-F238E27FC236}">
                  <a16:creationId xmlns:a16="http://schemas.microsoft.com/office/drawing/2014/main" id="{4745A9DA-A0E8-5A4D-B29D-9A9751DFCA5B}"/>
                </a:ext>
              </a:extLst>
            </p:cNvPr>
            <p:cNvCxnSpPr>
              <a:cxnSpLocks/>
            </p:cNvCxnSpPr>
            <p:nvPr/>
          </p:nvCxnSpPr>
          <p:spPr>
            <a:xfrm>
              <a:off x="6196113" y="1105679"/>
              <a:ext cx="174704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pic>
        <p:nvPicPr>
          <p:cNvPr id="99" name="Picture 98">
            <a:extLst>
              <a:ext uri="{FF2B5EF4-FFF2-40B4-BE49-F238E27FC236}">
                <a16:creationId xmlns:a16="http://schemas.microsoft.com/office/drawing/2014/main" id="{EC4F65E8-CC02-4544-A76B-74B4BA63E9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31937" y="5366957"/>
            <a:ext cx="3215156" cy="921008"/>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pic>
        <p:nvPicPr>
          <p:cNvPr id="101" name="Picture 100">
            <a:extLst>
              <a:ext uri="{FF2B5EF4-FFF2-40B4-BE49-F238E27FC236}">
                <a16:creationId xmlns:a16="http://schemas.microsoft.com/office/drawing/2014/main" id="{62724B2E-9B3A-6B4E-AC43-41E9E547EA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02904" y="5522946"/>
            <a:ext cx="3400820" cy="897679"/>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sp>
        <p:nvSpPr>
          <p:cNvPr id="41" name="Oval 40">
            <a:extLst>
              <a:ext uri="{FF2B5EF4-FFF2-40B4-BE49-F238E27FC236}">
                <a16:creationId xmlns:a16="http://schemas.microsoft.com/office/drawing/2014/main" id="{1AC785C9-E43C-9A4D-BFDC-0A1402F0E75E}"/>
              </a:ext>
            </a:extLst>
          </p:cNvPr>
          <p:cNvSpPr/>
          <p:nvPr/>
        </p:nvSpPr>
        <p:spPr>
          <a:xfrm>
            <a:off x="7243701" y="2686266"/>
            <a:ext cx="1130685" cy="1022381"/>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sp>
        <p:nvSpPr>
          <p:cNvPr id="43" name="Oval 42">
            <a:extLst>
              <a:ext uri="{FF2B5EF4-FFF2-40B4-BE49-F238E27FC236}">
                <a16:creationId xmlns:a16="http://schemas.microsoft.com/office/drawing/2014/main" id="{1993DAC9-1041-4A47-82CC-5FEAEFC22761}"/>
              </a:ext>
            </a:extLst>
          </p:cNvPr>
          <p:cNvSpPr/>
          <p:nvPr/>
        </p:nvSpPr>
        <p:spPr>
          <a:xfrm>
            <a:off x="5732288" y="2796376"/>
            <a:ext cx="1130685" cy="1022381"/>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119833">
              <a:defRPr/>
            </a:pPr>
            <a:endParaRPr lang="en-US" sz="2205">
              <a:solidFill>
                <a:prstClr val="white"/>
              </a:solidFill>
              <a:latin typeface="Calibri"/>
            </a:endParaRPr>
          </a:p>
        </p:txBody>
      </p:sp>
      <p:cxnSp>
        <p:nvCxnSpPr>
          <p:cNvPr id="44" name="Straight Arrow Connector 43">
            <a:extLst>
              <a:ext uri="{FF2B5EF4-FFF2-40B4-BE49-F238E27FC236}">
                <a16:creationId xmlns:a16="http://schemas.microsoft.com/office/drawing/2014/main" id="{C71D826A-87F2-3B4B-8659-07BB9592C216}"/>
              </a:ext>
            </a:extLst>
          </p:cNvPr>
          <p:cNvCxnSpPr>
            <a:cxnSpLocks/>
          </p:cNvCxnSpPr>
          <p:nvPr/>
        </p:nvCxnSpPr>
        <p:spPr>
          <a:xfrm>
            <a:off x="6828799" y="3251280"/>
            <a:ext cx="393420" cy="0"/>
          </a:xfrm>
          <a:prstGeom prst="straightConnector1">
            <a:avLst/>
          </a:prstGeom>
          <a:ln w="317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11A6487-1D88-F14E-A2AA-94DF2941390B}"/>
              </a:ext>
            </a:extLst>
          </p:cNvPr>
          <p:cNvSpPr txBox="1"/>
          <p:nvPr/>
        </p:nvSpPr>
        <p:spPr>
          <a:xfrm>
            <a:off x="6568548" y="2598718"/>
            <a:ext cx="1098027" cy="555610"/>
          </a:xfrm>
          <a:prstGeom prst="rect">
            <a:avLst/>
          </a:prstGeom>
          <a:solidFill>
            <a:schemeClr val="bg1">
              <a:alpha val="61000"/>
            </a:schemeClr>
          </a:solidFill>
        </p:spPr>
        <p:txBody>
          <a:bodyPr wrap="square" rtlCol="0">
            <a:spAutoFit/>
          </a:bodyPr>
          <a:lstStyle/>
          <a:p>
            <a:pPr algn="ctr" defTabSz="839896">
              <a:defRPr/>
            </a:pPr>
            <a:r>
              <a:rPr lang="en-US" sz="1470" b="1">
                <a:solidFill>
                  <a:srgbClr val="1F497D">
                    <a:lumMod val="75000"/>
                  </a:srgbClr>
                </a:solidFill>
                <a:latin typeface="Arial"/>
              </a:rPr>
              <a:t>TriStation</a:t>
            </a:r>
            <a:br>
              <a:rPr lang="en-US" sz="1470" b="1">
                <a:solidFill>
                  <a:srgbClr val="1F497D">
                    <a:lumMod val="75000"/>
                  </a:srgbClr>
                </a:solidFill>
                <a:latin typeface="Arial"/>
              </a:rPr>
            </a:br>
            <a:r>
              <a:rPr lang="en-US" sz="1470" b="1">
                <a:solidFill>
                  <a:srgbClr val="1F497D">
                    <a:lumMod val="75000"/>
                  </a:srgbClr>
                </a:solidFill>
                <a:latin typeface="Arial"/>
              </a:rPr>
              <a:t>Protocol</a:t>
            </a:r>
          </a:p>
        </p:txBody>
      </p:sp>
      <p:sp>
        <p:nvSpPr>
          <p:cNvPr id="5" name="TextBox 4">
            <a:extLst>
              <a:ext uri="{FF2B5EF4-FFF2-40B4-BE49-F238E27FC236}">
                <a16:creationId xmlns:a16="http://schemas.microsoft.com/office/drawing/2014/main" id="{7BAA3EB7-F243-9242-9795-915CC7B8C52B}"/>
              </a:ext>
            </a:extLst>
          </p:cNvPr>
          <p:cNvSpPr txBox="1"/>
          <p:nvPr/>
        </p:nvSpPr>
        <p:spPr>
          <a:xfrm>
            <a:off x="726240" y="443213"/>
            <a:ext cx="4045223" cy="896457"/>
          </a:xfrm>
          <a:prstGeom prst="rect">
            <a:avLst/>
          </a:prstGeom>
          <a:solidFill>
            <a:schemeClr val="bg1"/>
          </a:solidFill>
          <a:ln>
            <a:solidFill>
              <a:schemeClr val="bg1">
                <a:lumMod val="50000"/>
              </a:schemeClr>
            </a:solidFill>
          </a:ln>
          <a:effectLst>
            <a:outerShdw blurRad="50800" dist="38100" dir="2700000" algn="tl" rotWithShape="0">
              <a:schemeClr val="bg1">
                <a:lumMod val="50000"/>
                <a:alpha val="40000"/>
              </a:schemeClr>
            </a:outerShdw>
          </a:effectLst>
        </p:spPr>
        <p:txBody>
          <a:bodyPr wrap="square" lIns="0" tIns="0" rIns="0" bIns="0" rtlCol="0">
            <a:spAutoFit/>
          </a:bodyPr>
          <a:lstStyle/>
          <a:p>
            <a:pPr algn="ctr" defTabSz="932563">
              <a:defRPr/>
            </a:pPr>
            <a:r>
              <a:rPr lang="en-US" sz="1428" dirty="0">
                <a:solidFill>
                  <a:srgbClr val="000000"/>
                </a:solidFill>
                <a:latin typeface="Segoe UI"/>
              </a:rPr>
              <a:t>Windows Defender Advanced Threat Protection &amp; Defender for IoT simultaneously detect </a:t>
            </a:r>
            <a:br>
              <a:rPr lang="en-US" sz="1428" dirty="0">
                <a:solidFill>
                  <a:srgbClr val="000000"/>
                </a:solidFill>
                <a:latin typeface="Segoe UI"/>
              </a:rPr>
            </a:br>
            <a:r>
              <a:rPr lang="en-US" sz="1428" dirty="0">
                <a:solidFill>
                  <a:srgbClr val="000000"/>
                </a:solidFill>
                <a:latin typeface="Segoe UI"/>
              </a:rPr>
              <a:t>suspicious RDP access from IT to OT network — alerts converged in Azure Sentinel incident</a:t>
            </a:r>
          </a:p>
        </p:txBody>
      </p:sp>
    </p:spTree>
    <p:extLst>
      <p:ext uri="{BB962C8B-B14F-4D97-AF65-F5344CB8AC3E}">
        <p14:creationId xmlns:p14="http://schemas.microsoft.com/office/powerpoint/2010/main" val="28024431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7"/>
          <p:cNvSpPr/>
          <p:nvPr/>
        </p:nvSpPr>
        <p:spPr>
          <a:xfrm>
            <a:off x="10123364" y="5116518"/>
            <a:ext cx="1035627" cy="681999"/>
          </a:xfrm>
          <a:prstGeom prst="rect">
            <a:avLst/>
          </a:prstGeom>
          <a:solidFill>
            <a:schemeClr val="lt1"/>
          </a:solidFill>
          <a:ln>
            <a:noFill/>
          </a:ln>
        </p:spPr>
        <p:txBody>
          <a:bodyPr spcFirstLastPara="1" wrap="square" lIns="93245" tIns="46610" rIns="93245" bIns="46610" anchor="ctr" anchorCtr="0">
            <a:noAutofit/>
          </a:bodyPr>
          <a:lstStyle/>
          <a:p>
            <a:pPr algn="ctr" defTabSz="932563">
              <a:defRPr/>
            </a:pPr>
            <a:endParaRPr sz="2205">
              <a:solidFill>
                <a:srgbClr val="000000"/>
              </a:solidFill>
              <a:latin typeface="Arial"/>
              <a:ea typeface="Arial"/>
              <a:cs typeface="Arial"/>
              <a:sym typeface="Arial"/>
            </a:endParaRPr>
          </a:p>
        </p:txBody>
      </p:sp>
      <p:sp>
        <p:nvSpPr>
          <p:cNvPr id="364" name="Google Shape;364;p27"/>
          <p:cNvSpPr/>
          <p:nvPr/>
        </p:nvSpPr>
        <p:spPr>
          <a:xfrm>
            <a:off x="619115" y="5616531"/>
            <a:ext cx="11198246" cy="934472"/>
          </a:xfrm>
          <a:prstGeom prst="rect">
            <a:avLst/>
          </a:prstGeom>
          <a:solidFill>
            <a:schemeClr val="lt1"/>
          </a:solidFill>
          <a:ln>
            <a:noFill/>
          </a:ln>
        </p:spPr>
        <p:txBody>
          <a:bodyPr spcFirstLastPara="1" wrap="square" lIns="93245" tIns="46610" rIns="93245" bIns="46610" anchor="ctr" anchorCtr="0">
            <a:noAutofit/>
          </a:bodyPr>
          <a:lstStyle/>
          <a:p>
            <a:pPr algn="ctr" defTabSz="932563">
              <a:defRPr/>
            </a:pPr>
            <a:endParaRPr sz="2205">
              <a:solidFill>
                <a:srgbClr val="000000"/>
              </a:solidFill>
              <a:latin typeface="Arial"/>
              <a:ea typeface="Arial"/>
              <a:cs typeface="Arial"/>
              <a:sym typeface="Arial"/>
            </a:endParaRPr>
          </a:p>
        </p:txBody>
      </p:sp>
      <p:pic>
        <p:nvPicPr>
          <p:cNvPr id="365" name="Google Shape;365;p27"/>
          <p:cNvPicPr preferRelativeResize="0"/>
          <p:nvPr/>
        </p:nvPicPr>
        <p:blipFill rotWithShape="1">
          <a:blip r:embed="rId3">
            <a:alphaModFix/>
          </a:blip>
          <a:srcRect/>
          <a:stretch/>
        </p:blipFill>
        <p:spPr>
          <a:xfrm>
            <a:off x="767526" y="1366061"/>
            <a:ext cx="8909780" cy="4384966"/>
          </a:xfrm>
          <a:prstGeom prst="rect">
            <a:avLst/>
          </a:prstGeom>
          <a:noFill/>
          <a:ln>
            <a:noFill/>
          </a:ln>
        </p:spPr>
      </p:pic>
      <p:sp>
        <p:nvSpPr>
          <p:cNvPr id="366" name="Google Shape;366;p27"/>
          <p:cNvSpPr txBox="1"/>
          <p:nvPr/>
        </p:nvSpPr>
        <p:spPr>
          <a:xfrm>
            <a:off x="3028311" y="4676831"/>
            <a:ext cx="799875" cy="433515"/>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1F497D"/>
                </a:solidFill>
                <a:latin typeface="Calibri"/>
                <a:ea typeface="Calibri"/>
                <a:cs typeface="Calibri"/>
                <a:sym typeface="Calibri"/>
              </a:rPr>
              <a:t>L4</a:t>
            </a:r>
            <a:endParaRPr>
              <a:solidFill>
                <a:srgbClr val="000000"/>
              </a:solidFill>
              <a:latin typeface="Segoe UI"/>
            </a:endParaRPr>
          </a:p>
        </p:txBody>
      </p:sp>
      <p:sp>
        <p:nvSpPr>
          <p:cNvPr id="367" name="Google Shape;367;p27"/>
          <p:cNvSpPr txBox="1"/>
          <p:nvPr/>
        </p:nvSpPr>
        <p:spPr>
          <a:xfrm>
            <a:off x="4241829" y="4676831"/>
            <a:ext cx="799875" cy="433515"/>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1F497D"/>
                </a:solidFill>
                <a:latin typeface="Calibri"/>
                <a:ea typeface="Calibri"/>
                <a:cs typeface="Calibri"/>
                <a:sym typeface="Calibri"/>
              </a:rPr>
              <a:t>L3</a:t>
            </a:r>
            <a:endParaRPr>
              <a:solidFill>
                <a:srgbClr val="000000"/>
              </a:solidFill>
              <a:latin typeface="Segoe UI"/>
            </a:endParaRPr>
          </a:p>
        </p:txBody>
      </p:sp>
      <p:sp>
        <p:nvSpPr>
          <p:cNvPr id="368" name="Google Shape;368;p27"/>
          <p:cNvSpPr txBox="1"/>
          <p:nvPr/>
        </p:nvSpPr>
        <p:spPr>
          <a:xfrm>
            <a:off x="5901972" y="5735942"/>
            <a:ext cx="799875" cy="433515"/>
          </a:xfrm>
          <a:prstGeom prst="rect">
            <a:avLst/>
          </a:prstGeom>
          <a:solidFill>
            <a:schemeClr val="lt1">
              <a:alpha val="65882"/>
            </a:schemeClr>
          </a:solidFill>
          <a:ln>
            <a:noFill/>
          </a:ln>
        </p:spPr>
        <p:txBody>
          <a:bodyPr spcFirstLastPara="1" wrap="square" lIns="93245" tIns="46610" rIns="93245" bIns="46610" anchor="t" anchorCtr="0">
            <a:noAutofit/>
          </a:bodyPr>
          <a:lstStyle/>
          <a:p>
            <a:pPr algn="ctr" defTabSz="932563">
              <a:defRPr/>
            </a:pPr>
            <a:r>
              <a:rPr lang="en-US" sz="2205" b="1">
                <a:solidFill>
                  <a:srgbClr val="000000"/>
                </a:solidFill>
                <a:latin typeface="Calibri"/>
                <a:ea typeface="Calibri"/>
                <a:cs typeface="Calibri"/>
                <a:sym typeface="Calibri"/>
              </a:rPr>
              <a:t>L2</a:t>
            </a:r>
            <a:endParaRPr>
              <a:solidFill>
                <a:srgbClr val="000000"/>
              </a:solidFill>
              <a:latin typeface="Segoe UI"/>
            </a:endParaRPr>
          </a:p>
        </p:txBody>
      </p:sp>
      <p:sp>
        <p:nvSpPr>
          <p:cNvPr id="369" name="Google Shape;369;p27"/>
          <p:cNvSpPr txBox="1"/>
          <p:nvPr/>
        </p:nvSpPr>
        <p:spPr>
          <a:xfrm>
            <a:off x="7437044" y="4676831"/>
            <a:ext cx="799875" cy="433515"/>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1F497D"/>
                </a:solidFill>
                <a:latin typeface="Calibri"/>
                <a:ea typeface="Calibri"/>
                <a:cs typeface="Calibri"/>
                <a:sym typeface="Calibri"/>
              </a:rPr>
              <a:t>L1</a:t>
            </a:r>
            <a:endParaRPr>
              <a:solidFill>
                <a:srgbClr val="000000"/>
              </a:solidFill>
              <a:latin typeface="Segoe UI"/>
            </a:endParaRPr>
          </a:p>
        </p:txBody>
      </p:sp>
      <p:sp>
        <p:nvSpPr>
          <p:cNvPr id="370" name="Google Shape;370;p27"/>
          <p:cNvSpPr txBox="1"/>
          <p:nvPr/>
        </p:nvSpPr>
        <p:spPr>
          <a:xfrm>
            <a:off x="8607731" y="4676831"/>
            <a:ext cx="799875" cy="433515"/>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1F497D"/>
                </a:solidFill>
                <a:latin typeface="Calibri"/>
                <a:ea typeface="Calibri"/>
                <a:cs typeface="Calibri"/>
                <a:sym typeface="Calibri"/>
              </a:rPr>
              <a:t>L0</a:t>
            </a:r>
            <a:endParaRPr>
              <a:solidFill>
                <a:srgbClr val="000000"/>
              </a:solidFill>
              <a:latin typeface="Segoe UI"/>
            </a:endParaRPr>
          </a:p>
        </p:txBody>
      </p:sp>
      <p:sp>
        <p:nvSpPr>
          <p:cNvPr id="371" name="Google Shape;371;p27"/>
          <p:cNvSpPr txBox="1">
            <a:spLocks noGrp="1"/>
          </p:cNvSpPr>
          <p:nvPr>
            <p:ph type="title"/>
          </p:nvPr>
        </p:nvSpPr>
        <p:spPr>
          <a:prstGeom prst="rect">
            <a:avLst/>
          </a:prstGeom>
          <a:noFill/>
          <a:ln>
            <a:noFill/>
          </a:ln>
        </p:spPr>
        <p:txBody>
          <a:bodyPr spcFirstLastPara="1" vert="horz" wrap="square" lIns="93245" tIns="46610" rIns="93245" bIns="46610" rtlCol="0" anchor="ctr" anchorCtr="0">
            <a:noAutofit/>
          </a:bodyPr>
          <a:lstStyle/>
          <a:p>
            <a:pPr>
              <a:lnSpc>
                <a:spcPct val="90000"/>
              </a:lnSpc>
              <a:spcBef>
                <a:spcPts val="0"/>
              </a:spcBef>
              <a:buClr>
                <a:schemeClr val="dk1"/>
              </a:buClr>
              <a:buSzPts val="2400"/>
            </a:pPr>
            <a:r>
              <a:rPr lang="en-US"/>
              <a:t>TRITON Cyberattack on Petrochemical Facility</a:t>
            </a:r>
            <a:endParaRPr i="1">
              <a:solidFill>
                <a:srgbClr val="C00000"/>
              </a:solidFill>
            </a:endParaRPr>
          </a:p>
        </p:txBody>
      </p:sp>
      <p:sp>
        <p:nvSpPr>
          <p:cNvPr id="372" name="Google Shape;372;p27"/>
          <p:cNvSpPr txBox="1">
            <a:spLocks noGrp="1"/>
          </p:cNvSpPr>
          <p:nvPr>
            <p:ph type="sldNum" sz="quarter" idx="4"/>
          </p:nvPr>
        </p:nvSpPr>
        <p:spPr>
          <a:xfrm>
            <a:off x="11620139" y="6482888"/>
            <a:ext cx="560098" cy="372394"/>
          </a:xfrm>
          <a:prstGeom prst="rect">
            <a:avLst/>
          </a:prstGeom>
          <a:noFill/>
          <a:ln>
            <a:noFill/>
          </a:ln>
        </p:spPr>
        <p:txBody>
          <a:bodyPr spcFirstLastPara="1" vert="horz" wrap="square" lIns="93260" tIns="46630" rIns="93260" bIns="46630" rtlCol="0" anchor="ctr" anchorCtr="0">
            <a:noAutofit/>
          </a:bodyPr>
          <a:lstStyle>
            <a:defPPr>
              <a:defRPr lang="en-US"/>
            </a:defPPr>
            <a:lvl1pPr marL="0" algn="r" defTabSz="932597" rtl="0" eaLnBrk="1" latinLnBrk="0" hangingPunct="1">
              <a:defRPr sz="1020" b="0" i="0" kern="1200">
                <a:solidFill>
                  <a:schemeClr val="tx1"/>
                </a:solidFill>
                <a:latin typeface="Franklin Gothic Book" panose="020B0503020102020204" pitchFamily="34" charset="0"/>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pPr algn="l">
              <a:defRPr/>
            </a:pPr>
            <a:fld id="{A43736AB-0A1D-4C32-90B4-CD5B1DB9BD29}" type="slidenum">
              <a:rPr lang="en-US">
                <a:solidFill>
                  <a:srgbClr val="000000"/>
                </a:solidFill>
              </a:rPr>
              <a:pPr algn="l">
                <a:defRPr/>
              </a:pPr>
              <a:t>26</a:t>
            </a:fld>
            <a:endParaRPr sz="1714">
              <a:solidFill>
                <a:srgbClr val="FFFFFF"/>
              </a:solidFill>
              <a:latin typeface="Arial"/>
              <a:ea typeface="Arial"/>
              <a:cs typeface="Arial"/>
              <a:sym typeface="Arial"/>
            </a:endParaRPr>
          </a:p>
        </p:txBody>
      </p:sp>
      <p:grpSp>
        <p:nvGrpSpPr>
          <p:cNvPr id="373" name="Google Shape;373;p27"/>
          <p:cNvGrpSpPr/>
          <p:nvPr/>
        </p:nvGrpSpPr>
        <p:grpSpPr>
          <a:xfrm>
            <a:off x="2017203" y="1349597"/>
            <a:ext cx="2824852" cy="2283627"/>
            <a:chOff x="1141617" y="1021709"/>
            <a:chExt cx="2306651" cy="1864710"/>
          </a:xfrm>
        </p:grpSpPr>
        <p:sp>
          <p:nvSpPr>
            <p:cNvPr id="374" name="Google Shape;374;p27"/>
            <p:cNvSpPr/>
            <p:nvPr/>
          </p:nvSpPr>
          <p:spPr>
            <a:xfrm>
              <a:off x="1755667" y="1943256"/>
              <a:ext cx="1042618" cy="943163"/>
            </a:xfrm>
            <a:prstGeom prst="ellipse">
              <a:avLst/>
            </a:prstGeom>
            <a:noFill/>
            <a:ln w="41275" cap="flat" cmpd="sng">
              <a:solidFill>
                <a:srgbClr val="C00000"/>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375" name="Google Shape;375;p27"/>
            <p:cNvSpPr txBox="1"/>
            <p:nvPr/>
          </p:nvSpPr>
          <p:spPr>
            <a:xfrm>
              <a:off x="1141617" y="1355076"/>
              <a:ext cx="2306651" cy="353989"/>
            </a:xfrm>
            <a:prstGeom prst="rect">
              <a:avLst/>
            </a:prstGeom>
            <a:noFill/>
            <a:ln>
              <a:noFill/>
            </a:ln>
          </p:spPr>
          <p:txBody>
            <a:bodyPr spcFirstLastPara="1" wrap="square" lIns="93245" tIns="46610" rIns="93245" bIns="46610" anchor="t" anchorCtr="0">
              <a:noAutofit/>
            </a:bodyPr>
            <a:lstStyle/>
            <a:p>
              <a:pPr algn="ctr" defTabSz="932563">
                <a:defRPr/>
              </a:pPr>
              <a:r>
                <a:rPr lang="en-US" sz="2205" b="1" dirty="0">
                  <a:solidFill>
                    <a:srgbClr val="C00000"/>
                  </a:solidFill>
                  <a:latin typeface="Calibri"/>
                  <a:ea typeface="Calibri"/>
                  <a:cs typeface="Calibri"/>
                  <a:sym typeface="Calibri"/>
                </a:rPr>
                <a:t>Steal OT credentials</a:t>
              </a:r>
              <a:endParaRPr dirty="0">
                <a:solidFill>
                  <a:srgbClr val="000000"/>
                </a:solidFill>
                <a:latin typeface="Segoe UI"/>
              </a:endParaRPr>
            </a:p>
          </p:txBody>
        </p:sp>
        <p:grpSp>
          <p:nvGrpSpPr>
            <p:cNvPr id="376" name="Google Shape;376;p27"/>
            <p:cNvGrpSpPr/>
            <p:nvPr/>
          </p:nvGrpSpPr>
          <p:grpSpPr>
            <a:xfrm>
              <a:off x="2066260" y="1021709"/>
              <a:ext cx="370703" cy="353989"/>
              <a:chOff x="3299254" y="1248032"/>
              <a:chExt cx="370703" cy="353989"/>
            </a:xfrm>
          </p:grpSpPr>
          <p:sp>
            <p:nvSpPr>
              <p:cNvPr id="377" name="Google Shape;377;p27"/>
              <p:cNvSpPr/>
              <p:nvPr/>
            </p:nvSpPr>
            <p:spPr>
              <a:xfrm>
                <a:off x="3299254" y="1260389"/>
                <a:ext cx="370703" cy="321276"/>
              </a:xfrm>
              <a:prstGeom prst="ellipse">
                <a:avLst/>
              </a:prstGeom>
              <a:solidFill>
                <a:schemeClr val="accent2"/>
              </a:solidFill>
              <a:ln w="9525"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378" name="Google Shape;378;p27"/>
              <p:cNvSpPr txBox="1"/>
              <p:nvPr/>
            </p:nvSpPr>
            <p:spPr>
              <a:xfrm>
                <a:off x="3336323" y="1248032"/>
                <a:ext cx="284207" cy="353989"/>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FFFFFF"/>
                    </a:solidFill>
                    <a:latin typeface="Calibri"/>
                    <a:ea typeface="Calibri"/>
                    <a:cs typeface="Calibri"/>
                    <a:sym typeface="Calibri"/>
                  </a:rPr>
                  <a:t>1</a:t>
                </a:r>
                <a:endParaRPr>
                  <a:solidFill>
                    <a:srgbClr val="000000"/>
                  </a:solidFill>
                  <a:latin typeface="Segoe UI"/>
                </a:endParaRPr>
              </a:p>
            </p:txBody>
          </p:sp>
        </p:grpSp>
      </p:grpSp>
      <p:grpSp>
        <p:nvGrpSpPr>
          <p:cNvPr id="379" name="Google Shape;379;p27"/>
          <p:cNvGrpSpPr/>
          <p:nvPr/>
        </p:nvGrpSpPr>
        <p:grpSpPr>
          <a:xfrm>
            <a:off x="3838103" y="932603"/>
            <a:ext cx="4255492" cy="850508"/>
            <a:chOff x="2628484" y="681210"/>
            <a:chExt cx="3474850" cy="694488"/>
          </a:xfrm>
        </p:grpSpPr>
        <p:sp>
          <p:nvSpPr>
            <p:cNvPr id="380" name="Google Shape;380;p27"/>
            <p:cNvSpPr txBox="1"/>
            <p:nvPr/>
          </p:nvSpPr>
          <p:spPr>
            <a:xfrm>
              <a:off x="3255020" y="681210"/>
              <a:ext cx="2848314" cy="353989"/>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C00000"/>
                  </a:solidFill>
                  <a:latin typeface="Calibri"/>
                  <a:ea typeface="Calibri"/>
                  <a:cs typeface="Calibri"/>
                  <a:sym typeface="Calibri"/>
                </a:rPr>
                <a:t>Deploy PC malware</a:t>
              </a:r>
              <a:endParaRPr>
                <a:solidFill>
                  <a:srgbClr val="000000"/>
                </a:solidFill>
                <a:latin typeface="Segoe UI"/>
              </a:endParaRPr>
            </a:p>
          </p:txBody>
        </p:sp>
        <p:grpSp>
          <p:nvGrpSpPr>
            <p:cNvPr id="381" name="Google Shape;381;p27"/>
            <p:cNvGrpSpPr/>
            <p:nvPr/>
          </p:nvGrpSpPr>
          <p:grpSpPr>
            <a:xfrm>
              <a:off x="3750004" y="1021709"/>
              <a:ext cx="370703" cy="353989"/>
              <a:chOff x="3144087" y="823065"/>
              <a:chExt cx="370703" cy="353989"/>
            </a:xfrm>
          </p:grpSpPr>
          <p:sp>
            <p:nvSpPr>
              <p:cNvPr id="382" name="Google Shape;382;p27"/>
              <p:cNvSpPr/>
              <p:nvPr/>
            </p:nvSpPr>
            <p:spPr>
              <a:xfrm>
                <a:off x="3144087" y="835422"/>
                <a:ext cx="370703" cy="321276"/>
              </a:xfrm>
              <a:prstGeom prst="ellipse">
                <a:avLst/>
              </a:prstGeom>
              <a:solidFill>
                <a:schemeClr val="accent2"/>
              </a:solidFill>
              <a:ln w="9525"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383" name="Google Shape;383;p27"/>
              <p:cNvSpPr txBox="1"/>
              <p:nvPr/>
            </p:nvSpPr>
            <p:spPr>
              <a:xfrm>
                <a:off x="3181156" y="823065"/>
                <a:ext cx="284207" cy="353989"/>
              </a:xfrm>
              <a:prstGeom prst="rect">
                <a:avLst/>
              </a:prstGeom>
              <a:noFill/>
              <a:ln>
                <a:noFill/>
              </a:ln>
            </p:spPr>
            <p:txBody>
              <a:bodyPr spcFirstLastPara="1" wrap="square" lIns="93245" tIns="46610" rIns="93245" bIns="46610" anchor="t" anchorCtr="0">
                <a:noAutofit/>
              </a:bodyPr>
              <a:lstStyle/>
              <a:p>
                <a:pPr defTabSz="932563">
                  <a:defRPr/>
                </a:pPr>
                <a:r>
                  <a:rPr lang="en-US" sz="2205" b="1">
                    <a:solidFill>
                      <a:srgbClr val="FFFFFF"/>
                    </a:solidFill>
                    <a:latin typeface="Calibri"/>
                    <a:ea typeface="Calibri"/>
                    <a:cs typeface="Calibri"/>
                    <a:sym typeface="Calibri"/>
                  </a:rPr>
                  <a:t>2</a:t>
                </a:r>
                <a:endParaRPr>
                  <a:solidFill>
                    <a:srgbClr val="000000"/>
                  </a:solidFill>
                  <a:latin typeface="Segoe UI"/>
                </a:endParaRPr>
              </a:p>
            </p:txBody>
          </p:sp>
        </p:grpSp>
        <p:cxnSp>
          <p:nvCxnSpPr>
            <p:cNvPr id="384" name="Google Shape;384;p27"/>
            <p:cNvCxnSpPr/>
            <p:nvPr/>
          </p:nvCxnSpPr>
          <p:spPr>
            <a:xfrm>
              <a:off x="2628484" y="1206667"/>
              <a:ext cx="986972" cy="0"/>
            </a:xfrm>
            <a:prstGeom prst="straightConnector1">
              <a:avLst/>
            </a:prstGeom>
            <a:noFill/>
            <a:ln w="57150" cap="flat" cmpd="sng">
              <a:solidFill>
                <a:srgbClr val="C00000"/>
              </a:solidFill>
              <a:prstDash val="solid"/>
              <a:miter lim="800000"/>
              <a:headEnd type="none" w="sm" len="sm"/>
              <a:tailEnd type="triangle" w="med" len="med"/>
            </a:ln>
          </p:spPr>
        </p:cxnSp>
      </p:grpSp>
      <p:grpSp>
        <p:nvGrpSpPr>
          <p:cNvPr id="385" name="Google Shape;385;p27"/>
          <p:cNvGrpSpPr/>
          <p:nvPr/>
        </p:nvGrpSpPr>
        <p:grpSpPr>
          <a:xfrm>
            <a:off x="6798374" y="1349596"/>
            <a:ext cx="3037759" cy="805794"/>
            <a:chOff x="5045714" y="1021709"/>
            <a:chExt cx="2480501" cy="657977"/>
          </a:xfrm>
        </p:grpSpPr>
        <p:grpSp>
          <p:nvGrpSpPr>
            <p:cNvPr id="386" name="Google Shape;386;p27"/>
            <p:cNvGrpSpPr/>
            <p:nvPr/>
          </p:nvGrpSpPr>
          <p:grpSpPr>
            <a:xfrm>
              <a:off x="5665103" y="1021709"/>
              <a:ext cx="370703" cy="353989"/>
              <a:chOff x="3144087" y="823065"/>
              <a:chExt cx="370703" cy="353989"/>
            </a:xfrm>
          </p:grpSpPr>
          <p:sp>
            <p:nvSpPr>
              <p:cNvPr id="387" name="Google Shape;387;p27"/>
              <p:cNvSpPr/>
              <p:nvPr/>
            </p:nvSpPr>
            <p:spPr>
              <a:xfrm>
                <a:off x="3144087" y="835422"/>
                <a:ext cx="370703" cy="321276"/>
              </a:xfrm>
              <a:prstGeom prst="ellipse">
                <a:avLst/>
              </a:prstGeom>
              <a:solidFill>
                <a:schemeClr val="accent2"/>
              </a:solidFill>
              <a:ln w="9525"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388" name="Google Shape;388;p27"/>
              <p:cNvSpPr txBox="1"/>
              <p:nvPr/>
            </p:nvSpPr>
            <p:spPr>
              <a:xfrm>
                <a:off x="3181156" y="823065"/>
                <a:ext cx="284207" cy="353989"/>
              </a:xfrm>
              <a:prstGeom prst="rect">
                <a:avLst/>
              </a:prstGeom>
              <a:noFill/>
              <a:ln>
                <a:noFill/>
              </a:ln>
            </p:spPr>
            <p:txBody>
              <a:bodyPr spcFirstLastPara="1" wrap="square" lIns="93245" tIns="46610" rIns="93245" bIns="46610" anchor="t" anchorCtr="0">
                <a:noAutofit/>
              </a:bodyPr>
              <a:lstStyle/>
              <a:p>
                <a:pPr defTabSz="932563">
                  <a:defRPr/>
                </a:pPr>
                <a:r>
                  <a:rPr lang="en-US" sz="2205" b="1">
                    <a:solidFill>
                      <a:srgbClr val="FFFFFF"/>
                    </a:solidFill>
                    <a:latin typeface="Calibri"/>
                    <a:ea typeface="Calibri"/>
                    <a:cs typeface="Calibri"/>
                    <a:sym typeface="Calibri"/>
                  </a:rPr>
                  <a:t>3</a:t>
                </a:r>
                <a:endParaRPr>
                  <a:solidFill>
                    <a:srgbClr val="000000"/>
                  </a:solidFill>
                  <a:latin typeface="Segoe UI"/>
                </a:endParaRPr>
              </a:p>
            </p:txBody>
          </p:sp>
        </p:grpSp>
        <p:sp>
          <p:nvSpPr>
            <p:cNvPr id="389" name="Google Shape;389;p27"/>
            <p:cNvSpPr txBox="1"/>
            <p:nvPr/>
          </p:nvSpPr>
          <p:spPr>
            <a:xfrm>
              <a:off x="5045714" y="1325696"/>
              <a:ext cx="2480501" cy="353990"/>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C00000"/>
                  </a:solidFill>
                  <a:latin typeface="Calibri"/>
                  <a:ea typeface="Calibri"/>
                  <a:cs typeface="Calibri"/>
                  <a:sym typeface="Calibri"/>
                </a:rPr>
                <a:t>Install RAT in safety PLC</a:t>
              </a:r>
              <a:endParaRPr>
                <a:solidFill>
                  <a:srgbClr val="000000"/>
                </a:solidFill>
                <a:latin typeface="Segoe UI"/>
              </a:endParaRPr>
            </a:p>
          </p:txBody>
        </p:sp>
      </p:grpSp>
      <p:grpSp>
        <p:nvGrpSpPr>
          <p:cNvPr id="390" name="Google Shape;390;p27"/>
          <p:cNvGrpSpPr/>
          <p:nvPr/>
        </p:nvGrpSpPr>
        <p:grpSpPr>
          <a:xfrm>
            <a:off x="8207217" y="1293381"/>
            <a:ext cx="3600001" cy="3286438"/>
            <a:chOff x="6196113" y="975805"/>
            <a:chExt cx="2939603" cy="2683562"/>
          </a:xfrm>
        </p:grpSpPr>
        <p:grpSp>
          <p:nvGrpSpPr>
            <p:cNvPr id="391" name="Google Shape;391;p27"/>
            <p:cNvGrpSpPr/>
            <p:nvPr/>
          </p:nvGrpSpPr>
          <p:grpSpPr>
            <a:xfrm>
              <a:off x="8088316" y="975805"/>
              <a:ext cx="370703" cy="353989"/>
              <a:chOff x="3144087" y="823065"/>
              <a:chExt cx="370703" cy="353989"/>
            </a:xfrm>
          </p:grpSpPr>
          <p:sp>
            <p:nvSpPr>
              <p:cNvPr id="392" name="Google Shape;392;p27"/>
              <p:cNvSpPr/>
              <p:nvPr/>
            </p:nvSpPr>
            <p:spPr>
              <a:xfrm>
                <a:off x="3144087" y="835422"/>
                <a:ext cx="370703" cy="321276"/>
              </a:xfrm>
              <a:prstGeom prst="ellipse">
                <a:avLst/>
              </a:prstGeom>
              <a:solidFill>
                <a:schemeClr val="accent2"/>
              </a:solidFill>
              <a:ln w="9525"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393" name="Google Shape;393;p27"/>
              <p:cNvSpPr txBox="1"/>
              <p:nvPr/>
            </p:nvSpPr>
            <p:spPr>
              <a:xfrm>
                <a:off x="3173502" y="823065"/>
                <a:ext cx="284207" cy="353989"/>
              </a:xfrm>
              <a:prstGeom prst="rect">
                <a:avLst/>
              </a:prstGeom>
              <a:noFill/>
              <a:ln>
                <a:noFill/>
              </a:ln>
            </p:spPr>
            <p:txBody>
              <a:bodyPr spcFirstLastPara="1" wrap="square" lIns="93245" tIns="46610" rIns="93245" bIns="46610" anchor="t" anchorCtr="0">
                <a:noAutofit/>
              </a:bodyPr>
              <a:lstStyle/>
              <a:p>
                <a:pPr defTabSz="932563">
                  <a:defRPr/>
                </a:pPr>
                <a:r>
                  <a:rPr lang="en-US" sz="2205" b="1">
                    <a:solidFill>
                      <a:srgbClr val="FFFFFF"/>
                    </a:solidFill>
                    <a:latin typeface="Calibri"/>
                    <a:ea typeface="Calibri"/>
                    <a:cs typeface="Calibri"/>
                    <a:sym typeface="Calibri"/>
                  </a:rPr>
                  <a:t>4</a:t>
                </a:r>
                <a:endParaRPr>
                  <a:solidFill>
                    <a:srgbClr val="000000"/>
                  </a:solidFill>
                  <a:latin typeface="Segoe UI"/>
                </a:endParaRPr>
              </a:p>
            </p:txBody>
          </p:sp>
        </p:grpSp>
        <p:pic>
          <p:nvPicPr>
            <p:cNvPr id="394" name="Google Shape;394;p27"/>
            <p:cNvPicPr preferRelativeResize="0"/>
            <p:nvPr/>
          </p:nvPicPr>
          <p:blipFill rotWithShape="1">
            <a:blip r:embed="rId4">
              <a:alphaModFix/>
            </a:blip>
            <a:srcRect/>
            <a:stretch/>
          </p:blipFill>
          <p:spPr>
            <a:xfrm>
              <a:off x="7803206" y="2353134"/>
              <a:ext cx="913256" cy="1306233"/>
            </a:xfrm>
            <a:prstGeom prst="rect">
              <a:avLst/>
            </a:prstGeom>
            <a:noFill/>
            <a:ln w="9525" cap="flat" cmpd="sng">
              <a:solidFill>
                <a:srgbClr val="7F7F7F"/>
              </a:solidFill>
              <a:prstDash val="solid"/>
              <a:round/>
              <a:headEnd type="none" w="sm" len="sm"/>
              <a:tailEnd type="none" w="sm" len="sm"/>
            </a:ln>
            <a:effectLst>
              <a:outerShdw blurRad="50800" dist="76200" dir="2700000" algn="tl" rotWithShape="0">
                <a:srgbClr val="7F7F7F">
                  <a:alpha val="40000"/>
                </a:srgbClr>
              </a:outerShdw>
            </a:effectLst>
          </p:spPr>
        </p:pic>
        <p:sp>
          <p:nvSpPr>
            <p:cNvPr id="395" name="Google Shape;395;p27"/>
            <p:cNvSpPr/>
            <p:nvPr/>
          </p:nvSpPr>
          <p:spPr>
            <a:xfrm>
              <a:off x="7383952" y="1405682"/>
              <a:ext cx="1751764" cy="908174"/>
            </a:xfrm>
            <a:prstGeom prst="rect">
              <a:avLst/>
            </a:prstGeom>
            <a:noFill/>
            <a:ln>
              <a:noFill/>
            </a:ln>
          </p:spPr>
          <p:txBody>
            <a:bodyPr spcFirstLastPara="1" wrap="square" lIns="93245" tIns="46610" rIns="93245" bIns="46610" anchor="t" anchorCtr="0">
              <a:noAutofit/>
            </a:bodyPr>
            <a:lstStyle/>
            <a:p>
              <a:pPr algn="ctr" defTabSz="932563">
                <a:defRPr/>
              </a:pPr>
              <a:r>
                <a:rPr lang="en-US" sz="2205" b="1">
                  <a:solidFill>
                    <a:srgbClr val="C00000"/>
                  </a:solidFill>
                  <a:latin typeface="Calibri"/>
                  <a:ea typeface="Calibri"/>
                  <a:cs typeface="Calibri"/>
                  <a:sym typeface="Calibri"/>
                </a:rPr>
                <a:t>Disable safety PLC &amp; launch 2</a:t>
              </a:r>
              <a:r>
                <a:rPr lang="en-US" sz="2205" b="1" baseline="30000">
                  <a:solidFill>
                    <a:srgbClr val="C00000"/>
                  </a:solidFill>
                  <a:latin typeface="Calibri"/>
                  <a:ea typeface="Calibri"/>
                  <a:cs typeface="Calibri"/>
                  <a:sym typeface="Calibri"/>
                </a:rPr>
                <a:t>nd</a:t>
              </a:r>
              <a:r>
                <a:rPr lang="en-US" sz="2205" b="1">
                  <a:solidFill>
                    <a:srgbClr val="C00000"/>
                  </a:solidFill>
                  <a:latin typeface="Calibri"/>
                  <a:ea typeface="Calibri"/>
                  <a:cs typeface="Calibri"/>
                  <a:sym typeface="Calibri"/>
                </a:rPr>
                <a:t> cyberattack</a:t>
              </a:r>
              <a:endParaRPr>
                <a:solidFill>
                  <a:srgbClr val="000000"/>
                </a:solidFill>
                <a:latin typeface="Segoe UI"/>
              </a:endParaRPr>
            </a:p>
          </p:txBody>
        </p:sp>
        <p:cxnSp>
          <p:nvCxnSpPr>
            <p:cNvPr id="396" name="Google Shape;396;p27"/>
            <p:cNvCxnSpPr/>
            <p:nvPr/>
          </p:nvCxnSpPr>
          <p:spPr>
            <a:xfrm>
              <a:off x="6196113" y="1105679"/>
              <a:ext cx="1747048" cy="0"/>
            </a:xfrm>
            <a:prstGeom prst="straightConnector1">
              <a:avLst/>
            </a:prstGeom>
            <a:noFill/>
            <a:ln w="57150" cap="flat" cmpd="sng">
              <a:solidFill>
                <a:srgbClr val="C00000"/>
              </a:solidFill>
              <a:prstDash val="solid"/>
              <a:miter lim="800000"/>
              <a:headEnd type="none" w="sm" len="sm"/>
              <a:tailEnd type="triangle" w="med" len="med"/>
            </a:ln>
          </p:spPr>
        </p:cxnSp>
      </p:grpSp>
      <p:sp>
        <p:nvSpPr>
          <p:cNvPr id="400" name="Google Shape;400;p27"/>
          <p:cNvSpPr/>
          <p:nvPr/>
        </p:nvSpPr>
        <p:spPr>
          <a:xfrm>
            <a:off x="7243701" y="2502794"/>
            <a:ext cx="1130685" cy="1022381"/>
          </a:xfrm>
          <a:prstGeom prst="ellipse">
            <a:avLst/>
          </a:prstGeom>
          <a:noFill/>
          <a:ln w="41275" cap="flat" cmpd="sng">
            <a:solidFill>
              <a:srgbClr val="C00000"/>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sp>
        <p:nvSpPr>
          <p:cNvPr id="401" name="Google Shape;401;p27"/>
          <p:cNvSpPr/>
          <p:nvPr/>
        </p:nvSpPr>
        <p:spPr>
          <a:xfrm>
            <a:off x="5732288" y="2612906"/>
            <a:ext cx="1130685" cy="1022381"/>
          </a:xfrm>
          <a:prstGeom prst="ellipse">
            <a:avLst/>
          </a:prstGeom>
          <a:noFill/>
          <a:ln w="41275" cap="flat" cmpd="sng">
            <a:solidFill>
              <a:srgbClr val="C00000"/>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2205">
              <a:solidFill>
                <a:srgbClr val="FFFFFF"/>
              </a:solidFill>
              <a:latin typeface="Calibri"/>
              <a:ea typeface="Calibri"/>
              <a:cs typeface="Calibri"/>
              <a:sym typeface="Calibri"/>
            </a:endParaRPr>
          </a:p>
        </p:txBody>
      </p:sp>
      <p:cxnSp>
        <p:nvCxnSpPr>
          <p:cNvPr id="402" name="Google Shape;402;p27"/>
          <p:cNvCxnSpPr/>
          <p:nvPr/>
        </p:nvCxnSpPr>
        <p:spPr>
          <a:xfrm>
            <a:off x="6828799" y="3067810"/>
            <a:ext cx="393420" cy="0"/>
          </a:xfrm>
          <a:prstGeom prst="straightConnector1">
            <a:avLst/>
          </a:prstGeom>
          <a:noFill/>
          <a:ln w="31750" cap="flat" cmpd="sng">
            <a:solidFill>
              <a:srgbClr val="C00000"/>
            </a:solidFill>
            <a:prstDash val="solid"/>
            <a:miter lim="800000"/>
            <a:headEnd type="none" w="sm" len="sm"/>
            <a:tailEnd type="triangle" w="med" len="med"/>
          </a:ln>
        </p:spPr>
      </p:cxnSp>
      <p:sp>
        <p:nvSpPr>
          <p:cNvPr id="403" name="Google Shape;403;p27"/>
          <p:cNvSpPr txBox="1"/>
          <p:nvPr/>
        </p:nvSpPr>
        <p:spPr>
          <a:xfrm>
            <a:off x="6568788" y="2415247"/>
            <a:ext cx="1117121" cy="546454"/>
          </a:xfrm>
          <a:prstGeom prst="rect">
            <a:avLst/>
          </a:prstGeom>
          <a:solidFill>
            <a:schemeClr val="lt1">
              <a:alpha val="60784"/>
            </a:schemeClr>
          </a:solidFill>
          <a:ln>
            <a:noFill/>
          </a:ln>
        </p:spPr>
        <p:txBody>
          <a:bodyPr spcFirstLastPara="1" wrap="square" lIns="93245" tIns="46610" rIns="93245" bIns="46610" anchor="t" anchorCtr="0">
            <a:noAutofit/>
          </a:bodyPr>
          <a:lstStyle/>
          <a:p>
            <a:pPr algn="ctr" defTabSz="932563">
              <a:defRPr/>
            </a:pPr>
            <a:r>
              <a:rPr lang="en-US" sz="1470" b="1">
                <a:solidFill>
                  <a:srgbClr val="17365D"/>
                </a:solidFill>
                <a:latin typeface="Arial"/>
                <a:ea typeface="Arial"/>
                <a:cs typeface="Arial"/>
                <a:sym typeface="Arial"/>
              </a:rPr>
              <a:t>TriStation</a:t>
            </a:r>
            <a:br>
              <a:rPr lang="en-US" sz="1470" b="1">
                <a:solidFill>
                  <a:srgbClr val="17365D"/>
                </a:solidFill>
                <a:latin typeface="Arial"/>
                <a:ea typeface="Arial"/>
                <a:cs typeface="Arial"/>
                <a:sym typeface="Arial"/>
              </a:rPr>
            </a:br>
            <a:r>
              <a:rPr lang="en-US" sz="1470" b="1">
                <a:solidFill>
                  <a:srgbClr val="17365D"/>
                </a:solidFill>
                <a:latin typeface="Arial"/>
                <a:ea typeface="Arial"/>
                <a:cs typeface="Arial"/>
                <a:sym typeface="Arial"/>
              </a:rPr>
              <a:t>Protocol</a:t>
            </a:r>
            <a:endParaRPr>
              <a:solidFill>
                <a:srgbClr val="000000"/>
              </a:solidFill>
              <a:latin typeface="Segoe UI"/>
            </a:endParaRPr>
          </a:p>
        </p:txBody>
      </p:sp>
      <p:sp>
        <p:nvSpPr>
          <p:cNvPr id="45" name="Oval 44">
            <a:extLst>
              <a:ext uri="{FF2B5EF4-FFF2-40B4-BE49-F238E27FC236}">
                <a16:creationId xmlns:a16="http://schemas.microsoft.com/office/drawing/2014/main" id="{37989C8B-D74E-4EB0-9141-D36D180A42A5}"/>
              </a:ext>
            </a:extLst>
          </p:cNvPr>
          <p:cNvSpPr/>
          <p:nvPr/>
        </p:nvSpPr>
        <p:spPr>
          <a:xfrm>
            <a:off x="247607" y="4676830"/>
            <a:ext cx="3347010" cy="2288604"/>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46" name="Oval 45">
            <a:extLst>
              <a:ext uri="{FF2B5EF4-FFF2-40B4-BE49-F238E27FC236}">
                <a16:creationId xmlns:a16="http://schemas.microsoft.com/office/drawing/2014/main" id="{7949A859-61E3-4BB4-89C4-CB6951F9E25E}"/>
              </a:ext>
            </a:extLst>
          </p:cNvPr>
          <p:cNvSpPr/>
          <p:nvPr/>
        </p:nvSpPr>
        <p:spPr>
          <a:xfrm>
            <a:off x="3114499" y="4676830"/>
            <a:ext cx="3347010" cy="2288604"/>
          </a:xfrm>
          <a:prstGeom prst="ellipse">
            <a:avLst/>
          </a:prstGeom>
          <a:solidFill>
            <a:srgbClr val="FF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47" name="Oval 46">
            <a:extLst>
              <a:ext uri="{FF2B5EF4-FFF2-40B4-BE49-F238E27FC236}">
                <a16:creationId xmlns:a16="http://schemas.microsoft.com/office/drawing/2014/main" id="{D9946F75-F86A-43F4-A39F-836D55FA3802}"/>
              </a:ext>
            </a:extLst>
          </p:cNvPr>
          <p:cNvSpPr/>
          <p:nvPr/>
        </p:nvSpPr>
        <p:spPr>
          <a:xfrm>
            <a:off x="6002114" y="4676830"/>
            <a:ext cx="3347010" cy="2288604"/>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48" name="Oval 47">
            <a:extLst>
              <a:ext uri="{FF2B5EF4-FFF2-40B4-BE49-F238E27FC236}">
                <a16:creationId xmlns:a16="http://schemas.microsoft.com/office/drawing/2014/main" id="{59BF5E99-5F3A-4917-827D-2F7E97EA7802}"/>
              </a:ext>
            </a:extLst>
          </p:cNvPr>
          <p:cNvSpPr/>
          <p:nvPr/>
        </p:nvSpPr>
        <p:spPr>
          <a:xfrm>
            <a:off x="8879369" y="4676830"/>
            <a:ext cx="3347010" cy="228860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2" name="Rectangle 1">
            <a:extLst>
              <a:ext uri="{FF2B5EF4-FFF2-40B4-BE49-F238E27FC236}">
                <a16:creationId xmlns:a16="http://schemas.microsoft.com/office/drawing/2014/main" id="{A376C695-2398-42EF-9743-514C9A8F9F89}"/>
              </a:ext>
            </a:extLst>
          </p:cNvPr>
          <p:cNvSpPr/>
          <p:nvPr/>
        </p:nvSpPr>
        <p:spPr>
          <a:xfrm>
            <a:off x="3342186" y="6212262"/>
            <a:ext cx="3113205" cy="286306"/>
          </a:xfrm>
          <a:prstGeom prst="rect">
            <a:avLst/>
          </a:prstGeom>
        </p:spPr>
        <p:txBody>
          <a:bodyPr wrap="none">
            <a:spAutoFit/>
          </a:bodyPr>
          <a:lstStyle/>
          <a:p>
            <a:pPr defTabSz="932563">
              <a:defRPr/>
            </a:pPr>
            <a:r>
              <a:rPr lang="en-US" sz="1224" b="1" dirty="0">
                <a:solidFill>
                  <a:srgbClr val="000000"/>
                </a:solidFill>
                <a:latin typeface="Segoe UI"/>
              </a:rPr>
              <a:t>T858 - Utilize/Change Operating Mode</a:t>
            </a:r>
          </a:p>
        </p:txBody>
      </p:sp>
      <p:sp>
        <p:nvSpPr>
          <p:cNvPr id="50" name="Rectangle 49">
            <a:extLst>
              <a:ext uri="{FF2B5EF4-FFF2-40B4-BE49-F238E27FC236}">
                <a16:creationId xmlns:a16="http://schemas.microsoft.com/office/drawing/2014/main" id="{80D41CFC-DFAF-4A40-957C-BE7BB051CB91}"/>
              </a:ext>
            </a:extLst>
          </p:cNvPr>
          <p:cNvSpPr/>
          <p:nvPr/>
        </p:nvSpPr>
        <p:spPr>
          <a:xfrm>
            <a:off x="9273408" y="6324618"/>
            <a:ext cx="3113205" cy="286306"/>
          </a:xfrm>
          <a:prstGeom prst="rect">
            <a:avLst/>
          </a:prstGeom>
        </p:spPr>
        <p:txBody>
          <a:bodyPr wrap="none">
            <a:spAutoFit/>
          </a:bodyPr>
          <a:lstStyle/>
          <a:p>
            <a:pPr defTabSz="932563">
              <a:defRPr/>
            </a:pPr>
            <a:r>
              <a:rPr lang="en-US" sz="1224" b="1" dirty="0">
                <a:solidFill>
                  <a:srgbClr val="000000"/>
                </a:solidFill>
                <a:latin typeface="Segoe UI"/>
              </a:rPr>
              <a:t>T858 - Utilize/Change Operating Mode</a:t>
            </a:r>
          </a:p>
        </p:txBody>
      </p:sp>
      <p:sp>
        <p:nvSpPr>
          <p:cNvPr id="51" name="Rectangle 50">
            <a:extLst>
              <a:ext uri="{FF2B5EF4-FFF2-40B4-BE49-F238E27FC236}">
                <a16:creationId xmlns:a16="http://schemas.microsoft.com/office/drawing/2014/main" id="{F8166D41-F1F5-4E8B-85AD-CA1583E5D2F2}"/>
              </a:ext>
            </a:extLst>
          </p:cNvPr>
          <p:cNvSpPr/>
          <p:nvPr/>
        </p:nvSpPr>
        <p:spPr>
          <a:xfrm>
            <a:off x="3904727" y="6452551"/>
            <a:ext cx="1795463" cy="286306"/>
          </a:xfrm>
          <a:prstGeom prst="rect">
            <a:avLst/>
          </a:prstGeom>
        </p:spPr>
        <p:txBody>
          <a:bodyPr wrap="none">
            <a:spAutoFit/>
          </a:bodyPr>
          <a:lstStyle/>
          <a:p>
            <a:pPr defTabSz="932563">
              <a:defRPr/>
            </a:pPr>
            <a:r>
              <a:rPr lang="en-US" sz="1224" b="1" dirty="0">
                <a:solidFill>
                  <a:srgbClr val="000000"/>
                </a:solidFill>
                <a:latin typeface="Segoe UI"/>
              </a:rPr>
              <a:t>T849 - Masquerading</a:t>
            </a:r>
          </a:p>
        </p:txBody>
      </p:sp>
      <p:sp>
        <p:nvSpPr>
          <p:cNvPr id="52" name="Rectangle 51">
            <a:extLst>
              <a:ext uri="{FF2B5EF4-FFF2-40B4-BE49-F238E27FC236}">
                <a16:creationId xmlns:a16="http://schemas.microsoft.com/office/drawing/2014/main" id="{33B8DFF9-E0CC-419E-B5EF-85FFC5A0BFAB}"/>
              </a:ext>
            </a:extLst>
          </p:cNvPr>
          <p:cNvSpPr/>
          <p:nvPr/>
        </p:nvSpPr>
        <p:spPr>
          <a:xfrm>
            <a:off x="9835949" y="6544894"/>
            <a:ext cx="1795463" cy="286306"/>
          </a:xfrm>
          <a:prstGeom prst="rect">
            <a:avLst/>
          </a:prstGeom>
        </p:spPr>
        <p:txBody>
          <a:bodyPr wrap="none">
            <a:spAutoFit/>
          </a:bodyPr>
          <a:lstStyle/>
          <a:p>
            <a:pPr defTabSz="932563">
              <a:defRPr/>
            </a:pPr>
            <a:r>
              <a:rPr lang="en-US" sz="1224" b="1" dirty="0">
                <a:solidFill>
                  <a:srgbClr val="000000"/>
                </a:solidFill>
                <a:latin typeface="Segoe UI"/>
              </a:rPr>
              <a:t>T849 - Masquerading</a:t>
            </a:r>
          </a:p>
        </p:txBody>
      </p:sp>
      <p:sp>
        <p:nvSpPr>
          <p:cNvPr id="54" name="Rectangle 53">
            <a:extLst>
              <a:ext uri="{FF2B5EF4-FFF2-40B4-BE49-F238E27FC236}">
                <a16:creationId xmlns:a16="http://schemas.microsoft.com/office/drawing/2014/main" id="{E914586D-639F-45CB-BC92-60C9526CA525}"/>
              </a:ext>
            </a:extLst>
          </p:cNvPr>
          <p:cNvSpPr/>
          <p:nvPr/>
        </p:nvSpPr>
        <p:spPr>
          <a:xfrm>
            <a:off x="9641853" y="6043227"/>
            <a:ext cx="2313012" cy="286306"/>
          </a:xfrm>
          <a:prstGeom prst="rect">
            <a:avLst/>
          </a:prstGeom>
        </p:spPr>
        <p:txBody>
          <a:bodyPr wrap="none">
            <a:spAutoFit/>
          </a:bodyPr>
          <a:lstStyle/>
          <a:p>
            <a:pPr defTabSz="932563">
              <a:defRPr/>
            </a:pPr>
            <a:r>
              <a:rPr lang="en-US" sz="1224" b="1" dirty="0">
                <a:solidFill>
                  <a:srgbClr val="000000"/>
                </a:solidFill>
                <a:latin typeface="Segoe UI"/>
              </a:rPr>
              <a:t>T833 - Modify Control Logic</a:t>
            </a:r>
          </a:p>
        </p:txBody>
      </p:sp>
      <p:sp>
        <p:nvSpPr>
          <p:cNvPr id="55" name="Rectangle 54">
            <a:extLst>
              <a:ext uri="{FF2B5EF4-FFF2-40B4-BE49-F238E27FC236}">
                <a16:creationId xmlns:a16="http://schemas.microsoft.com/office/drawing/2014/main" id="{612D84D6-D2C4-4B59-9B34-53612F696C45}"/>
              </a:ext>
            </a:extLst>
          </p:cNvPr>
          <p:cNvSpPr/>
          <p:nvPr/>
        </p:nvSpPr>
        <p:spPr>
          <a:xfrm>
            <a:off x="668658" y="6329666"/>
            <a:ext cx="2654252" cy="286306"/>
          </a:xfrm>
          <a:prstGeom prst="rect">
            <a:avLst/>
          </a:prstGeom>
        </p:spPr>
        <p:txBody>
          <a:bodyPr wrap="none">
            <a:spAutoFit/>
          </a:bodyPr>
          <a:lstStyle/>
          <a:p>
            <a:pPr defTabSz="932563">
              <a:defRPr/>
            </a:pPr>
            <a:r>
              <a:rPr lang="en-US" sz="1224" b="1" dirty="0">
                <a:solidFill>
                  <a:srgbClr val="000000"/>
                </a:solidFill>
                <a:latin typeface="Segoe UI"/>
              </a:rPr>
              <a:t>T846 - Remote System Discovery</a:t>
            </a:r>
          </a:p>
        </p:txBody>
      </p:sp>
      <p:sp>
        <p:nvSpPr>
          <p:cNvPr id="56" name="Rectangle 55">
            <a:extLst>
              <a:ext uri="{FF2B5EF4-FFF2-40B4-BE49-F238E27FC236}">
                <a16:creationId xmlns:a16="http://schemas.microsoft.com/office/drawing/2014/main" id="{D76A4497-98E1-482B-BEEA-3FB566E7CBF3}"/>
              </a:ext>
            </a:extLst>
          </p:cNvPr>
          <p:cNvSpPr/>
          <p:nvPr/>
        </p:nvSpPr>
        <p:spPr>
          <a:xfrm>
            <a:off x="6747637" y="5162403"/>
            <a:ext cx="1996624" cy="286306"/>
          </a:xfrm>
          <a:prstGeom prst="rect">
            <a:avLst/>
          </a:prstGeom>
        </p:spPr>
        <p:txBody>
          <a:bodyPr wrap="none">
            <a:spAutoFit/>
          </a:bodyPr>
          <a:lstStyle/>
          <a:p>
            <a:pPr defTabSz="932563">
              <a:defRPr/>
            </a:pPr>
            <a:r>
              <a:rPr lang="en-US" sz="1224" b="1" dirty="0">
                <a:solidFill>
                  <a:srgbClr val="000000"/>
                </a:solidFill>
                <a:latin typeface="Segoe UI"/>
              </a:rPr>
              <a:t>T857 - System Firmware</a:t>
            </a:r>
          </a:p>
        </p:txBody>
      </p:sp>
      <p:sp>
        <p:nvSpPr>
          <p:cNvPr id="57" name="TextBox 56">
            <a:extLst>
              <a:ext uri="{FF2B5EF4-FFF2-40B4-BE49-F238E27FC236}">
                <a16:creationId xmlns:a16="http://schemas.microsoft.com/office/drawing/2014/main" id="{7BCCC8F7-80FE-438A-A4C6-FF257BE9BFB0}"/>
              </a:ext>
            </a:extLst>
          </p:cNvPr>
          <p:cNvSpPr txBox="1"/>
          <p:nvPr/>
        </p:nvSpPr>
        <p:spPr>
          <a:xfrm>
            <a:off x="1306132" y="4448686"/>
            <a:ext cx="1159482" cy="670577"/>
          </a:xfrm>
          <a:prstGeom prst="rect">
            <a:avLst/>
          </a:prstGeom>
          <a:solidFill>
            <a:srgbClr val="FFFFCC"/>
          </a:solidFill>
          <a:ln>
            <a:solidFill>
              <a:schemeClr val="tx1"/>
            </a:solidFill>
          </a:ln>
        </p:spPr>
        <p:txBody>
          <a:bodyPr wrap="none" rtlCol="0">
            <a:spAutoFit/>
          </a:bodyPr>
          <a:lstStyle/>
          <a:p>
            <a:pPr algn="ctr" defTabSz="932563">
              <a:defRPr/>
            </a:pPr>
            <a:r>
              <a:rPr lang="en-US" sz="1224" b="1" dirty="0">
                <a:solidFill>
                  <a:srgbClr val="000000"/>
                </a:solidFill>
                <a:latin typeface="Segoe UI"/>
              </a:rPr>
              <a:t>Initial Access</a:t>
            </a:r>
          </a:p>
          <a:p>
            <a:pPr algn="ctr" defTabSz="932563">
              <a:defRPr/>
            </a:pPr>
            <a:r>
              <a:rPr lang="en-US" sz="1224" b="1" dirty="0">
                <a:solidFill>
                  <a:srgbClr val="000000"/>
                </a:solidFill>
                <a:latin typeface="Segoe UI"/>
              </a:rPr>
              <a:t>Discovery</a:t>
            </a:r>
          </a:p>
          <a:p>
            <a:pPr algn="ctr" defTabSz="932563">
              <a:defRPr/>
            </a:pPr>
            <a:r>
              <a:rPr lang="en-US" sz="1224" b="1" dirty="0">
                <a:solidFill>
                  <a:srgbClr val="000000"/>
                </a:solidFill>
                <a:latin typeface="Segoe UI"/>
              </a:rPr>
              <a:t>Collection</a:t>
            </a:r>
          </a:p>
        </p:txBody>
      </p:sp>
      <p:sp>
        <p:nvSpPr>
          <p:cNvPr id="58" name="TextBox 57">
            <a:extLst>
              <a:ext uri="{FF2B5EF4-FFF2-40B4-BE49-F238E27FC236}">
                <a16:creationId xmlns:a16="http://schemas.microsoft.com/office/drawing/2014/main" id="{CDB7CEE4-7C56-4AE2-8D93-679D0C858A74}"/>
              </a:ext>
            </a:extLst>
          </p:cNvPr>
          <p:cNvSpPr txBox="1"/>
          <p:nvPr/>
        </p:nvSpPr>
        <p:spPr>
          <a:xfrm>
            <a:off x="3872961" y="4448686"/>
            <a:ext cx="1750668" cy="670577"/>
          </a:xfrm>
          <a:prstGeom prst="rect">
            <a:avLst/>
          </a:prstGeom>
          <a:solidFill>
            <a:srgbClr val="FF9999"/>
          </a:solidFill>
          <a:ln>
            <a:solidFill>
              <a:schemeClr val="tx1"/>
            </a:solidFill>
          </a:ln>
        </p:spPr>
        <p:txBody>
          <a:bodyPr wrap="none" rtlCol="0">
            <a:spAutoFit/>
          </a:bodyPr>
          <a:lstStyle/>
          <a:p>
            <a:pPr algn="ctr" defTabSz="932563">
              <a:defRPr/>
            </a:pPr>
            <a:r>
              <a:rPr lang="en-US" sz="1224" b="1" dirty="0">
                <a:solidFill>
                  <a:srgbClr val="000000"/>
                </a:solidFill>
                <a:latin typeface="Segoe UI"/>
              </a:rPr>
              <a:t>Lateral Movement</a:t>
            </a:r>
          </a:p>
          <a:p>
            <a:pPr algn="ctr" defTabSz="932563">
              <a:defRPr/>
            </a:pPr>
            <a:r>
              <a:rPr lang="en-US" sz="1224" b="1" dirty="0">
                <a:solidFill>
                  <a:srgbClr val="000000"/>
                </a:solidFill>
                <a:latin typeface="Segoe UI"/>
              </a:rPr>
              <a:t>Evasion</a:t>
            </a:r>
          </a:p>
          <a:p>
            <a:pPr algn="ctr" defTabSz="932563">
              <a:defRPr/>
            </a:pPr>
            <a:r>
              <a:rPr lang="en-US" sz="1224" b="1" dirty="0">
                <a:solidFill>
                  <a:srgbClr val="000000"/>
                </a:solidFill>
                <a:latin typeface="Segoe UI"/>
              </a:rPr>
              <a:t>Command &amp; Control</a:t>
            </a:r>
          </a:p>
        </p:txBody>
      </p:sp>
      <p:sp>
        <p:nvSpPr>
          <p:cNvPr id="59" name="TextBox 58">
            <a:extLst>
              <a:ext uri="{FF2B5EF4-FFF2-40B4-BE49-F238E27FC236}">
                <a16:creationId xmlns:a16="http://schemas.microsoft.com/office/drawing/2014/main" id="{5F28F74B-CB9C-48BC-B9BE-C5FD43FC2BA3}"/>
              </a:ext>
            </a:extLst>
          </p:cNvPr>
          <p:cNvSpPr txBox="1"/>
          <p:nvPr/>
        </p:nvSpPr>
        <p:spPr>
          <a:xfrm>
            <a:off x="7096072" y="4650060"/>
            <a:ext cx="1027447" cy="478442"/>
          </a:xfrm>
          <a:prstGeom prst="rect">
            <a:avLst/>
          </a:prstGeom>
          <a:solidFill>
            <a:srgbClr val="FF6600"/>
          </a:solidFill>
          <a:ln>
            <a:solidFill>
              <a:schemeClr val="tx1"/>
            </a:solidFill>
          </a:ln>
        </p:spPr>
        <p:txBody>
          <a:bodyPr wrap="none" rtlCol="0">
            <a:spAutoFit/>
          </a:bodyPr>
          <a:lstStyle/>
          <a:p>
            <a:pPr algn="ctr" defTabSz="932563">
              <a:defRPr/>
            </a:pPr>
            <a:r>
              <a:rPr lang="en-US" sz="1224" b="1" dirty="0">
                <a:solidFill>
                  <a:srgbClr val="000000"/>
                </a:solidFill>
                <a:latin typeface="Segoe UI"/>
              </a:rPr>
              <a:t>Execution</a:t>
            </a:r>
          </a:p>
          <a:p>
            <a:pPr algn="ctr" defTabSz="932563">
              <a:defRPr/>
            </a:pPr>
            <a:r>
              <a:rPr lang="en-US" sz="1224" b="1" dirty="0">
                <a:solidFill>
                  <a:srgbClr val="000000"/>
                </a:solidFill>
                <a:latin typeface="Segoe UI"/>
              </a:rPr>
              <a:t>Persistence</a:t>
            </a:r>
          </a:p>
        </p:txBody>
      </p:sp>
      <p:sp>
        <p:nvSpPr>
          <p:cNvPr id="60" name="TextBox 59">
            <a:extLst>
              <a:ext uri="{FF2B5EF4-FFF2-40B4-BE49-F238E27FC236}">
                <a16:creationId xmlns:a16="http://schemas.microsoft.com/office/drawing/2014/main" id="{CEB6E53F-75D0-452A-B8F8-1F0BAAB028D1}"/>
              </a:ext>
            </a:extLst>
          </p:cNvPr>
          <p:cNvSpPr txBox="1"/>
          <p:nvPr/>
        </p:nvSpPr>
        <p:spPr>
          <a:xfrm>
            <a:off x="9585677" y="4461717"/>
            <a:ext cx="1895587" cy="670577"/>
          </a:xfrm>
          <a:prstGeom prst="rect">
            <a:avLst/>
          </a:prstGeom>
          <a:solidFill>
            <a:srgbClr val="FF0000"/>
          </a:solidFill>
          <a:ln>
            <a:solidFill>
              <a:schemeClr val="tx1"/>
            </a:solidFill>
          </a:ln>
        </p:spPr>
        <p:txBody>
          <a:bodyPr wrap="none" rtlCol="0">
            <a:spAutoFit/>
          </a:bodyPr>
          <a:lstStyle/>
          <a:p>
            <a:pPr algn="ctr" defTabSz="932563">
              <a:defRPr/>
            </a:pPr>
            <a:r>
              <a:rPr lang="en-US" sz="1224" b="1" dirty="0">
                <a:solidFill>
                  <a:srgbClr val="000000"/>
                </a:solidFill>
                <a:latin typeface="Segoe UI"/>
              </a:rPr>
              <a:t>Impact</a:t>
            </a:r>
          </a:p>
          <a:p>
            <a:pPr algn="ctr" defTabSz="932563">
              <a:defRPr/>
            </a:pPr>
            <a:r>
              <a:rPr lang="en-US" sz="1224" b="1" dirty="0">
                <a:solidFill>
                  <a:srgbClr val="000000"/>
                </a:solidFill>
                <a:latin typeface="Segoe UI"/>
              </a:rPr>
              <a:t>Impair Process Control</a:t>
            </a:r>
          </a:p>
          <a:p>
            <a:pPr algn="ctr" defTabSz="932563">
              <a:defRPr/>
            </a:pPr>
            <a:r>
              <a:rPr lang="en-US" sz="1224" b="1" dirty="0">
                <a:solidFill>
                  <a:srgbClr val="000000"/>
                </a:solidFill>
                <a:latin typeface="Segoe UI"/>
              </a:rPr>
              <a:t>Inhibit Response</a:t>
            </a:r>
          </a:p>
        </p:txBody>
      </p:sp>
      <p:sp>
        <p:nvSpPr>
          <p:cNvPr id="61" name="Rectangle 60">
            <a:extLst>
              <a:ext uri="{FF2B5EF4-FFF2-40B4-BE49-F238E27FC236}">
                <a16:creationId xmlns:a16="http://schemas.microsoft.com/office/drawing/2014/main" id="{430C6C27-AF84-4232-AD39-749D1E09A9E5}"/>
              </a:ext>
            </a:extLst>
          </p:cNvPr>
          <p:cNvSpPr/>
          <p:nvPr/>
        </p:nvSpPr>
        <p:spPr>
          <a:xfrm>
            <a:off x="9747238" y="5198102"/>
            <a:ext cx="1996624" cy="286306"/>
          </a:xfrm>
          <a:prstGeom prst="rect">
            <a:avLst/>
          </a:prstGeom>
        </p:spPr>
        <p:txBody>
          <a:bodyPr wrap="none">
            <a:spAutoFit/>
          </a:bodyPr>
          <a:lstStyle/>
          <a:p>
            <a:pPr defTabSz="932563">
              <a:defRPr/>
            </a:pPr>
            <a:r>
              <a:rPr lang="en-US" sz="1224" b="1" dirty="0">
                <a:solidFill>
                  <a:srgbClr val="000000"/>
                </a:solidFill>
                <a:latin typeface="Segoe UI"/>
              </a:rPr>
              <a:t>T857 - System Firmware</a:t>
            </a:r>
          </a:p>
        </p:txBody>
      </p:sp>
      <p:sp>
        <p:nvSpPr>
          <p:cNvPr id="62" name="Rectangle 61">
            <a:extLst>
              <a:ext uri="{FF2B5EF4-FFF2-40B4-BE49-F238E27FC236}">
                <a16:creationId xmlns:a16="http://schemas.microsoft.com/office/drawing/2014/main" id="{2DD92EF7-7BC2-4584-ADDE-13C8E5A5BFC8}"/>
              </a:ext>
            </a:extLst>
          </p:cNvPr>
          <p:cNvSpPr/>
          <p:nvPr/>
        </p:nvSpPr>
        <p:spPr>
          <a:xfrm>
            <a:off x="3669299" y="5908853"/>
            <a:ext cx="2356109" cy="286306"/>
          </a:xfrm>
          <a:prstGeom prst="rect">
            <a:avLst/>
          </a:prstGeom>
        </p:spPr>
        <p:txBody>
          <a:bodyPr wrap="none">
            <a:spAutoFit/>
          </a:bodyPr>
          <a:lstStyle/>
          <a:p>
            <a:pPr defTabSz="932563">
              <a:defRPr/>
            </a:pPr>
            <a:r>
              <a:rPr lang="en-US" sz="1224" b="1" dirty="0">
                <a:solidFill>
                  <a:srgbClr val="000000"/>
                </a:solidFill>
                <a:latin typeface="Segoe UI"/>
              </a:rPr>
              <a:t>T885 - Commonly Used Port </a:t>
            </a:r>
          </a:p>
        </p:txBody>
      </p:sp>
      <p:sp>
        <p:nvSpPr>
          <p:cNvPr id="63" name="Rectangle 62">
            <a:extLst>
              <a:ext uri="{FF2B5EF4-FFF2-40B4-BE49-F238E27FC236}">
                <a16:creationId xmlns:a16="http://schemas.microsoft.com/office/drawing/2014/main" id="{BDB516A7-5EBE-425C-B613-E5788CA740ED}"/>
              </a:ext>
            </a:extLst>
          </p:cNvPr>
          <p:cNvSpPr/>
          <p:nvPr/>
        </p:nvSpPr>
        <p:spPr>
          <a:xfrm>
            <a:off x="6569890" y="6200042"/>
            <a:ext cx="2403260" cy="286306"/>
          </a:xfrm>
          <a:prstGeom prst="rect">
            <a:avLst/>
          </a:prstGeom>
        </p:spPr>
        <p:txBody>
          <a:bodyPr wrap="none">
            <a:spAutoFit/>
          </a:bodyPr>
          <a:lstStyle/>
          <a:p>
            <a:pPr defTabSz="932563">
              <a:defRPr/>
            </a:pPr>
            <a:r>
              <a:rPr lang="en-US" sz="1224" b="1" dirty="0">
                <a:solidFill>
                  <a:srgbClr val="000000"/>
                </a:solidFill>
                <a:latin typeface="Segoe UI"/>
              </a:rPr>
              <a:t>T875 - Change Program State</a:t>
            </a:r>
          </a:p>
        </p:txBody>
      </p:sp>
      <p:sp>
        <p:nvSpPr>
          <p:cNvPr id="64" name="Rectangle 63">
            <a:extLst>
              <a:ext uri="{FF2B5EF4-FFF2-40B4-BE49-F238E27FC236}">
                <a16:creationId xmlns:a16="http://schemas.microsoft.com/office/drawing/2014/main" id="{748C3EB3-C2E8-4ED0-A6F0-947397794777}"/>
              </a:ext>
            </a:extLst>
          </p:cNvPr>
          <p:cNvSpPr/>
          <p:nvPr/>
        </p:nvSpPr>
        <p:spPr>
          <a:xfrm>
            <a:off x="9190420" y="5448936"/>
            <a:ext cx="3252826" cy="286306"/>
          </a:xfrm>
          <a:prstGeom prst="rect">
            <a:avLst/>
          </a:prstGeom>
        </p:spPr>
        <p:txBody>
          <a:bodyPr wrap="none">
            <a:spAutoFit/>
          </a:bodyPr>
          <a:lstStyle/>
          <a:p>
            <a:pPr defTabSz="932563">
              <a:defRPr/>
            </a:pPr>
            <a:r>
              <a:rPr lang="en-US" sz="1224" b="1" dirty="0">
                <a:solidFill>
                  <a:srgbClr val="000000"/>
                </a:solidFill>
                <a:latin typeface="Segoe UI"/>
              </a:rPr>
              <a:t>T855 - Unauthorized Command Message</a:t>
            </a:r>
          </a:p>
        </p:txBody>
      </p:sp>
      <p:sp>
        <p:nvSpPr>
          <p:cNvPr id="65" name="Rectangle 64">
            <a:extLst>
              <a:ext uri="{FF2B5EF4-FFF2-40B4-BE49-F238E27FC236}">
                <a16:creationId xmlns:a16="http://schemas.microsoft.com/office/drawing/2014/main" id="{707F3BC4-239A-4DF1-A36D-4E15408D9618}"/>
              </a:ext>
            </a:extLst>
          </p:cNvPr>
          <p:cNvSpPr/>
          <p:nvPr/>
        </p:nvSpPr>
        <p:spPr>
          <a:xfrm>
            <a:off x="7021781" y="5351477"/>
            <a:ext cx="1390659" cy="286306"/>
          </a:xfrm>
          <a:prstGeom prst="rect">
            <a:avLst/>
          </a:prstGeom>
        </p:spPr>
        <p:txBody>
          <a:bodyPr wrap="none">
            <a:spAutoFit/>
          </a:bodyPr>
          <a:lstStyle/>
          <a:p>
            <a:pPr defTabSz="932563">
              <a:defRPr/>
            </a:pPr>
            <a:r>
              <a:rPr lang="en-US" sz="1224" b="1" dirty="0">
                <a:solidFill>
                  <a:srgbClr val="000000"/>
                </a:solidFill>
                <a:latin typeface="Segoe UI"/>
              </a:rPr>
              <a:t>T853 - Scripting</a:t>
            </a:r>
          </a:p>
        </p:txBody>
      </p:sp>
      <p:sp>
        <p:nvSpPr>
          <p:cNvPr id="66" name="Rectangle 65">
            <a:extLst>
              <a:ext uri="{FF2B5EF4-FFF2-40B4-BE49-F238E27FC236}">
                <a16:creationId xmlns:a16="http://schemas.microsoft.com/office/drawing/2014/main" id="{16C86D71-2830-4B2C-AB54-521F28A138BA}"/>
              </a:ext>
            </a:extLst>
          </p:cNvPr>
          <p:cNvSpPr/>
          <p:nvPr/>
        </p:nvSpPr>
        <p:spPr>
          <a:xfrm>
            <a:off x="3607958" y="5301732"/>
            <a:ext cx="2502597" cy="286306"/>
          </a:xfrm>
          <a:prstGeom prst="rect">
            <a:avLst/>
          </a:prstGeom>
        </p:spPr>
        <p:txBody>
          <a:bodyPr wrap="none">
            <a:spAutoFit/>
          </a:bodyPr>
          <a:lstStyle/>
          <a:p>
            <a:pPr defTabSz="932563">
              <a:defRPr/>
            </a:pPr>
            <a:r>
              <a:rPr lang="en-US" sz="1224" b="1" dirty="0">
                <a:solidFill>
                  <a:srgbClr val="000000"/>
                </a:solidFill>
                <a:latin typeface="Segoe UI"/>
              </a:rPr>
              <a:t>T820 - Exploitation for Evasion</a:t>
            </a:r>
          </a:p>
        </p:txBody>
      </p:sp>
      <p:sp>
        <p:nvSpPr>
          <p:cNvPr id="67" name="Rectangle 66">
            <a:extLst>
              <a:ext uri="{FF2B5EF4-FFF2-40B4-BE49-F238E27FC236}">
                <a16:creationId xmlns:a16="http://schemas.microsoft.com/office/drawing/2014/main" id="{C94A6FED-7A69-4CE4-936F-70C2379F87C3}"/>
              </a:ext>
            </a:extLst>
          </p:cNvPr>
          <p:cNvSpPr/>
          <p:nvPr/>
        </p:nvSpPr>
        <p:spPr>
          <a:xfrm>
            <a:off x="816747" y="5180439"/>
            <a:ext cx="2329034" cy="286306"/>
          </a:xfrm>
          <a:prstGeom prst="rect">
            <a:avLst/>
          </a:prstGeom>
        </p:spPr>
        <p:txBody>
          <a:bodyPr wrap="none">
            <a:spAutoFit/>
          </a:bodyPr>
          <a:lstStyle/>
          <a:p>
            <a:pPr defTabSz="932563">
              <a:defRPr/>
            </a:pPr>
            <a:r>
              <a:rPr lang="en-US" sz="1224" b="1" dirty="0">
                <a:solidFill>
                  <a:srgbClr val="000000"/>
                </a:solidFill>
                <a:latin typeface="Segoe UI"/>
              </a:rPr>
              <a:t>T870 - Detect Program State</a:t>
            </a:r>
          </a:p>
        </p:txBody>
      </p:sp>
      <p:sp>
        <p:nvSpPr>
          <p:cNvPr id="68" name="Rectangle 67">
            <a:extLst>
              <a:ext uri="{FF2B5EF4-FFF2-40B4-BE49-F238E27FC236}">
                <a16:creationId xmlns:a16="http://schemas.microsoft.com/office/drawing/2014/main" id="{A2D45B49-C417-4885-B830-F17E3F0D9AB5}"/>
              </a:ext>
            </a:extLst>
          </p:cNvPr>
          <p:cNvSpPr/>
          <p:nvPr/>
        </p:nvSpPr>
        <p:spPr>
          <a:xfrm>
            <a:off x="263591" y="5973926"/>
            <a:ext cx="3630426" cy="286306"/>
          </a:xfrm>
          <a:prstGeom prst="rect">
            <a:avLst/>
          </a:prstGeom>
        </p:spPr>
        <p:txBody>
          <a:bodyPr wrap="none">
            <a:spAutoFit/>
          </a:bodyPr>
          <a:lstStyle/>
          <a:p>
            <a:pPr defTabSz="932563">
              <a:defRPr/>
            </a:pPr>
            <a:r>
              <a:rPr lang="en-US" sz="1224" b="1" dirty="0">
                <a:solidFill>
                  <a:srgbClr val="000000"/>
                </a:solidFill>
                <a:latin typeface="Segoe UI"/>
              </a:rPr>
              <a:t>T818 - Engineering Workstation Compromise </a:t>
            </a:r>
          </a:p>
        </p:txBody>
      </p:sp>
      <p:sp>
        <p:nvSpPr>
          <p:cNvPr id="69" name="Rectangle 68">
            <a:extLst>
              <a:ext uri="{FF2B5EF4-FFF2-40B4-BE49-F238E27FC236}">
                <a16:creationId xmlns:a16="http://schemas.microsoft.com/office/drawing/2014/main" id="{2AF4161F-94D6-407D-9EA6-522D507E48B2}"/>
              </a:ext>
            </a:extLst>
          </p:cNvPr>
          <p:cNvSpPr/>
          <p:nvPr/>
        </p:nvSpPr>
        <p:spPr>
          <a:xfrm>
            <a:off x="9888855" y="5727245"/>
            <a:ext cx="1640997" cy="286306"/>
          </a:xfrm>
          <a:prstGeom prst="rect">
            <a:avLst/>
          </a:prstGeom>
        </p:spPr>
        <p:txBody>
          <a:bodyPr wrap="none">
            <a:spAutoFit/>
          </a:bodyPr>
          <a:lstStyle/>
          <a:p>
            <a:pPr defTabSz="932563">
              <a:defRPr/>
            </a:pPr>
            <a:r>
              <a:rPr lang="en-US" sz="1224" b="1" dirty="0">
                <a:solidFill>
                  <a:srgbClr val="000000"/>
                </a:solidFill>
                <a:latin typeface="Segoe UI"/>
              </a:rPr>
              <a:t>T880 Loss of Safety</a:t>
            </a:r>
          </a:p>
        </p:txBody>
      </p:sp>
      <p:sp>
        <p:nvSpPr>
          <p:cNvPr id="70" name="Rectangle 69">
            <a:extLst>
              <a:ext uri="{FF2B5EF4-FFF2-40B4-BE49-F238E27FC236}">
                <a16:creationId xmlns:a16="http://schemas.microsoft.com/office/drawing/2014/main" id="{B0D0B6DB-5DEE-4767-8065-E6FAA432ABC2}"/>
              </a:ext>
            </a:extLst>
          </p:cNvPr>
          <p:cNvSpPr/>
          <p:nvPr/>
        </p:nvSpPr>
        <p:spPr>
          <a:xfrm>
            <a:off x="6684367" y="5859700"/>
            <a:ext cx="2179080" cy="286306"/>
          </a:xfrm>
          <a:prstGeom prst="rect">
            <a:avLst/>
          </a:prstGeom>
        </p:spPr>
        <p:txBody>
          <a:bodyPr wrap="none">
            <a:spAutoFit/>
          </a:bodyPr>
          <a:lstStyle/>
          <a:p>
            <a:pPr defTabSz="932563">
              <a:defRPr/>
            </a:pPr>
            <a:r>
              <a:rPr lang="en-US" sz="1224" b="1" dirty="0">
                <a:solidFill>
                  <a:srgbClr val="000000"/>
                </a:solidFill>
                <a:latin typeface="Segoe UI"/>
              </a:rPr>
              <a:t>T843 - Program Download</a:t>
            </a:r>
          </a:p>
        </p:txBody>
      </p:sp>
      <p:sp>
        <p:nvSpPr>
          <p:cNvPr id="71" name="Rectangle 70">
            <a:extLst>
              <a:ext uri="{FF2B5EF4-FFF2-40B4-BE49-F238E27FC236}">
                <a16:creationId xmlns:a16="http://schemas.microsoft.com/office/drawing/2014/main" id="{29FD93E4-9C8A-48EF-879F-44F391514565}"/>
              </a:ext>
            </a:extLst>
          </p:cNvPr>
          <p:cNvSpPr/>
          <p:nvPr/>
        </p:nvSpPr>
        <p:spPr>
          <a:xfrm>
            <a:off x="3512609" y="5605443"/>
            <a:ext cx="2718667" cy="286306"/>
          </a:xfrm>
          <a:prstGeom prst="rect">
            <a:avLst/>
          </a:prstGeom>
        </p:spPr>
        <p:txBody>
          <a:bodyPr wrap="none">
            <a:spAutoFit/>
          </a:bodyPr>
          <a:lstStyle/>
          <a:p>
            <a:pPr defTabSz="932563">
              <a:defRPr/>
            </a:pPr>
            <a:r>
              <a:rPr lang="en-US" sz="1224" b="1" dirty="0">
                <a:solidFill>
                  <a:srgbClr val="000000"/>
                </a:solidFill>
                <a:latin typeface="Segoe UI"/>
              </a:rPr>
              <a:t>T872 - Indicator Removal on Host</a:t>
            </a:r>
          </a:p>
        </p:txBody>
      </p:sp>
      <p:sp>
        <p:nvSpPr>
          <p:cNvPr id="72" name="Rectangle 71">
            <a:extLst>
              <a:ext uri="{FF2B5EF4-FFF2-40B4-BE49-F238E27FC236}">
                <a16:creationId xmlns:a16="http://schemas.microsoft.com/office/drawing/2014/main" id="{AD092E99-36FA-4DA1-ABA7-783B1E23BED4}"/>
              </a:ext>
            </a:extLst>
          </p:cNvPr>
          <p:cNvSpPr/>
          <p:nvPr/>
        </p:nvSpPr>
        <p:spPr>
          <a:xfrm>
            <a:off x="6600102" y="5610995"/>
            <a:ext cx="2405156" cy="286306"/>
          </a:xfrm>
          <a:prstGeom prst="rect">
            <a:avLst/>
          </a:prstGeom>
        </p:spPr>
        <p:txBody>
          <a:bodyPr wrap="none">
            <a:spAutoFit/>
          </a:bodyPr>
          <a:lstStyle/>
          <a:p>
            <a:pPr defTabSz="932563">
              <a:defRPr/>
            </a:pPr>
            <a:r>
              <a:rPr lang="en-US" sz="1224" b="1" dirty="0">
                <a:solidFill>
                  <a:srgbClr val="000000"/>
                </a:solidFill>
                <a:latin typeface="Segoe UI"/>
              </a:rPr>
              <a:t>T871 - Execution through API</a:t>
            </a:r>
          </a:p>
        </p:txBody>
      </p:sp>
      <p:sp>
        <p:nvSpPr>
          <p:cNvPr id="73" name="Rectangle 72">
            <a:extLst>
              <a:ext uri="{FF2B5EF4-FFF2-40B4-BE49-F238E27FC236}">
                <a16:creationId xmlns:a16="http://schemas.microsoft.com/office/drawing/2014/main" id="{68C7B512-E726-468B-88AE-F3FF429B9162}"/>
              </a:ext>
            </a:extLst>
          </p:cNvPr>
          <p:cNvSpPr/>
          <p:nvPr/>
        </p:nvSpPr>
        <p:spPr>
          <a:xfrm>
            <a:off x="592406" y="5676055"/>
            <a:ext cx="2877123" cy="286306"/>
          </a:xfrm>
          <a:prstGeom prst="rect">
            <a:avLst/>
          </a:prstGeom>
        </p:spPr>
        <p:txBody>
          <a:bodyPr wrap="none">
            <a:spAutoFit/>
          </a:bodyPr>
          <a:lstStyle/>
          <a:p>
            <a:pPr defTabSz="932563">
              <a:defRPr/>
            </a:pPr>
            <a:r>
              <a:rPr lang="en-US" sz="1224" b="1" dirty="0">
                <a:solidFill>
                  <a:srgbClr val="000000"/>
                </a:solidFill>
                <a:latin typeface="Segoe UI"/>
              </a:rPr>
              <a:t>T808 - Control Device Identification</a:t>
            </a:r>
          </a:p>
        </p:txBody>
      </p:sp>
      <p:sp>
        <p:nvSpPr>
          <p:cNvPr id="74" name="Rectangle 73">
            <a:extLst>
              <a:ext uri="{FF2B5EF4-FFF2-40B4-BE49-F238E27FC236}">
                <a16:creationId xmlns:a16="http://schemas.microsoft.com/office/drawing/2014/main" id="{4E281FCA-70F6-4886-9AB9-5B54613F97AD}"/>
              </a:ext>
            </a:extLst>
          </p:cNvPr>
          <p:cNvSpPr/>
          <p:nvPr/>
        </p:nvSpPr>
        <p:spPr>
          <a:xfrm>
            <a:off x="756910" y="5427242"/>
            <a:ext cx="2489648" cy="286306"/>
          </a:xfrm>
          <a:prstGeom prst="rect">
            <a:avLst/>
          </a:prstGeom>
        </p:spPr>
        <p:txBody>
          <a:bodyPr wrap="none">
            <a:spAutoFit/>
          </a:bodyPr>
          <a:lstStyle/>
          <a:p>
            <a:pPr defTabSz="932563">
              <a:defRPr/>
            </a:pPr>
            <a:r>
              <a:rPr lang="en-US" sz="1224" b="1" dirty="0">
                <a:solidFill>
                  <a:srgbClr val="000000"/>
                </a:solidFill>
                <a:latin typeface="Segoe UI"/>
              </a:rPr>
              <a:t>T868 - Detect Operating Mode</a:t>
            </a:r>
          </a:p>
        </p:txBody>
      </p:sp>
    </p:spTree>
    <p:extLst>
      <p:ext uri="{BB962C8B-B14F-4D97-AF65-F5344CB8AC3E}">
        <p14:creationId xmlns:p14="http://schemas.microsoft.com/office/powerpoint/2010/main" val="37208125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DEAD3D-22D7-41B2-86B6-660516C9B270}"/>
              </a:ext>
            </a:extLst>
          </p:cNvPr>
          <p:cNvPicPr>
            <a:picLocks noChangeAspect="1"/>
          </p:cNvPicPr>
          <p:nvPr/>
        </p:nvPicPr>
        <p:blipFill>
          <a:blip r:embed="rId2"/>
          <a:stretch>
            <a:fillRect/>
          </a:stretch>
        </p:blipFill>
        <p:spPr>
          <a:xfrm>
            <a:off x="1148743" y="1116305"/>
            <a:ext cx="10857926" cy="5255271"/>
          </a:xfrm>
          <a:prstGeom prst="rect">
            <a:avLst/>
          </a:prstGeom>
        </p:spPr>
      </p:pic>
      <p:sp>
        <p:nvSpPr>
          <p:cNvPr id="4" name="Title 3">
            <a:extLst>
              <a:ext uri="{FF2B5EF4-FFF2-40B4-BE49-F238E27FC236}">
                <a16:creationId xmlns:a16="http://schemas.microsoft.com/office/drawing/2014/main" id="{F28C07B6-E9AD-45EB-94A7-403BE823904E}"/>
              </a:ext>
            </a:extLst>
          </p:cNvPr>
          <p:cNvSpPr>
            <a:spLocks noGrp="1"/>
          </p:cNvSpPr>
          <p:nvPr>
            <p:ph type="title"/>
          </p:nvPr>
        </p:nvSpPr>
        <p:spPr/>
        <p:txBody>
          <a:bodyPr/>
          <a:lstStyle/>
          <a:p>
            <a:r>
              <a:rPr lang="en-US" dirty="0"/>
              <a:t>Triton </a:t>
            </a:r>
            <a:r>
              <a:rPr lang="en-US" dirty="0" err="1"/>
              <a:t>Mitre</a:t>
            </a:r>
            <a:r>
              <a:rPr lang="en-US" dirty="0"/>
              <a:t> ATT&amp;CK Mapping </a:t>
            </a:r>
          </a:p>
        </p:txBody>
      </p:sp>
      <p:sp>
        <p:nvSpPr>
          <p:cNvPr id="2" name="Slide Number Placeholder 1">
            <a:extLst>
              <a:ext uri="{FF2B5EF4-FFF2-40B4-BE49-F238E27FC236}">
                <a16:creationId xmlns:a16="http://schemas.microsoft.com/office/drawing/2014/main" id="{7BE1498C-9FB5-4D91-A5AC-B8A7A0F030DC}"/>
              </a:ext>
            </a:extLst>
          </p:cNvPr>
          <p:cNvSpPr>
            <a:spLocks noGrp="1"/>
          </p:cNvSpPr>
          <p:nvPr>
            <p:ph type="sldNum" sz="quarter" idx="12"/>
          </p:nvPr>
        </p:nvSpPr>
        <p:spPr/>
        <p:txBody>
          <a:bodyPr/>
          <a:lstStyle/>
          <a:p>
            <a:pPr defTabSz="932563">
              <a:defRPr/>
            </a:pPr>
            <a:fld id="{A43736AB-0A1D-4C32-90B4-CD5B1DB9BD29}" type="slidenum">
              <a:rPr lang="en-US">
                <a:solidFill>
                  <a:srgbClr val="000000">
                    <a:tint val="75000"/>
                  </a:srgbClr>
                </a:solidFill>
                <a:latin typeface="Segoe UI"/>
              </a:rPr>
              <a:pPr defTabSz="932563">
                <a:defRPr/>
              </a:pPr>
              <a:t>27</a:t>
            </a:fld>
            <a:endParaRPr lang="en-US">
              <a:solidFill>
                <a:srgbClr val="000000">
                  <a:tint val="75000"/>
                </a:srgbClr>
              </a:solidFill>
              <a:latin typeface="Segoe UI"/>
            </a:endParaRPr>
          </a:p>
        </p:txBody>
      </p:sp>
      <p:sp>
        <p:nvSpPr>
          <p:cNvPr id="3" name="Rectangle 2">
            <a:extLst>
              <a:ext uri="{FF2B5EF4-FFF2-40B4-BE49-F238E27FC236}">
                <a16:creationId xmlns:a16="http://schemas.microsoft.com/office/drawing/2014/main" id="{34E348EE-9F97-463E-BC9B-E276A2C573C6}"/>
              </a:ext>
            </a:extLst>
          </p:cNvPr>
          <p:cNvSpPr/>
          <p:nvPr/>
        </p:nvSpPr>
        <p:spPr>
          <a:xfrm>
            <a:off x="310912" y="6215539"/>
            <a:ext cx="7532486" cy="312073"/>
          </a:xfrm>
          <a:prstGeom prst="rect">
            <a:avLst/>
          </a:prstGeom>
        </p:spPr>
        <p:txBody>
          <a:bodyPr wrap="square">
            <a:spAutoFit/>
          </a:bodyPr>
          <a:lstStyle/>
          <a:p>
            <a:pPr defTabSz="932563">
              <a:defRPr/>
            </a:pPr>
            <a:r>
              <a:rPr lang="en-US" sz="1428" dirty="0">
                <a:solidFill>
                  <a:srgbClr val="000000"/>
                </a:solidFill>
                <a:latin typeface="Segoe UI"/>
                <a:hlinkClick r:id="rId3"/>
              </a:rPr>
              <a:t>https://cyberx-labs.com/blog/triton-post-mortem-analysis-latest-ot-attack-framework/</a:t>
            </a:r>
            <a:endParaRPr lang="en-US" sz="1428" dirty="0">
              <a:solidFill>
                <a:srgbClr val="000000"/>
              </a:solidFill>
              <a:latin typeface="Segoe UI"/>
            </a:endParaRPr>
          </a:p>
        </p:txBody>
      </p:sp>
      <p:sp>
        <p:nvSpPr>
          <p:cNvPr id="8" name="TextBox 7">
            <a:extLst>
              <a:ext uri="{FF2B5EF4-FFF2-40B4-BE49-F238E27FC236}">
                <a16:creationId xmlns:a16="http://schemas.microsoft.com/office/drawing/2014/main" id="{B96E2640-45BB-487E-BAB4-7184853A09A3}"/>
              </a:ext>
            </a:extLst>
          </p:cNvPr>
          <p:cNvSpPr txBox="1"/>
          <p:nvPr/>
        </p:nvSpPr>
        <p:spPr>
          <a:xfrm>
            <a:off x="310912" y="5884568"/>
            <a:ext cx="1892184" cy="376684"/>
          </a:xfrm>
          <a:prstGeom prst="rect">
            <a:avLst/>
          </a:prstGeom>
          <a:noFill/>
        </p:spPr>
        <p:txBody>
          <a:bodyPr wrap="none" rtlCol="0">
            <a:spAutoFit/>
          </a:bodyPr>
          <a:lstStyle/>
          <a:p>
            <a:pPr defTabSz="932563">
              <a:defRPr/>
            </a:pPr>
            <a:r>
              <a:rPr lang="en-US" dirty="0">
                <a:solidFill>
                  <a:srgbClr val="000000"/>
                </a:solidFill>
                <a:latin typeface="Segoe UI"/>
              </a:rPr>
              <a:t>Technical Details</a:t>
            </a:r>
          </a:p>
        </p:txBody>
      </p:sp>
    </p:spTree>
    <p:extLst>
      <p:ext uri="{BB962C8B-B14F-4D97-AF65-F5344CB8AC3E}">
        <p14:creationId xmlns:p14="http://schemas.microsoft.com/office/powerpoint/2010/main" val="2964339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C8F1-0892-4B29-B631-CAA5930F1942}"/>
              </a:ext>
            </a:extLst>
          </p:cNvPr>
          <p:cNvSpPr>
            <a:spLocks noGrp="1"/>
          </p:cNvSpPr>
          <p:nvPr>
            <p:ph type="title"/>
          </p:nvPr>
        </p:nvSpPr>
        <p:spPr>
          <a:xfrm>
            <a:off x="151301" y="237387"/>
            <a:ext cx="12107638" cy="565027"/>
          </a:xfrm>
        </p:spPr>
        <p:txBody>
          <a:bodyPr wrap="square" anchor="t">
            <a:noAutofit/>
          </a:bodyPr>
          <a:lstStyle/>
          <a:p>
            <a:pPr>
              <a:lnSpc>
                <a:spcPct val="90000"/>
              </a:lnSpc>
            </a:pPr>
            <a:r>
              <a:rPr lang="en-US" sz="2448" dirty="0"/>
              <a:t>US Cybersecurity and Infrastructure Security Agency (CISA)/NSA Advisory (July 23, 2020)</a:t>
            </a:r>
          </a:p>
        </p:txBody>
      </p:sp>
      <p:sp>
        <p:nvSpPr>
          <p:cNvPr id="18" name="Content Placeholder 2">
            <a:extLst>
              <a:ext uri="{FF2B5EF4-FFF2-40B4-BE49-F238E27FC236}">
                <a16:creationId xmlns:a16="http://schemas.microsoft.com/office/drawing/2014/main" id="{50F14E5B-2EEF-4445-BAF0-25E23649DDCA}"/>
              </a:ext>
            </a:extLst>
          </p:cNvPr>
          <p:cNvSpPr>
            <a:spLocks noGrp="1"/>
          </p:cNvSpPr>
          <p:nvPr>
            <p:ph sz="quarter" idx="12"/>
          </p:nvPr>
        </p:nvSpPr>
        <p:spPr>
          <a:xfrm>
            <a:off x="596711" y="1031328"/>
            <a:ext cx="5761918" cy="5847875"/>
          </a:xfrm>
        </p:spPr>
        <p:txBody>
          <a:bodyPr>
            <a:normAutofit fontScale="70000" lnSpcReduction="20000"/>
          </a:bodyPr>
          <a:lstStyle/>
          <a:p>
            <a:pPr marL="0" indent="0" defTabSz="932509">
              <a:lnSpc>
                <a:spcPct val="90000"/>
              </a:lnSpc>
              <a:spcAft>
                <a:spcPts val="600"/>
              </a:spcAft>
              <a:buNone/>
            </a:pPr>
            <a:r>
              <a:rPr lang="en-US" dirty="0">
                <a:solidFill>
                  <a:srgbClr val="282828"/>
                </a:solidFill>
              </a:rPr>
              <a:t>“Cyber actors have demonstrated their continued willingness to conduct malicious cyber activity against critical infrastructure.”</a:t>
            </a:r>
          </a:p>
          <a:p>
            <a:pPr marL="349724" indent="-349724">
              <a:buFont typeface="Arial" panose="020B0604020202020204" pitchFamily="34" charset="0"/>
              <a:buChar char="•"/>
            </a:pPr>
            <a:r>
              <a:rPr lang="en-US" dirty="0"/>
              <a:t>Internet-accessible OT assets are becoming more prevalent </a:t>
            </a:r>
          </a:p>
          <a:p>
            <a:pPr marL="349724" indent="-349724">
              <a:buFont typeface="Arial" panose="020B0604020202020204" pitchFamily="34" charset="0"/>
              <a:buChar char="•"/>
            </a:pPr>
            <a:r>
              <a:rPr lang="en-US" dirty="0"/>
              <a:t>Legacy OT assets that were not designed to defend against malicious cyber activities</a:t>
            </a:r>
          </a:p>
          <a:p>
            <a:pPr marL="349724" indent="-349724">
              <a:buFont typeface="Arial" panose="020B0604020202020204" pitchFamily="34" charset="0"/>
              <a:buChar char="•"/>
            </a:pPr>
            <a:endParaRPr lang="en-US" b="1" dirty="0">
              <a:solidFill>
                <a:srgbClr val="333333"/>
              </a:solidFill>
              <a:latin typeface="Source Sans Pro" panose="020B0503030403020204" pitchFamily="34" charset="0"/>
            </a:endParaRPr>
          </a:p>
          <a:p>
            <a:pPr marL="349724" indent="-349724">
              <a:buFont typeface="Arial" panose="020B0604020202020204" pitchFamily="34" charset="0"/>
              <a:buChar char="•"/>
            </a:pPr>
            <a:r>
              <a:rPr lang="en-US" sz="3468" b="1" dirty="0">
                <a:solidFill>
                  <a:srgbClr val="333333"/>
                </a:solidFill>
                <a:latin typeface="Source Sans Pro" panose="020B0503030403020204" pitchFamily="34" charset="0"/>
              </a:rPr>
              <a:t>Create an Accurate “As-operated” OT Network Map Immediately</a:t>
            </a:r>
          </a:p>
          <a:p>
            <a:pPr marL="349724" indent="-349724" defTabSz="932509">
              <a:lnSpc>
                <a:spcPct val="90000"/>
              </a:lnSpc>
              <a:spcAft>
                <a:spcPts val="600"/>
              </a:spcAft>
              <a:buFont typeface="Arial" panose="020B0604020202020204" pitchFamily="34" charset="0"/>
              <a:buChar char="•"/>
            </a:pPr>
            <a:endParaRPr lang="en-US" sz="3264" dirty="0">
              <a:solidFill>
                <a:srgbClr val="333333"/>
              </a:solidFill>
              <a:latin typeface="Source Sans Pro" panose="020B0503030403020204" pitchFamily="34" charset="0"/>
            </a:endParaRPr>
          </a:p>
          <a:p>
            <a:pPr marL="349724" indent="-349724" defTabSz="932509">
              <a:lnSpc>
                <a:spcPct val="90000"/>
              </a:lnSpc>
              <a:spcAft>
                <a:spcPts val="600"/>
              </a:spcAft>
              <a:buFont typeface="Arial" panose="020B0604020202020204" pitchFamily="34" charset="0"/>
              <a:buChar char="•"/>
            </a:pPr>
            <a:r>
              <a:rPr lang="en-US" sz="3264" dirty="0">
                <a:solidFill>
                  <a:srgbClr val="333333"/>
                </a:solidFill>
                <a:latin typeface="Source Sans Pro" panose="020B0503030403020204" pitchFamily="34" charset="0"/>
              </a:rPr>
              <a:t>Use the validated inventory to investigate which OT devices are internet-accessible</a:t>
            </a:r>
          </a:p>
          <a:p>
            <a:pPr marL="349724" indent="-349724" defTabSz="932509">
              <a:lnSpc>
                <a:spcPct val="90000"/>
              </a:lnSpc>
              <a:spcAft>
                <a:spcPts val="600"/>
              </a:spcAft>
              <a:buFont typeface="Arial" panose="020B0604020202020204" pitchFamily="34" charset="0"/>
              <a:buChar char="•"/>
            </a:pPr>
            <a:r>
              <a:rPr lang="en-US" sz="3264" dirty="0">
                <a:solidFill>
                  <a:srgbClr val="333333"/>
                </a:solidFill>
                <a:latin typeface="Source Sans Pro" panose="020B0503030403020204" pitchFamily="34" charset="0"/>
              </a:rPr>
              <a:t>Catalog all external connections to and from the OT networks.</a:t>
            </a:r>
            <a:endParaRPr lang="en-US" dirty="0">
              <a:solidFill>
                <a:srgbClr val="282828"/>
              </a:solidFill>
            </a:endParaRPr>
          </a:p>
          <a:p>
            <a:pPr marL="349724" indent="-349724" defTabSz="932509">
              <a:lnSpc>
                <a:spcPct val="90000"/>
              </a:lnSpc>
              <a:spcAft>
                <a:spcPts val="600"/>
              </a:spcAft>
              <a:buFont typeface="Arial" panose="020B0604020202020204" pitchFamily="34" charset="0"/>
              <a:buChar char="•"/>
            </a:pPr>
            <a:r>
              <a:rPr lang="en-US" dirty="0">
                <a:solidFill>
                  <a:srgbClr val="282828"/>
                </a:solidFill>
              </a:rPr>
              <a:t>Implement a continuous and vigilant system monitoring program with anomaly detection.</a:t>
            </a:r>
          </a:p>
        </p:txBody>
      </p:sp>
      <p:pic>
        <p:nvPicPr>
          <p:cNvPr id="7" name="Content Placeholder 3">
            <a:extLst>
              <a:ext uri="{FF2B5EF4-FFF2-40B4-BE49-F238E27FC236}">
                <a16:creationId xmlns:a16="http://schemas.microsoft.com/office/drawing/2014/main" id="{AD5ECA03-8883-4BEE-95AC-8AB416C3F675}"/>
              </a:ext>
            </a:extLst>
          </p:cNvPr>
          <p:cNvPicPr>
            <a:picLocks noGrp="1" noChangeAspect="1"/>
          </p:cNvPicPr>
          <p:nvPr>
            <p:ph sz="quarter" idx="13"/>
          </p:nvPr>
        </p:nvPicPr>
        <p:blipFill rotWithShape="1">
          <a:blip r:embed="rId2" cstate="screen">
            <a:extLst>
              <a:ext uri="{28A0092B-C50C-407E-A947-70E740481C1C}">
                <a14:useLocalDpi xmlns:a14="http://schemas.microsoft.com/office/drawing/2010/main"/>
              </a:ext>
            </a:extLst>
          </a:blip>
          <a:srcRect r="9889"/>
          <a:stretch/>
        </p:blipFill>
        <p:spPr>
          <a:xfrm>
            <a:off x="6358630" y="1031328"/>
            <a:ext cx="5900310" cy="5336447"/>
          </a:xfrm>
          <a:prstGeom prst="rect">
            <a:avLst/>
          </a:prstGeom>
          <a:noFill/>
          <a:ln>
            <a:solidFill>
              <a:schemeClr val="tx1"/>
            </a:solidFill>
          </a:ln>
        </p:spPr>
      </p:pic>
    </p:spTree>
    <p:extLst>
      <p:ext uri="{BB962C8B-B14F-4D97-AF65-F5344CB8AC3E}">
        <p14:creationId xmlns:p14="http://schemas.microsoft.com/office/powerpoint/2010/main" val="29947036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97C7A-9697-42BE-AA55-807987CB1637}"/>
              </a:ext>
            </a:extLst>
          </p:cNvPr>
          <p:cNvSpPr>
            <a:spLocks noGrp="1"/>
          </p:cNvSpPr>
          <p:nvPr>
            <p:ph type="title"/>
          </p:nvPr>
        </p:nvSpPr>
        <p:spPr>
          <a:xfrm>
            <a:off x="600855" y="466301"/>
            <a:ext cx="11237870" cy="502317"/>
          </a:xfrm>
        </p:spPr>
        <p:txBody>
          <a:bodyPr/>
          <a:lstStyle/>
          <a:p>
            <a:r>
              <a:rPr lang="en-US" sz="3264" b="1" dirty="0"/>
              <a:t>Recently Observed Tactics, Techniques, and Procedures(TTPs) </a:t>
            </a:r>
            <a:endParaRPr lang="en-US" sz="3264" dirty="0"/>
          </a:p>
        </p:txBody>
      </p:sp>
      <p:sp>
        <p:nvSpPr>
          <p:cNvPr id="5" name="Content Placeholder 4">
            <a:extLst>
              <a:ext uri="{FF2B5EF4-FFF2-40B4-BE49-F238E27FC236}">
                <a16:creationId xmlns:a16="http://schemas.microsoft.com/office/drawing/2014/main" id="{E6EF6306-7F3F-405F-A900-4C58D19E1B13}"/>
              </a:ext>
            </a:extLst>
          </p:cNvPr>
          <p:cNvSpPr>
            <a:spLocks noGrp="1"/>
          </p:cNvSpPr>
          <p:nvPr>
            <p:ph sz="quarter" idx="10"/>
          </p:nvPr>
        </p:nvSpPr>
        <p:spPr>
          <a:xfrm>
            <a:off x="596712" y="1463669"/>
            <a:ext cx="11238194" cy="2524698"/>
          </a:xfrm>
        </p:spPr>
        <p:txBody>
          <a:bodyPr>
            <a:normAutofit fontScale="70000" lnSpcReduction="20000"/>
          </a:bodyPr>
          <a:lstStyle/>
          <a:p>
            <a:pPr>
              <a:buFont typeface="Wingdings" panose="05000000000000000000" pitchFamily="2" charset="2"/>
              <a:buChar char="§"/>
            </a:pPr>
            <a:r>
              <a:rPr lang="en-US" dirty="0"/>
              <a:t>Spear phishing [T1192] to obtain initial access to the organization’s information technology (IT) network before pivoting to the OT network. </a:t>
            </a:r>
          </a:p>
          <a:p>
            <a:pPr>
              <a:buFont typeface="Wingdings" panose="05000000000000000000" pitchFamily="2" charset="2"/>
              <a:buChar char="§"/>
            </a:pPr>
            <a:r>
              <a:rPr lang="en-US" dirty="0"/>
              <a:t>Deployment of commodity ransomware to Encrypt Data for Impact [T1486] on both networks. </a:t>
            </a:r>
          </a:p>
          <a:p>
            <a:pPr>
              <a:buFont typeface="Wingdings" panose="05000000000000000000" pitchFamily="2" charset="2"/>
              <a:buChar char="§"/>
            </a:pPr>
            <a:r>
              <a:rPr lang="en-US" dirty="0"/>
              <a:t>Connecting to Internet Accessible PLCs [T883] requiring no authentication for initial access. </a:t>
            </a:r>
          </a:p>
          <a:p>
            <a:pPr>
              <a:buFont typeface="Wingdings" panose="05000000000000000000" pitchFamily="2" charset="2"/>
              <a:buChar char="§"/>
            </a:pPr>
            <a:r>
              <a:rPr lang="en-US" dirty="0"/>
              <a:t>Utilizing Commonly Used Ports [T885] and Standard Application Layer Protocols [T869], to communicate with controllers and download modified control logic. </a:t>
            </a:r>
          </a:p>
          <a:p>
            <a:pPr>
              <a:buFont typeface="Wingdings" panose="05000000000000000000" pitchFamily="2" charset="2"/>
              <a:buChar char="§"/>
            </a:pPr>
            <a:r>
              <a:rPr lang="en-US" dirty="0"/>
              <a:t>Use of vendor engineering software and Program Downloads [T843]. </a:t>
            </a:r>
          </a:p>
          <a:p>
            <a:pPr>
              <a:buFont typeface="Wingdings" panose="05000000000000000000" pitchFamily="2" charset="2"/>
              <a:buChar char="§"/>
            </a:pPr>
            <a:r>
              <a:rPr lang="en-US" dirty="0"/>
              <a:t>Modifying Control Logic [T833] and Parameters [T836] on PLCs.</a:t>
            </a:r>
          </a:p>
        </p:txBody>
      </p:sp>
      <p:pic>
        <p:nvPicPr>
          <p:cNvPr id="8" name="Picture 7">
            <a:extLst>
              <a:ext uri="{FF2B5EF4-FFF2-40B4-BE49-F238E27FC236}">
                <a16:creationId xmlns:a16="http://schemas.microsoft.com/office/drawing/2014/main" id="{EC9520B5-7533-4250-AE89-B4EC6F7E2F95}"/>
              </a:ext>
            </a:extLst>
          </p:cNvPr>
          <p:cNvPicPr>
            <a:picLocks noChangeAspect="1"/>
          </p:cNvPicPr>
          <p:nvPr/>
        </p:nvPicPr>
        <p:blipFill>
          <a:blip r:embed="rId2"/>
          <a:stretch>
            <a:fillRect/>
          </a:stretch>
        </p:blipFill>
        <p:spPr>
          <a:xfrm>
            <a:off x="747976" y="3988367"/>
            <a:ext cx="11238194" cy="2863509"/>
          </a:xfrm>
          <a:prstGeom prst="rect">
            <a:avLst/>
          </a:prstGeom>
        </p:spPr>
      </p:pic>
    </p:spTree>
    <p:extLst>
      <p:ext uri="{BB962C8B-B14F-4D97-AF65-F5344CB8AC3E}">
        <p14:creationId xmlns:p14="http://schemas.microsoft.com/office/powerpoint/2010/main" val="2769239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EAC0-7DEB-4C80-945B-EF6ED82D7F1B}"/>
              </a:ext>
            </a:extLst>
          </p:cNvPr>
          <p:cNvSpPr>
            <a:spLocks noGrp="1"/>
          </p:cNvSpPr>
          <p:nvPr>
            <p:ph type="title"/>
          </p:nvPr>
        </p:nvSpPr>
        <p:spPr>
          <a:xfrm>
            <a:off x="465138" y="632779"/>
            <a:ext cx="8793162" cy="411162"/>
          </a:xfrm>
        </p:spPr>
        <p:txBody>
          <a:bodyPr/>
          <a:lstStyle/>
          <a:p>
            <a:r>
              <a:rPr lang="en-US" dirty="0"/>
              <a:t>Industry 4.0, Digitalization, Internet of Things (IoT)</a:t>
            </a:r>
          </a:p>
        </p:txBody>
      </p:sp>
      <p:sp>
        <p:nvSpPr>
          <p:cNvPr id="3" name="Text Placeholder 2">
            <a:extLst>
              <a:ext uri="{FF2B5EF4-FFF2-40B4-BE49-F238E27FC236}">
                <a16:creationId xmlns:a16="http://schemas.microsoft.com/office/drawing/2014/main" id="{EBC81F5D-A86D-4027-85BE-E40EE9E000FF}"/>
              </a:ext>
            </a:extLst>
          </p:cNvPr>
          <p:cNvSpPr>
            <a:spLocks noGrp="1"/>
          </p:cNvSpPr>
          <p:nvPr>
            <p:ph type="body" sz="quarter" idx="10"/>
          </p:nvPr>
        </p:nvSpPr>
        <p:spPr>
          <a:xfrm>
            <a:off x="472758" y="1578046"/>
            <a:ext cx="6379136" cy="1267976"/>
          </a:xfrm>
        </p:spPr>
        <p:txBody>
          <a:bodyPr/>
          <a:lstStyle/>
          <a:p>
            <a:pPr>
              <a:lnSpc>
                <a:spcPct val="100000"/>
              </a:lnSpc>
            </a:pPr>
            <a:r>
              <a:rPr lang="en-US" sz="1600" dirty="0">
                <a:solidFill>
                  <a:schemeClr val="tx1"/>
                </a:solidFill>
                <a:latin typeface="+mn-lt"/>
              </a:rPr>
              <a:t>Trends towards automation and data exchange in manufacturing technologies and processes which include cyber-physical systems (CPS), the internet of things (IoT), industrial internet of things (IIOT), cloud computing, cognitive computing and artificial intelligence.</a:t>
            </a:r>
          </a:p>
          <a:p>
            <a:endParaRPr lang="en-US" sz="1800" dirty="0">
              <a:solidFill>
                <a:schemeClr val="tx1"/>
              </a:solidFill>
            </a:endParaRPr>
          </a:p>
        </p:txBody>
      </p:sp>
      <p:sp>
        <p:nvSpPr>
          <p:cNvPr id="15" name="TextBox 14">
            <a:extLst>
              <a:ext uri="{FF2B5EF4-FFF2-40B4-BE49-F238E27FC236}">
                <a16:creationId xmlns:a16="http://schemas.microsoft.com/office/drawing/2014/main" id="{4302F9C7-32CA-4B27-81D6-92E5EDA47719}"/>
              </a:ext>
            </a:extLst>
          </p:cNvPr>
          <p:cNvSpPr txBox="1"/>
          <p:nvPr/>
        </p:nvSpPr>
        <p:spPr>
          <a:xfrm>
            <a:off x="465137" y="3645170"/>
            <a:ext cx="1460073"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1784</a:t>
            </a:r>
          </a:p>
        </p:txBody>
      </p:sp>
      <p:sp>
        <p:nvSpPr>
          <p:cNvPr id="20" name="TextBox 19">
            <a:extLst>
              <a:ext uri="{FF2B5EF4-FFF2-40B4-BE49-F238E27FC236}">
                <a16:creationId xmlns:a16="http://schemas.microsoft.com/office/drawing/2014/main" id="{89CB30B9-F547-439D-96EC-B91F62B65A9D}"/>
              </a:ext>
            </a:extLst>
          </p:cNvPr>
          <p:cNvSpPr txBox="1"/>
          <p:nvPr/>
        </p:nvSpPr>
        <p:spPr>
          <a:xfrm>
            <a:off x="465138" y="5030481"/>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Mechanization</a:t>
            </a:r>
          </a:p>
          <a:p>
            <a:pPr>
              <a:spcAft>
                <a:spcPts val="600"/>
              </a:spcAft>
            </a:pPr>
            <a:r>
              <a:rPr lang="en-US" sz="1000" dirty="0">
                <a:gradFill>
                  <a:gsLst>
                    <a:gs pos="2917">
                      <a:schemeClr val="tx1"/>
                    </a:gs>
                    <a:gs pos="30000">
                      <a:schemeClr val="tx1"/>
                    </a:gs>
                  </a:gsLst>
                  <a:lin ang="5400000" scaled="0"/>
                </a:gradFill>
                <a:latin typeface="+mj-lt"/>
              </a:rPr>
              <a:t>Water power</a:t>
            </a:r>
          </a:p>
          <a:p>
            <a:pPr>
              <a:spcAft>
                <a:spcPts val="600"/>
              </a:spcAft>
            </a:pPr>
            <a:r>
              <a:rPr lang="en-US" sz="1000" dirty="0">
                <a:gradFill>
                  <a:gsLst>
                    <a:gs pos="2917">
                      <a:schemeClr val="tx1"/>
                    </a:gs>
                    <a:gs pos="30000">
                      <a:schemeClr val="tx1"/>
                    </a:gs>
                  </a:gsLst>
                  <a:lin ang="5400000" scaled="0"/>
                </a:gradFill>
                <a:latin typeface="+mj-lt"/>
              </a:rPr>
              <a:t>Stream power</a:t>
            </a:r>
          </a:p>
        </p:txBody>
      </p:sp>
      <p:sp>
        <p:nvSpPr>
          <p:cNvPr id="14" name="TextBox 13">
            <a:extLst>
              <a:ext uri="{FF2B5EF4-FFF2-40B4-BE49-F238E27FC236}">
                <a16:creationId xmlns:a16="http://schemas.microsoft.com/office/drawing/2014/main" id="{063F162A-23B4-4053-834B-CA0FACDFCB75}"/>
              </a:ext>
            </a:extLst>
          </p:cNvPr>
          <p:cNvSpPr txBox="1"/>
          <p:nvPr/>
        </p:nvSpPr>
        <p:spPr>
          <a:xfrm>
            <a:off x="2068854" y="3645170"/>
            <a:ext cx="1460074"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1870</a:t>
            </a:r>
          </a:p>
        </p:txBody>
      </p:sp>
      <p:sp>
        <p:nvSpPr>
          <p:cNvPr id="21" name="TextBox 20">
            <a:extLst>
              <a:ext uri="{FF2B5EF4-FFF2-40B4-BE49-F238E27FC236}">
                <a16:creationId xmlns:a16="http://schemas.microsoft.com/office/drawing/2014/main" id="{86D567BB-96E7-446F-ABD2-EC36C9273F94}"/>
              </a:ext>
            </a:extLst>
          </p:cNvPr>
          <p:cNvSpPr txBox="1"/>
          <p:nvPr/>
        </p:nvSpPr>
        <p:spPr>
          <a:xfrm>
            <a:off x="2071969" y="5030481"/>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Mass production</a:t>
            </a:r>
          </a:p>
          <a:p>
            <a:pPr>
              <a:spcAft>
                <a:spcPts val="600"/>
              </a:spcAft>
            </a:pPr>
            <a:r>
              <a:rPr lang="en-US" sz="1000" dirty="0">
                <a:gradFill>
                  <a:gsLst>
                    <a:gs pos="2917">
                      <a:schemeClr val="tx1"/>
                    </a:gs>
                    <a:gs pos="30000">
                      <a:schemeClr val="tx1"/>
                    </a:gs>
                  </a:gsLst>
                  <a:lin ang="5400000" scaled="0"/>
                </a:gradFill>
                <a:latin typeface="+mj-lt"/>
              </a:rPr>
              <a:t>Assembly line</a:t>
            </a:r>
          </a:p>
          <a:p>
            <a:pPr>
              <a:spcAft>
                <a:spcPts val="600"/>
              </a:spcAft>
            </a:pPr>
            <a:r>
              <a:rPr lang="en-US" sz="1000" dirty="0">
                <a:gradFill>
                  <a:gsLst>
                    <a:gs pos="2917">
                      <a:schemeClr val="tx1"/>
                    </a:gs>
                    <a:gs pos="30000">
                      <a:schemeClr val="tx1"/>
                    </a:gs>
                  </a:gsLst>
                  <a:lin ang="5400000" scaled="0"/>
                </a:gradFill>
                <a:latin typeface="+mj-lt"/>
              </a:rPr>
              <a:t>Electricity</a:t>
            </a:r>
          </a:p>
        </p:txBody>
      </p:sp>
      <p:sp>
        <p:nvSpPr>
          <p:cNvPr id="13" name="TextBox 12">
            <a:extLst>
              <a:ext uri="{FF2B5EF4-FFF2-40B4-BE49-F238E27FC236}">
                <a16:creationId xmlns:a16="http://schemas.microsoft.com/office/drawing/2014/main" id="{EA228924-25D5-450B-92F9-9201F7BD5E1E}"/>
              </a:ext>
            </a:extLst>
          </p:cNvPr>
          <p:cNvSpPr txBox="1"/>
          <p:nvPr/>
        </p:nvSpPr>
        <p:spPr>
          <a:xfrm>
            <a:off x="3672572" y="3645170"/>
            <a:ext cx="1463040"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1969</a:t>
            </a:r>
          </a:p>
        </p:txBody>
      </p:sp>
      <p:sp>
        <p:nvSpPr>
          <p:cNvPr id="22" name="TextBox 21">
            <a:extLst>
              <a:ext uri="{FF2B5EF4-FFF2-40B4-BE49-F238E27FC236}">
                <a16:creationId xmlns:a16="http://schemas.microsoft.com/office/drawing/2014/main" id="{59F884F5-2359-4915-BD96-01AB332A56E2}"/>
              </a:ext>
            </a:extLst>
          </p:cNvPr>
          <p:cNvSpPr txBox="1"/>
          <p:nvPr/>
        </p:nvSpPr>
        <p:spPr>
          <a:xfrm>
            <a:off x="3675303" y="5030481"/>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Computer</a:t>
            </a:r>
          </a:p>
          <a:p>
            <a:pPr>
              <a:spcAft>
                <a:spcPts val="600"/>
              </a:spcAft>
            </a:pPr>
            <a:r>
              <a:rPr lang="en-US" sz="1000" dirty="0">
                <a:gradFill>
                  <a:gsLst>
                    <a:gs pos="2917">
                      <a:schemeClr val="tx1"/>
                    </a:gs>
                    <a:gs pos="30000">
                      <a:schemeClr val="tx1"/>
                    </a:gs>
                  </a:gsLst>
                  <a:lin ang="5400000" scaled="0"/>
                </a:gradFill>
                <a:latin typeface="+mj-lt"/>
              </a:rPr>
              <a:t>Automation</a:t>
            </a:r>
          </a:p>
          <a:p>
            <a:pPr>
              <a:spcAft>
                <a:spcPts val="600"/>
              </a:spcAft>
            </a:pPr>
            <a:r>
              <a:rPr lang="en-US" sz="1000" dirty="0">
                <a:gradFill>
                  <a:gsLst>
                    <a:gs pos="2917">
                      <a:schemeClr val="tx1"/>
                    </a:gs>
                    <a:gs pos="30000">
                      <a:schemeClr val="tx1"/>
                    </a:gs>
                  </a:gsLst>
                  <a:lin ang="5400000" scaled="0"/>
                </a:gradFill>
                <a:latin typeface="+mj-lt"/>
              </a:rPr>
              <a:t>Robotics</a:t>
            </a:r>
          </a:p>
        </p:txBody>
      </p:sp>
      <p:sp>
        <p:nvSpPr>
          <p:cNvPr id="12" name="TextBox 11">
            <a:extLst>
              <a:ext uri="{FF2B5EF4-FFF2-40B4-BE49-F238E27FC236}">
                <a16:creationId xmlns:a16="http://schemas.microsoft.com/office/drawing/2014/main" id="{526EEF65-2F17-43EB-8F52-F96A333DA644}"/>
              </a:ext>
            </a:extLst>
          </p:cNvPr>
          <p:cNvSpPr txBox="1"/>
          <p:nvPr/>
        </p:nvSpPr>
        <p:spPr>
          <a:xfrm>
            <a:off x="5279256" y="3645170"/>
            <a:ext cx="1463040"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2011</a:t>
            </a:r>
          </a:p>
        </p:txBody>
      </p:sp>
      <p:sp>
        <p:nvSpPr>
          <p:cNvPr id="23" name="TextBox 22">
            <a:extLst>
              <a:ext uri="{FF2B5EF4-FFF2-40B4-BE49-F238E27FC236}">
                <a16:creationId xmlns:a16="http://schemas.microsoft.com/office/drawing/2014/main" id="{3A472F7D-F84A-4D91-A115-65BDE64FE3DD}"/>
              </a:ext>
            </a:extLst>
          </p:cNvPr>
          <p:cNvSpPr txBox="1"/>
          <p:nvPr/>
        </p:nvSpPr>
        <p:spPr>
          <a:xfrm>
            <a:off x="5279256" y="5031689"/>
            <a:ext cx="1765824" cy="1141851"/>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Cyber-physical systems</a:t>
            </a:r>
          </a:p>
          <a:p>
            <a:pPr>
              <a:spcAft>
                <a:spcPts val="600"/>
              </a:spcAft>
            </a:pPr>
            <a:r>
              <a:rPr lang="en-US" sz="1000" dirty="0">
                <a:gradFill>
                  <a:gsLst>
                    <a:gs pos="2917">
                      <a:schemeClr val="tx1"/>
                    </a:gs>
                    <a:gs pos="30000">
                      <a:schemeClr val="tx1"/>
                    </a:gs>
                  </a:gsLst>
                  <a:lin ang="5400000" scaled="0"/>
                </a:gradFill>
                <a:latin typeface="+mj-lt"/>
              </a:rPr>
              <a:t>IoT</a:t>
            </a:r>
          </a:p>
          <a:p>
            <a:pPr>
              <a:spcAft>
                <a:spcPts val="600"/>
              </a:spcAft>
            </a:pPr>
            <a:r>
              <a:rPr lang="en-US" sz="1000" dirty="0">
                <a:gradFill>
                  <a:gsLst>
                    <a:gs pos="2917">
                      <a:schemeClr val="tx1"/>
                    </a:gs>
                    <a:gs pos="30000">
                      <a:schemeClr val="tx1"/>
                    </a:gs>
                  </a:gsLst>
                  <a:lin ang="5400000" scaled="0"/>
                </a:gradFill>
                <a:latin typeface="+mj-lt"/>
              </a:rPr>
              <a:t>Cloud computing</a:t>
            </a:r>
          </a:p>
          <a:p>
            <a:pPr>
              <a:spcAft>
                <a:spcPts val="600"/>
              </a:spcAft>
            </a:pPr>
            <a:r>
              <a:rPr lang="en-US" sz="1000" dirty="0">
                <a:gradFill>
                  <a:gsLst>
                    <a:gs pos="2917">
                      <a:schemeClr val="tx1"/>
                    </a:gs>
                    <a:gs pos="30000">
                      <a:schemeClr val="tx1"/>
                    </a:gs>
                  </a:gsLst>
                  <a:lin ang="5400000" scaled="0"/>
                </a:gradFill>
                <a:latin typeface="+mj-lt"/>
              </a:rPr>
              <a:t>Cognitive computing</a:t>
            </a:r>
          </a:p>
        </p:txBody>
      </p:sp>
      <p:grpSp>
        <p:nvGrpSpPr>
          <p:cNvPr id="111" name="Group 110">
            <a:extLst>
              <a:ext uri="{FF2B5EF4-FFF2-40B4-BE49-F238E27FC236}">
                <a16:creationId xmlns:a16="http://schemas.microsoft.com/office/drawing/2014/main" id="{21CED43F-0EBD-4D14-AE52-182C9E97C3BE}"/>
              </a:ext>
              <a:ext uri="{C183D7F6-B498-43B3-948B-1728B52AA6E4}">
                <adec:decorative xmlns:adec="http://schemas.microsoft.com/office/drawing/2017/decorative" val="1"/>
              </a:ext>
            </a:extLst>
          </p:cNvPr>
          <p:cNvGrpSpPr/>
          <p:nvPr/>
        </p:nvGrpSpPr>
        <p:grpSpPr>
          <a:xfrm>
            <a:off x="1027113" y="3084605"/>
            <a:ext cx="5191125" cy="469716"/>
            <a:chOff x="1027113" y="3084605"/>
            <a:chExt cx="5191125" cy="469716"/>
          </a:xfrm>
        </p:grpSpPr>
        <p:grpSp>
          <p:nvGrpSpPr>
            <p:cNvPr id="11" name="Group 4">
              <a:extLst>
                <a:ext uri="{FF2B5EF4-FFF2-40B4-BE49-F238E27FC236}">
                  <a16:creationId xmlns:a16="http://schemas.microsoft.com/office/drawing/2014/main" id="{B320CB60-3289-4E12-B199-999B24D66EEE}"/>
                </a:ext>
              </a:extLst>
            </p:cNvPr>
            <p:cNvGrpSpPr>
              <a:grpSpLocks noChangeAspect="1"/>
            </p:cNvGrpSpPr>
            <p:nvPr/>
          </p:nvGrpSpPr>
          <p:grpSpPr bwMode="auto">
            <a:xfrm>
              <a:off x="2556694" y="3084605"/>
              <a:ext cx="484394" cy="469716"/>
              <a:chOff x="1662" y="1963"/>
              <a:chExt cx="264" cy="256"/>
            </a:xfrm>
          </p:grpSpPr>
          <p:sp>
            <p:nvSpPr>
              <p:cNvPr id="16" name="AutoShape 3">
                <a:extLst>
                  <a:ext uri="{FF2B5EF4-FFF2-40B4-BE49-F238E27FC236}">
                    <a16:creationId xmlns:a16="http://schemas.microsoft.com/office/drawing/2014/main" id="{3E410B38-F20B-4DFC-AE65-517081D136C9}"/>
                  </a:ext>
                </a:extLst>
              </p:cNvPr>
              <p:cNvSpPr>
                <a:spLocks noChangeAspect="1" noChangeArrowheads="1" noTextEdit="1"/>
              </p:cNvSpPr>
              <p:nvPr/>
            </p:nvSpPr>
            <p:spPr bwMode="auto">
              <a:xfrm>
                <a:off x="1662" y="196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AEBFCB4-8C48-41D0-9510-F7F36ED192B1}"/>
                  </a:ext>
                </a:extLst>
              </p:cNvPr>
              <p:cNvSpPr>
                <a:spLocks noEditPoints="1"/>
              </p:cNvSpPr>
              <p:nvPr/>
            </p:nvSpPr>
            <p:spPr bwMode="auto">
              <a:xfrm>
                <a:off x="1662" y="2008"/>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594EF7A7-99CE-4436-B9A8-3F03A7ADA098}"/>
                  </a:ext>
                </a:extLst>
              </p:cNvPr>
              <p:cNvSpPr>
                <a:spLocks noEditPoints="1"/>
              </p:cNvSpPr>
              <p:nvPr/>
            </p:nvSpPr>
            <p:spPr bwMode="auto">
              <a:xfrm>
                <a:off x="1676" y="2106"/>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B7E84CF1-8603-4025-9358-4E8D12C219DE}"/>
                  </a:ext>
                </a:extLst>
              </p:cNvPr>
              <p:cNvSpPr>
                <a:spLocks noEditPoints="1"/>
              </p:cNvSpPr>
              <p:nvPr/>
            </p:nvSpPr>
            <p:spPr bwMode="auto">
              <a:xfrm>
                <a:off x="1825" y="2106"/>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7C50383D-DAD2-4FF3-949A-A9F8E7D0FBEA}"/>
                  </a:ext>
                </a:extLst>
              </p:cNvPr>
              <p:cNvSpPr>
                <a:spLocks/>
              </p:cNvSpPr>
              <p:nvPr/>
            </p:nvSpPr>
            <p:spPr bwMode="auto">
              <a:xfrm>
                <a:off x="1695" y="2124"/>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EE7E0A7D-F097-487D-955E-D3ACA6604CEE}"/>
                  </a:ext>
                </a:extLst>
              </p:cNvPr>
              <p:cNvSpPr>
                <a:spLocks/>
              </p:cNvSpPr>
              <p:nvPr/>
            </p:nvSpPr>
            <p:spPr bwMode="auto">
              <a:xfrm>
                <a:off x="1844" y="2124"/>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12">
              <a:extLst>
                <a:ext uri="{FF2B5EF4-FFF2-40B4-BE49-F238E27FC236}">
                  <a16:creationId xmlns:a16="http://schemas.microsoft.com/office/drawing/2014/main" id="{E41E36BD-8D7A-4302-A965-54BF3F62A947}"/>
                </a:ext>
              </a:extLst>
            </p:cNvPr>
            <p:cNvGrpSpPr>
              <a:grpSpLocks noChangeAspect="1"/>
            </p:cNvGrpSpPr>
            <p:nvPr/>
          </p:nvGrpSpPr>
          <p:grpSpPr bwMode="auto">
            <a:xfrm>
              <a:off x="1027113" y="3089275"/>
              <a:ext cx="352425" cy="419100"/>
              <a:chOff x="647" y="1946"/>
              <a:chExt cx="222" cy="264"/>
            </a:xfrm>
          </p:grpSpPr>
          <p:sp>
            <p:nvSpPr>
              <p:cNvPr id="32" name="Freeform 13">
                <a:extLst>
                  <a:ext uri="{FF2B5EF4-FFF2-40B4-BE49-F238E27FC236}">
                    <a16:creationId xmlns:a16="http://schemas.microsoft.com/office/drawing/2014/main" id="{766899FE-25E3-4657-A9F3-CBA291F3F041}"/>
                  </a:ext>
                </a:extLst>
              </p:cNvPr>
              <p:cNvSpPr>
                <a:spLocks/>
              </p:cNvSpPr>
              <p:nvPr/>
            </p:nvSpPr>
            <p:spPr bwMode="auto">
              <a:xfrm>
                <a:off x="647" y="1946"/>
                <a:ext cx="222" cy="264"/>
              </a:xfrm>
              <a:custGeom>
                <a:avLst/>
                <a:gdLst>
                  <a:gd name="T0" fmla="*/ 267 w 358"/>
                  <a:gd name="T1" fmla="*/ 372 h 426"/>
                  <a:gd name="T2" fmla="*/ 267 w 358"/>
                  <a:gd name="T3" fmla="*/ 372 h 426"/>
                  <a:gd name="T4" fmla="*/ 91 w 358"/>
                  <a:gd name="T5" fmla="*/ 372 h 426"/>
                  <a:gd name="T6" fmla="*/ 38 w 358"/>
                  <a:gd name="T7" fmla="*/ 426 h 426"/>
                  <a:gd name="T8" fmla="*/ 0 w 358"/>
                  <a:gd name="T9" fmla="*/ 426 h 426"/>
                  <a:gd name="T10" fmla="*/ 54 w 358"/>
                  <a:gd name="T11" fmla="*/ 372 h 426"/>
                  <a:gd name="T12" fmla="*/ 40 w 358"/>
                  <a:gd name="T13" fmla="*/ 367 h 426"/>
                  <a:gd name="T14" fmla="*/ 29 w 358"/>
                  <a:gd name="T15" fmla="*/ 359 h 426"/>
                  <a:gd name="T16" fmla="*/ 22 w 358"/>
                  <a:gd name="T17" fmla="*/ 346 h 426"/>
                  <a:gd name="T18" fmla="*/ 19 w 358"/>
                  <a:gd name="T19" fmla="*/ 332 h 426"/>
                  <a:gd name="T20" fmla="*/ 19 w 358"/>
                  <a:gd name="T21" fmla="*/ 39 h 426"/>
                  <a:gd name="T22" fmla="*/ 22 w 358"/>
                  <a:gd name="T23" fmla="*/ 23 h 426"/>
                  <a:gd name="T24" fmla="*/ 31 w 358"/>
                  <a:gd name="T25" fmla="*/ 11 h 426"/>
                  <a:gd name="T26" fmla="*/ 43 w 358"/>
                  <a:gd name="T27" fmla="*/ 3 h 426"/>
                  <a:gd name="T28" fmla="*/ 59 w 358"/>
                  <a:gd name="T29" fmla="*/ 0 h 426"/>
                  <a:gd name="T30" fmla="*/ 299 w 358"/>
                  <a:gd name="T31" fmla="*/ 0 h 426"/>
                  <a:gd name="T32" fmla="*/ 314 w 358"/>
                  <a:gd name="T33" fmla="*/ 3 h 426"/>
                  <a:gd name="T34" fmla="*/ 327 w 358"/>
                  <a:gd name="T35" fmla="*/ 11 h 426"/>
                  <a:gd name="T36" fmla="*/ 336 w 358"/>
                  <a:gd name="T37" fmla="*/ 23 h 426"/>
                  <a:gd name="T38" fmla="*/ 339 w 358"/>
                  <a:gd name="T39" fmla="*/ 39 h 426"/>
                  <a:gd name="T40" fmla="*/ 339 w 358"/>
                  <a:gd name="T41" fmla="*/ 332 h 426"/>
                  <a:gd name="T42" fmla="*/ 336 w 358"/>
                  <a:gd name="T43" fmla="*/ 346 h 426"/>
                  <a:gd name="T44" fmla="*/ 329 w 358"/>
                  <a:gd name="T45" fmla="*/ 359 h 426"/>
                  <a:gd name="T46" fmla="*/ 318 w 358"/>
                  <a:gd name="T47" fmla="*/ 367 h 426"/>
                  <a:gd name="T48" fmla="*/ 304 w 358"/>
                  <a:gd name="T49" fmla="*/ 372 h 426"/>
                  <a:gd name="T50" fmla="*/ 358 w 358"/>
                  <a:gd name="T51" fmla="*/ 426 h 426"/>
                  <a:gd name="T52" fmla="*/ 320 w 358"/>
                  <a:gd name="T53" fmla="*/ 426 h 426"/>
                  <a:gd name="T54" fmla="*/ 267 w 358"/>
                  <a:gd name="T55" fmla="*/ 37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8" h="426">
                    <a:moveTo>
                      <a:pt x="267" y="372"/>
                    </a:moveTo>
                    <a:lnTo>
                      <a:pt x="267" y="372"/>
                    </a:lnTo>
                    <a:lnTo>
                      <a:pt x="91" y="372"/>
                    </a:lnTo>
                    <a:lnTo>
                      <a:pt x="38" y="426"/>
                    </a:lnTo>
                    <a:lnTo>
                      <a:pt x="0" y="426"/>
                    </a:lnTo>
                    <a:lnTo>
                      <a:pt x="54" y="372"/>
                    </a:lnTo>
                    <a:cubicBezTo>
                      <a:pt x="49" y="371"/>
                      <a:pt x="44" y="370"/>
                      <a:pt x="40" y="367"/>
                    </a:cubicBezTo>
                    <a:cubicBezTo>
                      <a:pt x="36" y="365"/>
                      <a:pt x="32" y="362"/>
                      <a:pt x="29" y="359"/>
                    </a:cubicBezTo>
                    <a:cubicBezTo>
                      <a:pt x="26" y="355"/>
                      <a:pt x="23" y="351"/>
                      <a:pt x="22" y="346"/>
                    </a:cubicBezTo>
                    <a:cubicBezTo>
                      <a:pt x="20" y="342"/>
                      <a:pt x="19" y="337"/>
                      <a:pt x="19" y="332"/>
                    </a:cubicBezTo>
                    <a:lnTo>
                      <a:pt x="19" y="39"/>
                    </a:lnTo>
                    <a:cubicBezTo>
                      <a:pt x="19" y="33"/>
                      <a:pt x="20" y="28"/>
                      <a:pt x="22" y="23"/>
                    </a:cubicBezTo>
                    <a:cubicBezTo>
                      <a:pt x="24" y="18"/>
                      <a:pt x="27" y="14"/>
                      <a:pt x="31" y="11"/>
                    </a:cubicBezTo>
                    <a:cubicBezTo>
                      <a:pt x="34" y="7"/>
                      <a:pt x="38" y="4"/>
                      <a:pt x="43" y="3"/>
                    </a:cubicBezTo>
                    <a:cubicBezTo>
                      <a:pt x="48" y="1"/>
                      <a:pt x="53" y="0"/>
                      <a:pt x="59" y="0"/>
                    </a:cubicBezTo>
                    <a:lnTo>
                      <a:pt x="299" y="0"/>
                    </a:lnTo>
                    <a:cubicBezTo>
                      <a:pt x="304" y="0"/>
                      <a:pt x="310" y="1"/>
                      <a:pt x="314" y="3"/>
                    </a:cubicBezTo>
                    <a:cubicBezTo>
                      <a:pt x="319" y="4"/>
                      <a:pt x="324" y="7"/>
                      <a:pt x="327" y="11"/>
                    </a:cubicBezTo>
                    <a:cubicBezTo>
                      <a:pt x="331" y="14"/>
                      <a:pt x="334" y="18"/>
                      <a:pt x="336" y="23"/>
                    </a:cubicBezTo>
                    <a:cubicBezTo>
                      <a:pt x="338" y="28"/>
                      <a:pt x="339" y="33"/>
                      <a:pt x="339" y="39"/>
                    </a:cubicBezTo>
                    <a:lnTo>
                      <a:pt x="339" y="332"/>
                    </a:lnTo>
                    <a:cubicBezTo>
                      <a:pt x="339" y="337"/>
                      <a:pt x="338" y="342"/>
                      <a:pt x="336" y="346"/>
                    </a:cubicBezTo>
                    <a:cubicBezTo>
                      <a:pt x="334" y="351"/>
                      <a:pt x="332" y="355"/>
                      <a:pt x="329" y="359"/>
                    </a:cubicBezTo>
                    <a:cubicBezTo>
                      <a:pt x="326" y="362"/>
                      <a:pt x="322" y="365"/>
                      <a:pt x="318" y="367"/>
                    </a:cubicBezTo>
                    <a:cubicBezTo>
                      <a:pt x="313" y="370"/>
                      <a:pt x="309" y="371"/>
                      <a:pt x="304" y="372"/>
                    </a:cubicBezTo>
                    <a:lnTo>
                      <a:pt x="358" y="426"/>
                    </a:lnTo>
                    <a:lnTo>
                      <a:pt x="320" y="426"/>
                    </a:lnTo>
                    <a:lnTo>
                      <a:pt x="267" y="37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5DF9D974-B110-48DF-AEA8-5F6A6E408A72}"/>
                  </a:ext>
                </a:extLst>
              </p:cNvPr>
              <p:cNvSpPr>
                <a:spLocks/>
              </p:cNvSpPr>
              <p:nvPr/>
            </p:nvSpPr>
            <p:spPr bwMode="auto">
              <a:xfrm>
                <a:off x="675" y="2112"/>
                <a:ext cx="166" cy="50"/>
              </a:xfrm>
              <a:custGeom>
                <a:avLst/>
                <a:gdLst>
                  <a:gd name="T0" fmla="*/ 267 w 267"/>
                  <a:gd name="T1" fmla="*/ 80 h 80"/>
                  <a:gd name="T2" fmla="*/ 267 w 267"/>
                  <a:gd name="T3" fmla="*/ 80 h 80"/>
                  <a:gd name="T4" fmla="*/ 0 w 267"/>
                  <a:gd name="T5" fmla="*/ 80 h 80"/>
                  <a:gd name="T6" fmla="*/ 0 w 267"/>
                  <a:gd name="T7" fmla="*/ 0 h 80"/>
                  <a:gd name="T8" fmla="*/ 267 w 267"/>
                  <a:gd name="T9" fmla="*/ 0 h 80"/>
                  <a:gd name="T10" fmla="*/ 267 w 267"/>
                  <a:gd name="T11" fmla="*/ 80 h 80"/>
                </a:gdLst>
                <a:ahLst/>
                <a:cxnLst>
                  <a:cxn ang="0">
                    <a:pos x="T0" y="T1"/>
                  </a:cxn>
                  <a:cxn ang="0">
                    <a:pos x="T2" y="T3"/>
                  </a:cxn>
                  <a:cxn ang="0">
                    <a:pos x="T4" y="T5"/>
                  </a:cxn>
                  <a:cxn ang="0">
                    <a:pos x="T6" y="T7"/>
                  </a:cxn>
                  <a:cxn ang="0">
                    <a:pos x="T8" y="T9"/>
                  </a:cxn>
                  <a:cxn ang="0">
                    <a:pos x="T10" y="T11"/>
                  </a:cxn>
                </a:cxnLst>
                <a:rect l="0" t="0" r="r" b="b"/>
                <a:pathLst>
                  <a:path w="267" h="80">
                    <a:moveTo>
                      <a:pt x="267" y="80"/>
                    </a:moveTo>
                    <a:lnTo>
                      <a:pt x="267" y="80"/>
                    </a:lnTo>
                    <a:lnTo>
                      <a:pt x="0" y="80"/>
                    </a:lnTo>
                    <a:lnTo>
                      <a:pt x="0" y="0"/>
                    </a:lnTo>
                    <a:lnTo>
                      <a:pt x="267" y="0"/>
                    </a:lnTo>
                    <a:lnTo>
                      <a:pt x="267" y="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ACEE9D16-4DEB-409A-8279-1FB38CBF6033}"/>
                  </a:ext>
                </a:extLst>
              </p:cNvPr>
              <p:cNvSpPr>
                <a:spLocks/>
              </p:cNvSpPr>
              <p:nvPr/>
            </p:nvSpPr>
            <p:spPr bwMode="auto">
              <a:xfrm>
                <a:off x="675" y="1962"/>
                <a:ext cx="166" cy="49"/>
              </a:xfrm>
              <a:custGeom>
                <a:avLst/>
                <a:gdLst>
                  <a:gd name="T0" fmla="*/ 14 w 267"/>
                  <a:gd name="T1" fmla="*/ 0 h 80"/>
                  <a:gd name="T2" fmla="*/ 14 w 267"/>
                  <a:gd name="T3" fmla="*/ 0 h 80"/>
                  <a:gd name="T4" fmla="*/ 4 w 267"/>
                  <a:gd name="T5" fmla="*/ 3 h 80"/>
                  <a:gd name="T6" fmla="*/ 0 w 267"/>
                  <a:gd name="T7" fmla="*/ 13 h 80"/>
                  <a:gd name="T8" fmla="*/ 0 w 267"/>
                  <a:gd name="T9" fmla="*/ 80 h 80"/>
                  <a:gd name="T10" fmla="*/ 267 w 267"/>
                  <a:gd name="T11" fmla="*/ 80 h 80"/>
                  <a:gd name="T12" fmla="*/ 267 w 267"/>
                  <a:gd name="T13" fmla="*/ 13 h 80"/>
                  <a:gd name="T14" fmla="*/ 263 w 267"/>
                  <a:gd name="T15" fmla="*/ 3 h 80"/>
                  <a:gd name="T16" fmla="*/ 254 w 267"/>
                  <a:gd name="T17" fmla="*/ 0 h 80"/>
                  <a:gd name="T18" fmla="*/ 14 w 26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80">
                    <a:moveTo>
                      <a:pt x="14" y="0"/>
                    </a:moveTo>
                    <a:lnTo>
                      <a:pt x="14" y="0"/>
                    </a:lnTo>
                    <a:cubicBezTo>
                      <a:pt x="10" y="0"/>
                      <a:pt x="7" y="1"/>
                      <a:pt x="4" y="3"/>
                    </a:cubicBezTo>
                    <a:cubicBezTo>
                      <a:pt x="2" y="6"/>
                      <a:pt x="0" y="9"/>
                      <a:pt x="0" y="13"/>
                    </a:cubicBezTo>
                    <a:lnTo>
                      <a:pt x="0" y="80"/>
                    </a:lnTo>
                    <a:lnTo>
                      <a:pt x="267" y="80"/>
                    </a:lnTo>
                    <a:lnTo>
                      <a:pt x="267" y="13"/>
                    </a:lnTo>
                    <a:cubicBezTo>
                      <a:pt x="267" y="9"/>
                      <a:pt x="266" y="6"/>
                      <a:pt x="263" y="3"/>
                    </a:cubicBezTo>
                    <a:cubicBezTo>
                      <a:pt x="261" y="1"/>
                      <a:pt x="257" y="0"/>
                      <a:pt x="254" y="0"/>
                    </a:cubicBezTo>
                    <a:lnTo>
                      <a:pt x="1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11769D6F-47DD-4759-B9ED-11C07C48278E}"/>
                  </a:ext>
                </a:extLst>
              </p:cNvPr>
              <p:cNvSpPr>
                <a:spLocks noEditPoints="1"/>
              </p:cNvSpPr>
              <p:nvPr/>
            </p:nvSpPr>
            <p:spPr bwMode="auto">
              <a:xfrm>
                <a:off x="675" y="1978"/>
                <a:ext cx="166" cy="166"/>
              </a:xfrm>
              <a:custGeom>
                <a:avLst/>
                <a:gdLst>
                  <a:gd name="T0" fmla="*/ 227 w 267"/>
                  <a:gd name="T1" fmla="*/ 267 h 267"/>
                  <a:gd name="T2" fmla="*/ 227 w 267"/>
                  <a:gd name="T3" fmla="*/ 267 h 267"/>
                  <a:gd name="T4" fmla="*/ 218 w 267"/>
                  <a:gd name="T5" fmla="*/ 263 h 267"/>
                  <a:gd name="T6" fmla="*/ 214 w 267"/>
                  <a:gd name="T7" fmla="*/ 254 h 267"/>
                  <a:gd name="T8" fmla="*/ 218 w 267"/>
                  <a:gd name="T9" fmla="*/ 244 h 267"/>
                  <a:gd name="T10" fmla="*/ 227 w 267"/>
                  <a:gd name="T11" fmla="*/ 240 h 267"/>
                  <a:gd name="T12" fmla="*/ 237 w 267"/>
                  <a:gd name="T13" fmla="*/ 244 h 267"/>
                  <a:gd name="T14" fmla="*/ 240 w 267"/>
                  <a:gd name="T15" fmla="*/ 254 h 267"/>
                  <a:gd name="T16" fmla="*/ 237 w 267"/>
                  <a:gd name="T17" fmla="*/ 263 h 267"/>
                  <a:gd name="T18" fmla="*/ 227 w 267"/>
                  <a:gd name="T19" fmla="*/ 267 h 267"/>
                  <a:gd name="T20" fmla="*/ 187 w 267"/>
                  <a:gd name="T21" fmla="*/ 27 h 267"/>
                  <a:gd name="T22" fmla="*/ 187 w 267"/>
                  <a:gd name="T23" fmla="*/ 27 h 267"/>
                  <a:gd name="T24" fmla="*/ 80 w 267"/>
                  <a:gd name="T25" fmla="*/ 27 h 267"/>
                  <a:gd name="T26" fmla="*/ 80 w 267"/>
                  <a:gd name="T27" fmla="*/ 0 h 267"/>
                  <a:gd name="T28" fmla="*/ 187 w 267"/>
                  <a:gd name="T29" fmla="*/ 0 h 267"/>
                  <a:gd name="T30" fmla="*/ 187 w 267"/>
                  <a:gd name="T31" fmla="*/ 27 h 267"/>
                  <a:gd name="T32" fmla="*/ 40 w 267"/>
                  <a:gd name="T33" fmla="*/ 267 h 267"/>
                  <a:gd name="T34" fmla="*/ 40 w 267"/>
                  <a:gd name="T35" fmla="*/ 267 h 267"/>
                  <a:gd name="T36" fmla="*/ 31 w 267"/>
                  <a:gd name="T37" fmla="*/ 263 h 267"/>
                  <a:gd name="T38" fmla="*/ 27 w 267"/>
                  <a:gd name="T39" fmla="*/ 254 h 267"/>
                  <a:gd name="T40" fmla="*/ 31 w 267"/>
                  <a:gd name="T41" fmla="*/ 244 h 267"/>
                  <a:gd name="T42" fmla="*/ 40 w 267"/>
                  <a:gd name="T43" fmla="*/ 240 h 267"/>
                  <a:gd name="T44" fmla="*/ 50 w 267"/>
                  <a:gd name="T45" fmla="*/ 244 h 267"/>
                  <a:gd name="T46" fmla="*/ 54 w 267"/>
                  <a:gd name="T47" fmla="*/ 254 h 267"/>
                  <a:gd name="T48" fmla="*/ 50 w 267"/>
                  <a:gd name="T49" fmla="*/ 263 h 267"/>
                  <a:gd name="T50" fmla="*/ 40 w 267"/>
                  <a:gd name="T51" fmla="*/ 267 h 267"/>
                  <a:gd name="T52" fmla="*/ 267 w 267"/>
                  <a:gd name="T53" fmla="*/ 80 h 267"/>
                  <a:gd name="T54" fmla="*/ 267 w 267"/>
                  <a:gd name="T55" fmla="*/ 80 h 267"/>
                  <a:gd name="T56" fmla="*/ 0 w 267"/>
                  <a:gd name="T57" fmla="*/ 80 h 267"/>
                  <a:gd name="T58" fmla="*/ 0 w 267"/>
                  <a:gd name="T59" fmla="*/ 187 h 267"/>
                  <a:gd name="T60" fmla="*/ 267 w 267"/>
                  <a:gd name="T61" fmla="*/ 187 h 267"/>
                  <a:gd name="T62" fmla="*/ 267 w 267"/>
                  <a:gd name="T63" fmla="*/ 8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67">
                    <a:moveTo>
                      <a:pt x="227" y="267"/>
                    </a:moveTo>
                    <a:lnTo>
                      <a:pt x="227" y="267"/>
                    </a:lnTo>
                    <a:cubicBezTo>
                      <a:pt x="224" y="267"/>
                      <a:pt x="220" y="266"/>
                      <a:pt x="218" y="263"/>
                    </a:cubicBezTo>
                    <a:cubicBezTo>
                      <a:pt x="215" y="260"/>
                      <a:pt x="214" y="257"/>
                      <a:pt x="214" y="254"/>
                    </a:cubicBezTo>
                    <a:cubicBezTo>
                      <a:pt x="214" y="250"/>
                      <a:pt x="215" y="247"/>
                      <a:pt x="218" y="244"/>
                    </a:cubicBezTo>
                    <a:cubicBezTo>
                      <a:pt x="220" y="242"/>
                      <a:pt x="224" y="240"/>
                      <a:pt x="227" y="240"/>
                    </a:cubicBezTo>
                    <a:cubicBezTo>
                      <a:pt x="231" y="240"/>
                      <a:pt x="234" y="242"/>
                      <a:pt x="237" y="244"/>
                    </a:cubicBezTo>
                    <a:cubicBezTo>
                      <a:pt x="239" y="247"/>
                      <a:pt x="240" y="250"/>
                      <a:pt x="240" y="254"/>
                    </a:cubicBezTo>
                    <a:cubicBezTo>
                      <a:pt x="240" y="257"/>
                      <a:pt x="239" y="260"/>
                      <a:pt x="237" y="263"/>
                    </a:cubicBezTo>
                    <a:cubicBezTo>
                      <a:pt x="234" y="266"/>
                      <a:pt x="231" y="267"/>
                      <a:pt x="227" y="267"/>
                    </a:cubicBezTo>
                    <a:close/>
                    <a:moveTo>
                      <a:pt x="187" y="27"/>
                    </a:moveTo>
                    <a:lnTo>
                      <a:pt x="187" y="27"/>
                    </a:lnTo>
                    <a:lnTo>
                      <a:pt x="80" y="27"/>
                    </a:lnTo>
                    <a:lnTo>
                      <a:pt x="80" y="0"/>
                    </a:lnTo>
                    <a:lnTo>
                      <a:pt x="187" y="0"/>
                    </a:lnTo>
                    <a:lnTo>
                      <a:pt x="187" y="27"/>
                    </a:lnTo>
                    <a:close/>
                    <a:moveTo>
                      <a:pt x="40" y="267"/>
                    </a:moveTo>
                    <a:lnTo>
                      <a:pt x="40" y="267"/>
                    </a:lnTo>
                    <a:cubicBezTo>
                      <a:pt x="37" y="267"/>
                      <a:pt x="34" y="266"/>
                      <a:pt x="31" y="263"/>
                    </a:cubicBezTo>
                    <a:cubicBezTo>
                      <a:pt x="28" y="260"/>
                      <a:pt x="27" y="257"/>
                      <a:pt x="27" y="254"/>
                    </a:cubicBezTo>
                    <a:cubicBezTo>
                      <a:pt x="27" y="250"/>
                      <a:pt x="28" y="247"/>
                      <a:pt x="31" y="244"/>
                    </a:cubicBezTo>
                    <a:cubicBezTo>
                      <a:pt x="34" y="242"/>
                      <a:pt x="37" y="240"/>
                      <a:pt x="40" y="240"/>
                    </a:cubicBezTo>
                    <a:cubicBezTo>
                      <a:pt x="44" y="240"/>
                      <a:pt x="47" y="242"/>
                      <a:pt x="50" y="244"/>
                    </a:cubicBezTo>
                    <a:cubicBezTo>
                      <a:pt x="52" y="247"/>
                      <a:pt x="54" y="250"/>
                      <a:pt x="54" y="254"/>
                    </a:cubicBezTo>
                    <a:cubicBezTo>
                      <a:pt x="54" y="257"/>
                      <a:pt x="52" y="260"/>
                      <a:pt x="50" y="263"/>
                    </a:cubicBezTo>
                    <a:cubicBezTo>
                      <a:pt x="47" y="266"/>
                      <a:pt x="44" y="267"/>
                      <a:pt x="40" y="267"/>
                    </a:cubicBezTo>
                    <a:close/>
                    <a:moveTo>
                      <a:pt x="267" y="80"/>
                    </a:moveTo>
                    <a:lnTo>
                      <a:pt x="267" y="80"/>
                    </a:lnTo>
                    <a:lnTo>
                      <a:pt x="0" y="80"/>
                    </a:lnTo>
                    <a:lnTo>
                      <a:pt x="0" y="187"/>
                    </a:lnTo>
                    <a:lnTo>
                      <a:pt x="267" y="187"/>
                    </a:lnTo>
                    <a:lnTo>
                      <a:pt x="267" y="8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19">
              <a:extLst>
                <a:ext uri="{FF2B5EF4-FFF2-40B4-BE49-F238E27FC236}">
                  <a16:creationId xmlns:a16="http://schemas.microsoft.com/office/drawing/2014/main" id="{1A87F66F-2926-4A9E-8EC7-B361A0BC0B2A}"/>
                </a:ext>
              </a:extLst>
            </p:cNvPr>
            <p:cNvGrpSpPr>
              <a:grpSpLocks noChangeAspect="1"/>
            </p:cNvGrpSpPr>
            <p:nvPr/>
          </p:nvGrpSpPr>
          <p:grpSpPr bwMode="auto">
            <a:xfrm>
              <a:off x="4170966" y="3167172"/>
              <a:ext cx="466252" cy="290308"/>
              <a:chOff x="2621" y="2004"/>
              <a:chExt cx="265" cy="165"/>
            </a:xfrm>
          </p:grpSpPr>
          <p:sp>
            <p:nvSpPr>
              <p:cNvPr id="39" name="Freeform 20">
                <a:extLst>
                  <a:ext uri="{FF2B5EF4-FFF2-40B4-BE49-F238E27FC236}">
                    <a16:creationId xmlns:a16="http://schemas.microsoft.com/office/drawing/2014/main" id="{D792D3DE-B714-463C-AED5-B2A23DB6F727}"/>
                  </a:ext>
                </a:extLst>
              </p:cNvPr>
              <p:cNvSpPr>
                <a:spLocks noEditPoints="1"/>
              </p:cNvSpPr>
              <p:nvPr/>
            </p:nvSpPr>
            <p:spPr bwMode="auto">
              <a:xfrm>
                <a:off x="2621" y="2022"/>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21">
                <a:extLst>
                  <a:ext uri="{FF2B5EF4-FFF2-40B4-BE49-F238E27FC236}">
                    <a16:creationId xmlns:a16="http://schemas.microsoft.com/office/drawing/2014/main" id="{578A6C83-0FCC-4F38-B308-07754E16F903}"/>
                  </a:ext>
                </a:extLst>
              </p:cNvPr>
              <p:cNvSpPr>
                <a:spLocks noChangeArrowheads="1"/>
              </p:cNvSpPr>
              <p:nvPr/>
            </p:nvSpPr>
            <p:spPr bwMode="auto">
              <a:xfrm>
                <a:off x="2885" y="2022"/>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22">
                <a:extLst>
                  <a:ext uri="{FF2B5EF4-FFF2-40B4-BE49-F238E27FC236}">
                    <a16:creationId xmlns:a16="http://schemas.microsoft.com/office/drawing/2014/main" id="{76B972BE-BCDA-4024-8257-D3456ED4F7E7}"/>
                  </a:ext>
                </a:extLst>
              </p:cNvPr>
              <p:cNvSpPr>
                <a:spLocks noChangeArrowheads="1"/>
              </p:cNvSpPr>
              <p:nvPr/>
            </p:nvSpPr>
            <p:spPr bwMode="auto">
              <a:xfrm>
                <a:off x="2621" y="2022"/>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F53134DC-A471-466A-84CF-C4658CB51D14}"/>
                  </a:ext>
                </a:extLst>
              </p:cNvPr>
              <p:cNvSpPr>
                <a:spLocks/>
              </p:cNvSpPr>
              <p:nvPr/>
            </p:nvSpPr>
            <p:spPr bwMode="auto">
              <a:xfrm>
                <a:off x="2621" y="2004"/>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C46F2CC1-7472-4649-BA67-A8913FFE712A}"/>
                  </a:ext>
                </a:extLst>
              </p:cNvPr>
              <p:cNvSpPr>
                <a:spLocks/>
              </p:cNvSpPr>
              <p:nvPr/>
            </p:nvSpPr>
            <p:spPr bwMode="auto">
              <a:xfrm>
                <a:off x="2654" y="2103"/>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27">
              <a:extLst>
                <a:ext uri="{FF2B5EF4-FFF2-40B4-BE49-F238E27FC236}">
                  <a16:creationId xmlns:a16="http://schemas.microsoft.com/office/drawing/2014/main" id="{8D6682E6-E9FA-4D6A-9960-BB9CF675991B}"/>
                </a:ext>
              </a:extLst>
            </p:cNvPr>
            <p:cNvGrpSpPr>
              <a:grpSpLocks noChangeAspect="1"/>
            </p:cNvGrpSpPr>
            <p:nvPr/>
          </p:nvGrpSpPr>
          <p:grpSpPr bwMode="auto">
            <a:xfrm>
              <a:off x="5803316" y="3100840"/>
              <a:ext cx="414922" cy="388042"/>
              <a:chOff x="3666" y="1960"/>
              <a:chExt cx="247" cy="231"/>
            </a:xfrm>
          </p:grpSpPr>
          <p:sp>
            <p:nvSpPr>
              <p:cNvPr id="46" name="Freeform 28">
                <a:extLst>
                  <a:ext uri="{FF2B5EF4-FFF2-40B4-BE49-F238E27FC236}">
                    <a16:creationId xmlns:a16="http://schemas.microsoft.com/office/drawing/2014/main" id="{F494CF0F-E380-4A72-9546-076C3713B5EC}"/>
                  </a:ext>
                </a:extLst>
              </p:cNvPr>
              <p:cNvSpPr>
                <a:spLocks/>
              </p:cNvSpPr>
              <p:nvPr/>
            </p:nvSpPr>
            <p:spPr bwMode="auto">
              <a:xfrm>
                <a:off x="3666" y="1960"/>
                <a:ext cx="247" cy="155"/>
              </a:xfrm>
              <a:custGeom>
                <a:avLst/>
                <a:gdLst>
                  <a:gd name="T0" fmla="*/ 29 w 400"/>
                  <a:gd name="T1" fmla="*/ 80 h 250"/>
                  <a:gd name="T2" fmla="*/ 29 w 400"/>
                  <a:gd name="T3" fmla="*/ 80 h 250"/>
                  <a:gd name="T4" fmla="*/ 8 w 400"/>
                  <a:gd name="T5" fmla="*/ 111 h 250"/>
                  <a:gd name="T6" fmla="*/ 0 w 400"/>
                  <a:gd name="T7" fmla="*/ 150 h 250"/>
                  <a:gd name="T8" fmla="*/ 8 w 400"/>
                  <a:gd name="T9" fmla="*/ 189 h 250"/>
                  <a:gd name="T10" fmla="*/ 29 w 400"/>
                  <a:gd name="T11" fmla="*/ 221 h 250"/>
                  <a:gd name="T12" fmla="*/ 61 w 400"/>
                  <a:gd name="T13" fmla="*/ 243 h 250"/>
                  <a:gd name="T14" fmla="*/ 66 w 400"/>
                  <a:gd name="T15" fmla="*/ 245 h 250"/>
                  <a:gd name="T16" fmla="*/ 141 w 400"/>
                  <a:gd name="T17" fmla="*/ 170 h 250"/>
                  <a:gd name="T18" fmla="*/ 222 w 400"/>
                  <a:gd name="T19" fmla="*/ 250 h 250"/>
                  <a:gd name="T20" fmla="*/ 227 w 400"/>
                  <a:gd name="T21" fmla="*/ 250 h 250"/>
                  <a:gd name="T22" fmla="*/ 227 w 400"/>
                  <a:gd name="T23" fmla="*/ 207 h 250"/>
                  <a:gd name="T24" fmla="*/ 307 w 400"/>
                  <a:gd name="T25" fmla="*/ 207 h 250"/>
                  <a:gd name="T26" fmla="*/ 307 w 400"/>
                  <a:gd name="T27" fmla="*/ 250 h 250"/>
                  <a:gd name="T28" fmla="*/ 325 w 400"/>
                  <a:gd name="T29" fmla="*/ 250 h 250"/>
                  <a:gd name="T30" fmla="*/ 354 w 400"/>
                  <a:gd name="T31" fmla="*/ 245 h 250"/>
                  <a:gd name="T32" fmla="*/ 378 w 400"/>
                  <a:gd name="T33" fmla="*/ 228 h 250"/>
                  <a:gd name="T34" fmla="*/ 394 w 400"/>
                  <a:gd name="T35" fmla="*/ 205 h 250"/>
                  <a:gd name="T36" fmla="*/ 400 w 400"/>
                  <a:gd name="T37" fmla="*/ 175 h 250"/>
                  <a:gd name="T38" fmla="*/ 394 w 400"/>
                  <a:gd name="T39" fmla="*/ 146 h 250"/>
                  <a:gd name="T40" fmla="*/ 378 w 400"/>
                  <a:gd name="T41" fmla="*/ 122 h 250"/>
                  <a:gd name="T42" fmla="*/ 354 w 400"/>
                  <a:gd name="T43" fmla="*/ 106 h 250"/>
                  <a:gd name="T44" fmla="*/ 324 w 400"/>
                  <a:gd name="T45" fmla="*/ 100 h 250"/>
                  <a:gd name="T46" fmla="*/ 312 w 400"/>
                  <a:gd name="T47" fmla="*/ 61 h 250"/>
                  <a:gd name="T48" fmla="*/ 287 w 400"/>
                  <a:gd name="T49" fmla="*/ 29 h 250"/>
                  <a:gd name="T50" fmla="*/ 253 w 400"/>
                  <a:gd name="T51" fmla="*/ 8 h 250"/>
                  <a:gd name="T52" fmla="*/ 212 w 400"/>
                  <a:gd name="T53" fmla="*/ 0 h 250"/>
                  <a:gd name="T54" fmla="*/ 184 w 400"/>
                  <a:gd name="T55" fmla="*/ 4 h 250"/>
                  <a:gd name="T56" fmla="*/ 158 w 400"/>
                  <a:gd name="T57" fmla="*/ 14 h 250"/>
                  <a:gd name="T58" fmla="*/ 136 w 400"/>
                  <a:gd name="T59" fmla="*/ 30 h 250"/>
                  <a:gd name="T60" fmla="*/ 118 w 400"/>
                  <a:gd name="T61" fmla="*/ 52 h 250"/>
                  <a:gd name="T62" fmla="*/ 100 w 400"/>
                  <a:gd name="T63" fmla="*/ 50 h 250"/>
                  <a:gd name="T64" fmla="*/ 61 w 400"/>
                  <a:gd name="T65" fmla="*/ 58 h 250"/>
                  <a:gd name="T66" fmla="*/ 29 w 400"/>
                  <a:gd name="T67" fmla="*/ 8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250">
                    <a:moveTo>
                      <a:pt x="29" y="80"/>
                    </a:moveTo>
                    <a:lnTo>
                      <a:pt x="29" y="80"/>
                    </a:lnTo>
                    <a:cubicBezTo>
                      <a:pt x="20" y="89"/>
                      <a:pt x="13" y="99"/>
                      <a:pt x="8" y="111"/>
                    </a:cubicBezTo>
                    <a:cubicBezTo>
                      <a:pt x="2" y="124"/>
                      <a:pt x="0" y="137"/>
                      <a:pt x="0" y="150"/>
                    </a:cubicBezTo>
                    <a:cubicBezTo>
                      <a:pt x="0" y="164"/>
                      <a:pt x="2" y="177"/>
                      <a:pt x="8" y="189"/>
                    </a:cubicBezTo>
                    <a:cubicBezTo>
                      <a:pt x="13" y="201"/>
                      <a:pt x="20" y="212"/>
                      <a:pt x="29" y="221"/>
                    </a:cubicBezTo>
                    <a:cubicBezTo>
                      <a:pt x="38" y="230"/>
                      <a:pt x="49" y="237"/>
                      <a:pt x="61" y="243"/>
                    </a:cubicBezTo>
                    <a:cubicBezTo>
                      <a:pt x="63" y="243"/>
                      <a:pt x="65" y="244"/>
                      <a:pt x="66" y="245"/>
                    </a:cubicBezTo>
                    <a:lnTo>
                      <a:pt x="141" y="170"/>
                    </a:lnTo>
                    <a:lnTo>
                      <a:pt x="222" y="250"/>
                    </a:lnTo>
                    <a:lnTo>
                      <a:pt x="227" y="250"/>
                    </a:lnTo>
                    <a:lnTo>
                      <a:pt x="227" y="207"/>
                    </a:lnTo>
                    <a:lnTo>
                      <a:pt x="307" y="207"/>
                    </a:lnTo>
                    <a:lnTo>
                      <a:pt x="307" y="250"/>
                    </a:lnTo>
                    <a:lnTo>
                      <a:pt x="325" y="250"/>
                    </a:lnTo>
                    <a:cubicBezTo>
                      <a:pt x="335" y="250"/>
                      <a:pt x="345" y="248"/>
                      <a:pt x="354" y="245"/>
                    </a:cubicBezTo>
                    <a:cubicBezTo>
                      <a:pt x="363" y="241"/>
                      <a:pt x="371" y="235"/>
                      <a:pt x="378" y="228"/>
                    </a:cubicBezTo>
                    <a:cubicBezTo>
                      <a:pt x="385" y="222"/>
                      <a:pt x="390" y="214"/>
                      <a:pt x="394" y="205"/>
                    </a:cubicBezTo>
                    <a:cubicBezTo>
                      <a:pt x="398" y="196"/>
                      <a:pt x="400" y="186"/>
                      <a:pt x="400" y="175"/>
                    </a:cubicBezTo>
                    <a:cubicBezTo>
                      <a:pt x="400" y="165"/>
                      <a:pt x="398" y="155"/>
                      <a:pt x="394" y="146"/>
                    </a:cubicBezTo>
                    <a:cubicBezTo>
                      <a:pt x="390" y="137"/>
                      <a:pt x="384" y="129"/>
                      <a:pt x="378" y="122"/>
                    </a:cubicBezTo>
                    <a:cubicBezTo>
                      <a:pt x="371" y="115"/>
                      <a:pt x="363" y="110"/>
                      <a:pt x="354" y="106"/>
                    </a:cubicBezTo>
                    <a:cubicBezTo>
                      <a:pt x="344" y="102"/>
                      <a:pt x="335" y="100"/>
                      <a:pt x="324" y="100"/>
                    </a:cubicBezTo>
                    <a:cubicBezTo>
                      <a:pt x="322" y="86"/>
                      <a:pt x="318" y="73"/>
                      <a:pt x="312" y="61"/>
                    </a:cubicBezTo>
                    <a:cubicBezTo>
                      <a:pt x="305" y="48"/>
                      <a:pt x="297" y="38"/>
                      <a:pt x="287" y="29"/>
                    </a:cubicBezTo>
                    <a:cubicBezTo>
                      <a:pt x="277" y="20"/>
                      <a:pt x="266" y="13"/>
                      <a:pt x="253" y="8"/>
                    </a:cubicBezTo>
                    <a:cubicBezTo>
                      <a:pt x="240" y="3"/>
                      <a:pt x="227" y="0"/>
                      <a:pt x="212" y="0"/>
                    </a:cubicBezTo>
                    <a:cubicBezTo>
                      <a:pt x="203" y="0"/>
                      <a:pt x="193" y="2"/>
                      <a:pt x="184" y="4"/>
                    </a:cubicBezTo>
                    <a:cubicBezTo>
                      <a:pt x="175" y="6"/>
                      <a:pt x="167" y="10"/>
                      <a:pt x="158" y="14"/>
                    </a:cubicBezTo>
                    <a:cubicBezTo>
                      <a:pt x="150" y="18"/>
                      <a:pt x="143" y="24"/>
                      <a:pt x="136" y="30"/>
                    </a:cubicBezTo>
                    <a:cubicBezTo>
                      <a:pt x="129" y="37"/>
                      <a:pt x="123" y="44"/>
                      <a:pt x="118" y="52"/>
                    </a:cubicBezTo>
                    <a:cubicBezTo>
                      <a:pt x="112" y="51"/>
                      <a:pt x="106" y="50"/>
                      <a:pt x="100" y="50"/>
                    </a:cubicBezTo>
                    <a:cubicBezTo>
                      <a:pt x="86" y="50"/>
                      <a:pt x="73" y="53"/>
                      <a:pt x="61" y="58"/>
                    </a:cubicBezTo>
                    <a:cubicBezTo>
                      <a:pt x="49" y="63"/>
                      <a:pt x="38" y="71"/>
                      <a:pt x="29" y="8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CE975825-622C-44A9-AC5B-A527344AC990}"/>
                  </a:ext>
                </a:extLst>
              </p:cNvPr>
              <p:cNvSpPr>
                <a:spLocks/>
              </p:cNvSpPr>
              <p:nvPr/>
            </p:nvSpPr>
            <p:spPr bwMode="auto">
              <a:xfrm>
                <a:off x="3714" y="2089"/>
                <a:ext cx="78" cy="85"/>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106 w 126"/>
                  <a:gd name="T11" fmla="*/ 42 h 138"/>
                  <a:gd name="T12" fmla="*/ 63 w 126"/>
                  <a:gd name="T13" fmla="*/ 0 h 138"/>
                  <a:gd name="T14" fmla="*/ 20 w 126"/>
                  <a:gd name="T15" fmla="*/ 42 h 138"/>
                  <a:gd name="T16" fmla="*/ 0 w 126"/>
                  <a:gd name="T17" fmla="*/ 62 h 138"/>
                  <a:gd name="T18" fmla="*/ 19 w 126"/>
                  <a:gd name="T19" fmla="*/ 81 h 138"/>
                  <a:gd name="T20" fmla="*/ 50 w 126"/>
                  <a:gd name="T21" fmla="*/ 51 h 138"/>
                  <a:gd name="T22" fmla="*/ 50 w 126"/>
                  <a:gd name="T23" fmla="*/ 138 h 138"/>
                  <a:gd name="T24" fmla="*/ 76 w 126"/>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8">
                    <a:moveTo>
                      <a:pt x="76" y="138"/>
                    </a:moveTo>
                    <a:lnTo>
                      <a:pt x="76" y="138"/>
                    </a:lnTo>
                    <a:lnTo>
                      <a:pt x="76" y="51"/>
                    </a:lnTo>
                    <a:lnTo>
                      <a:pt x="107" y="81"/>
                    </a:lnTo>
                    <a:lnTo>
                      <a:pt x="126" y="62"/>
                    </a:lnTo>
                    <a:lnTo>
                      <a:pt x="106" y="42"/>
                    </a:lnTo>
                    <a:lnTo>
                      <a:pt x="63" y="0"/>
                    </a:lnTo>
                    <a:lnTo>
                      <a:pt x="20" y="42"/>
                    </a:lnTo>
                    <a:lnTo>
                      <a:pt x="0" y="62"/>
                    </a:lnTo>
                    <a:lnTo>
                      <a:pt x="19" y="81"/>
                    </a:lnTo>
                    <a:lnTo>
                      <a:pt x="50" y="51"/>
                    </a:lnTo>
                    <a:lnTo>
                      <a:pt x="50" y="138"/>
                    </a:lnTo>
                    <a:lnTo>
                      <a:pt x="76" y="13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DC554E58-B1A3-44E3-BCD2-45D2A89443AE}"/>
                  </a:ext>
                </a:extLst>
              </p:cNvPr>
              <p:cNvSpPr>
                <a:spLocks/>
              </p:cNvSpPr>
              <p:nvPr/>
            </p:nvSpPr>
            <p:spPr bwMode="auto">
              <a:xfrm>
                <a:off x="3792" y="2104"/>
                <a:ext cx="78" cy="87"/>
              </a:xfrm>
              <a:custGeom>
                <a:avLst/>
                <a:gdLst>
                  <a:gd name="T0" fmla="*/ 76 w 126"/>
                  <a:gd name="T1" fmla="*/ 0 h 139"/>
                  <a:gd name="T2" fmla="*/ 76 w 126"/>
                  <a:gd name="T3" fmla="*/ 0 h 139"/>
                  <a:gd name="T4" fmla="*/ 50 w 126"/>
                  <a:gd name="T5" fmla="*/ 0 h 139"/>
                  <a:gd name="T6" fmla="*/ 50 w 126"/>
                  <a:gd name="T7" fmla="*/ 17 h 139"/>
                  <a:gd name="T8" fmla="*/ 50 w 126"/>
                  <a:gd name="T9" fmla="*/ 88 h 139"/>
                  <a:gd name="T10" fmla="*/ 19 w 126"/>
                  <a:gd name="T11" fmla="*/ 58 h 139"/>
                  <a:gd name="T12" fmla="*/ 0 w 126"/>
                  <a:gd name="T13" fmla="*/ 76 h 139"/>
                  <a:gd name="T14" fmla="*/ 63 w 126"/>
                  <a:gd name="T15" fmla="*/ 139 h 139"/>
                  <a:gd name="T16" fmla="*/ 126 w 126"/>
                  <a:gd name="T17" fmla="*/ 76 h 139"/>
                  <a:gd name="T18" fmla="*/ 107 w 126"/>
                  <a:gd name="T19" fmla="*/ 58 h 139"/>
                  <a:gd name="T20" fmla="*/ 76 w 126"/>
                  <a:gd name="T21" fmla="*/ 88 h 139"/>
                  <a:gd name="T22" fmla="*/ 76 w 126"/>
                  <a:gd name="T23" fmla="*/ 17 h 139"/>
                  <a:gd name="T24" fmla="*/ 76 w 126"/>
                  <a:gd name="T2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9">
                    <a:moveTo>
                      <a:pt x="76" y="0"/>
                    </a:moveTo>
                    <a:lnTo>
                      <a:pt x="76" y="0"/>
                    </a:lnTo>
                    <a:lnTo>
                      <a:pt x="50" y="0"/>
                    </a:lnTo>
                    <a:lnTo>
                      <a:pt x="50" y="17"/>
                    </a:lnTo>
                    <a:lnTo>
                      <a:pt x="50" y="88"/>
                    </a:lnTo>
                    <a:lnTo>
                      <a:pt x="19" y="58"/>
                    </a:lnTo>
                    <a:lnTo>
                      <a:pt x="0" y="76"/>
                    </a:lnTo>
                    <a:lnTo>
                      <a:pt x="63" y="139"/>
                    </a:lnTo>
                    <a:lnTo>
                      <a:pt x="126" y="76"/>
                    </a:lnTo>
                    <a:lnTo>
                      <a:pt x="107" y="58"/>
                    </a:lnTo>
                    <a:lnTo>
                      <a:pt x="76" y="88"/>
                    </a:lnTo>
                    <a:lnTo>
                      <a:pt x="76" y="17"/>
                    </a:lnTo>
                    <a:lnTo>
                      <a:pt x="7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2" name="Group 111">
            <a:extLst>
              <a:ext uri="{FF2B5EF4-FFF2-40B4-BE49-F238E27FC236}">
                <a16:creationId xmlns:a16="http://schemas.microsoft.com/office/drawing/2014/main" id="{3A8FC91C-B059-4F6E-9DA6-B9CC0AE9E33B}"/>
              </a:ext>
              <a:ext uri="{C183D7F6-B498-43B3-948B-1728B52AA6E4}">
                <adec:decorative xmlns:adec="http://schemas.microsoft.com/office/drawing/2017/decorative" val="1"/>
              </a:ext>
            </a:extLst>
          </p:cNvPr>
          <p:cNvGrpSpPr/>
          <p:nvPr/>
        </p:nvGrpSpPr>
        <p:grpSpPr>
          <a:xfrm>
            <a:off x="465137" y="4022565"/>
            <a:ext cx="6277159" cy="1007916"/>
            <a:chOff x="465137" y="4022565"/>
            <a:chExt cx="6277159" cy="1007916"/>
          </a:xfrm>
        </p:grpSpPr>
        <p:sp>
          <p:nvSpPr>
            <p:cNvPr id="79" name="TextBox 78">
              <a:extLst>
                <a:ext uri="{FF2B5EF4-FFF2-40B4-BE49-F238E27FC236}">
                  <a16:creationId xmlns:a16="http://schemas.microsoft.com/office/drawing/2014/main" id="{ABA778C1-0BF0-41C6-AA8F-0836D7434DCA}"/>
                </a:ext>
              </a:extLst>
            </p:cNvPr>
            <p:cNvSpPr txBox="1"/>
            <p:nvPr/>
          </p:nvSpPr>
          <p:spPr>
            <a:xfrm>
              <a:off x="2068818" y="4022565"/>
              <a:ext cx="1460073" cy="864848"/>
            </a:xfrm>
            <a:prstGeom prst="rect">
              <a:avLst/>
            </a:prstGeom>
            <a:solidFill>
              <a:schemeClr val="accent1"/>
            </a:solidFill>
          </p:spPr>
          <p:txBody>
            <a:bodyPr wrap="square" lIns="228600" tIns="91440" rIns="182880" bIns="91440" rtlCol="0" anchor="ctr" anchorCtr="0">
              <a:noAutofit/>
            </a:bodyPr>
            <a:lstStyle/>
            <a:p>
              <a:r>
                <a:rPr lang="en-US" sz="2400" dirty="0"/>
                <a:t>2.0</a:t>
              </a:r>
            </a:p>
          </p:txBody>
        </p:sp>
        <p:sp>
          <p:nvSpPr>
            <p:cNvPr id="63" name="TextBox 62">
              <a:extLst>
                <a:ext uri="{FF2B5EF4-FFF2-40B4-BE49-F238E27FC236}">
                  <a16:creationId xmlns:a16="http://schemas.microsoft.com/office/drawing/2014/main" id="{9B6C45EB-7E38-41E5-9D46-32A885865B68}"/>
                </a:ext>
              </a:extLst>
            </p:cNvPr>
            <p:cNvSpPr txBox="1"/>
            <p:nvPr/>
          </p:nvSpPr>
          <p:spPr>
            <a:xfrm>
              <a:off x="5279256" y="4022565"/>
              <a:ext cx="1463040" cy="864848"/>
            </a:xfrm>
            <a:prstGeom prst="rect">
              <a:avLst/>
            </a:prstGeom>
            <a:solidFill>
              <a:schemeClr val="accent1"/>
            </a:solidFill>
          </p:spPr>
          <p:txBody>
            <a:bodyPr wrap="square" lIns="228600" tIns="91440" rIns="182880" bIns="91440" rtlCol="0" anchor="ctr" anchorCtr="0">
              <a:noAutofit/>
            </a:bodyPr>
            <a:lstStyle/>
            <a:p>
              <a:pPr>
                <a:lnSpc>
                  <a:spcPct val="90000"/>
                </a:lnSpc>
                <a:spcAft>
                  <a:spcPts val="600"/>
                </a:spcAft>
              </a:pPr>
              <a:r>
                <a:rPr lang="en-US" sz="2400" dirty="0"/>
                <a:t>4.0</a:t>
              </a:r>
            </a:p>
          </p:txBody>
        </p:sp>
        <p:sp>
          <p:nvSpPr>
            <p:cNvPr id="64" name="TextBox 63">
              <a:extLst>
                <a:ext uri="{FF2B5EF4-FFF2-40B4-BE49-F238E27FC236}">
                  <a16:creationId xmlns:a16="http://schemas.microsoft.com/office/drawing/2014/main" id="{A932D344-FCC9-4A83-87C0-A1652D653A6B}"/>
                </a:ext>
              </a:extLst>
            </p:cNvPr>
            <p:cNvSpPr txBox="1"/>
            <p:nvPr/>
          </p:nvSpPr>
          <p:spPr>
            <a:xfrm>
              <a:off x="3672572" y="4022565"/>
              <a:ext cx="1463040" cy="864848"/>
            </a:xfrm>
            <a:prstGeom prst="rect">
              <a:avLst/>
            </a:prstGeom>
            <a:solidFill>
              <a:schemeClr val="accent1"/>
            </a:solidFill>
          </p:spPr>
          <p:txBody>
            <a:bodyPr wrap="square" lIns="228600" tIns="91440" rIns="182880" bIns="91440" rtlCol="0" anchor="ctr" anchorCtr="0">
              <a:noAutofit/>
            </a:bodyPr>
            <a:lstStyle/>
            <a:p>
              <a:r>
                <a:rPr lang="en-US" sz="2400" dirty="0"/>
                <a:t>3.0</a:t>
              </a:r>
            </a:p>
          </p:txBody>
        </p:sp>
        <p:sp>
          <p:nvSpPr>
            <p:cNvPr id="66" name="TextBox 65">
              <a:extLst>
                <a:ext uri="{FF2B5EF4-FFF2-40B4-BE49-F238E27FC236}">
                  <a16:creationId xmlns:a16="http://schemas.microsoft.com/office/drawing/2014/main" id="{49A6F3DA-DCAD-4AF2-B4BB-A331DDE498F2}"/>
                </a:ext>
              </a:extLst>
            </p:cNvPr>
            <p:cNvSpPr txBox="1"/>
            <p:nvPr/>
          </p:nvSpPr>
          <p:spPr>
            <a:xfrm>
              <a:off x="465137" y="4022565"/>
              <a:ext cx="1460073" cy="864848"/>
            </a:xfrm>
            <a:prstGeom prst="rect">
              <a:avLst/>
            </a:prstGeom>
            <a:solidFill>
              <a:schemeClr val="accent1"/>
            </a:solidFill>
          </p:spPr>
          <p:txBody>
            <a:bodyPr wrap="square" lIns="228600" tIns="91440" rIns="182880" bIns="91440" rtlCol="0" anchor="ctr" anchorCtr="0">
              <a:noAutofit/>
            </a:bodyPr>
            <a:lstStyle/>
            <a:p>
              <a:r>
                <a:rPr lang="en-US" sz="2400" dirty="0"/>
                <a:t>1.0</a:t>
              </a:r>
            </a:p>
          </p:txBody>
        </p:sp>
        <p:cxnSp>
          <p:nvCxnSpPr>
            <p:cNvPr id="91" name="Straight Connector 90">
              <a:extLst>
                <a:ext uri="{FF2B5EF4-FFF2-40B4-BE49-F238E27FC236}">
                  <a16:creationId xmlns:a16="http://schemas.microsoft.com/office/drawing/2014/main" id="{E40EC2F6-99A3-4C32-BB9C-72D503D3C705}"/>
                </a:ext>
              </a:extLst>
            </p:cNvPr>
            <p:cNvCxnSpPr>
              <a:cxnSpLocks/>
            </p:cNvCxnSpPr>
            <p:nvPr/>
          </p:nvCxnSpPr>
          <p:spPr>
            <a:xfrm>
              <a:off x="465138" y="5030481"/>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6D18233-FD38-43EE-9413-8957E40E549B}"/>
                </a:ext>
              </a:extLst>
            </p:cNvPr>
            <p:cNvCxnSpPr>
              <a:cxnSpLocks/>
            </p:cNvCxnSpPr>
            <p:nvPr/>
          </p:nvCxnSpPr>
          <p:spPr>
            <a:xfrm>
              <a:off x="2069844" y="5030481"/>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EB032D8-ADFD-4A6D-90E5-E146F97ABD99}"/>
                </a:ext>
              </a:extLst>
            </p:cNvPr>
            <p:cNvCxnSpPr>
              <a:cxnSpLocks/>
            </p:cNvCxnSpPr>
            <p:nvPr/>
          </p:nvCxnSpPr>
          <p:spPr>
            <a:xfrm>
              <a:off x="3674550" y="5030481"/>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CB59CAD-B6F1-4A88-9CA5-1C0663AD2BC3}"/>
                </a:ext>
              </a:extLst>
            </p:cNvPr>
            <p:cNvCxnSpPr>
              <a:cxnSpLocks/>
            </p:cNvCxnSpPr>
            <p:nvPr/>
          </p:nvCxnSpPr>
          <p:spPr>
            <a:xfrm>
              <a:off x="5279256" y="5030481"/>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B0ADE72-9C9C-4AEF-BCBF-4DFBBE1DAA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72814" y="4184522"/>
              <a:ext cx="540934" cy="540934"/>
            </a:xfrm>
            <a:prstGeom prst="rect">
              <a:avLst/>
            </a:prstGeom>
          </p:spPr>
        </p:pic>
        <p:sp>
          <p:nvSpPr>
            <p:cNvPr id="49" name="Processing_E9F5" title="Icon of two interlocked gears">
              <a:extLst>
                <a:ext uri="{FF2B5EF4-FFF2-40B4-BE49-F238E27FC236}">
                  <a16:creationId xmlns:a16="http://schemas.microsoft.com/office/drawing/2014/main" id="{5B62A5E0-8411-4AD1-91CB-349CA58BDBB3}"/>
                </a:ext>
              </a:extLst>
            </p:cNvPr>
            <p:cNvSpPr>
              <a:spLocks noChangeAspect="1" noEditPoints="1"/>
            </p:cNvSpPr>
            <p:nvPr/>
          </p:nvSpPr>
          <p:spPr bwMode="auto">
            <a:xfrm>
              <a:off x="1213611" y="4275751"/>
              <a:ext cx="411600" cy="35847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50" name="LightningBolt_E945" title="Icon of a lightning bolt">
              <a:extLst>
                <a:ext uri="{FF2B5EF4-FFF2-40B4-BE49-F238E27FC236}">
                  <a16:creationId xmlns:a16="http://schemas.microsoft.com/office/drawing/2014/main" id="{A795ABBA-2270-4DCC-8A5F-5D83280AF498}"/>
                </a:ext>
              </a:extLst>
            </p:cNvPr>
            <p:cNvSpPr>
              <a:spLocks noChangeAspect="1"/>
            </p:cNvSpPr>
            <p:nvPr/>
          </p:nvSpPr>
          <p:spPr bwMode="auto">
            <a:xfrm>
              <a:off x="2942000" y="4275751"/>
              <a:ext cx="256886" cy="358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monitor" title="Icon of a monitor">
              <a:extLst>
                <a:ext uri="{FF2B5EF4-FFF2-40B4-BE49-F238E27FC236}">
                  <a16:creationId xmlns:a16="http://schemas.microsoft.com/office/drawing/2014/main" id="{C915B0A7-DB4B-439B-AB16-0BAD2F834938}"/>
                </a:ext>
              </a:extLst>
            </p:cNvPr>
            <p:cNvSpPr>
              <a:spLocks noChangeAspect="1" noEditPoints="1"/>
            </p:cNvSpPr>
            <p:nvPr/>
          </p:nvSpPr>
          <p:spPr bwMode="auto">
            <a:xfrm>
              <a:off x="4446654" y="4298915"/>
              <a:ext cx="407294" cy="31214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 name="Rectangle 24">
            <a:extLst>
              <a:ext uri="{FF2B5EF4-FFF2-40B4-BE49-F238E27FC236}">
                <a16:creationId xmlns:a16="http://schemas.microsoft.com/office/drawing/2014/main" id="{294E273B-202D-44B0-B26E-2A9B8D8F1A51}"/>
              </a:ext>
            </a:extLst>
          </p:cNvPr>
          <p:cNvSpPr/>
          <p:nvPr/>
        </p:nvSpPr>
        <p:spPr bwMode="auto">
          <a:xfrm>
            <a:off x="7008127" y="1302899"/>
            <a:ext cx="4976220" cy="5242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457200" bIns="146304" numCol="1" spcCol="0" rtlCol="0" fromWordArt="0" anchor="t" anchorCtr="0" forceAA="0" compatLnSpc="1">
            <a:prstTxWarp prst="textNoShape">
              <a:avLst/>
            </a:prstTxWarp>
            <a:noAutofit/>
          </a:bodyPr>
          <a:lstStyle/>
          <a:p>
            <a:r>
              <a:rPr lang="en-US" sz="1600" dirty="0">
                <a:solidFill>
                  <a:schemeClr val="tx1"/>
                </a:solidFill>
              </a:rPr>
              <a:t>The rise of </a:t>
            </a:r>
            <a:r>
              <a:rPr lang="en-US" sz="1600" dirty="0">
                <a:solidFill>
                  <a:schemeClr val="tx2"/>
                </a:solidFill>
                <a:latin typeface="+mj-lt"/>
              </a:rPr>
              <a:t>Industry 4.0</a:t>
            </a:r>
            <a:r>
              <a:rPr lang="en-US" sz="1600" b="1" dirty="0">
                <a:solidFill>
                  <a:schemeClr val="tx2"/>
                </a:solidFill>
              </a:rPr>
              <a:t> </a:t>
            </a:r>
            <a:r>
              <a:rPr lang="en-US" sz="1600" dirty="0">
                <a:solidFill>
                  <a:schemeClr val="tx1"/>
                </a:solidFill>
              </a:rPr>
              <a:t>has introduced</a:t>
            </a:r>
            <a:br>
              <a:rPr lang="en-US" sz="1600" dirty="0">
                <a:solidFill>
                  <a:schemeClr val="tx1"/>
                </a:solidFill>
              </a:rPr>
            </a:br>
            <a:r>
              <a:rPr lang="en-US" sz="1600" dirty="0">
                <a:solidFill>
                  <a:schemeClr val="tx1"/>
                </a:solidFill>
                <a:latin typeface="+mj-lt"/>
              </a:rPr>
              <a:t>a whole new range of security issues</a:t>
            </a:r>
            <a:r>
              <a:rPr lang="en-US" sz="1600" dirty="0">
                <a:solidFill>
                  <a:schemeClr val="tx1"/>
                </a:solidFill>
              </a:rPr>
              <a:t> now </a:t>
            </a:r>
            <a:br>
              <a:rPr lang="en-US" sz="1600" dirty="0">
                <a:solidFill>
                  <a:schemeClr val="tx1"/>
                </a:solidFill>
              </a:rPr>
            </a:br>
            <a:r>
              <a:rPr lang="en-US" sz="1600" dirty="0">
                <a:solidFill>
                  <a:schemeClr val="tx1"/>
                </a:solidFill>
              </a:rPr>
              <a:t>that IT, operational technology (OT) and intellectual property have been integrated.</a:t>
            </a:r>
          </a:p>
        </p:txBody>
      </p:sp>
      <p:grpSp>
        <p:nvGrpSpPr>
          <p:cNvPr id="114" name="Group 113" descr="Industtry 4.0">
            <a:extLst>
              <a:ext uri="{FF2B5EF4-FFF2-40B4-BE49-F238E27FC236}">
                <a16:creationId xmlns:a16="http://schemas.microsoft.com/office/drawing/2014/main" id="{7A8F50DE-9B12-42F7-85DF-7EC7EFDA8AD5}"/>
              </a:ext>
            </a:extLst>
          </p:cNvPr>
          <p:cNvGrpSpPr/>
          <p:nvPr/>
        </p:nvGrpSpPr>
        <p:grpSpPr>
          <a:xfrm>
            <a:off x="6874044" y="2796369"/>
            <a:ext cx="5142786" cy="3492880"/>
            <a:chOff x="6874044" y="2796369"/>
            <a:chExt cx="5142786" cy="3492880"/>
          </a:xfrm>
        </p:grpSpPr>
        <p:sp>
          <p:nvSpPr>
            <p:cNvPr id="74" name="TextBox 73">
              <a:extLst>
                <a:ext uri="{FF2B5EF4-FFF2-40B4-BE49-F238E27FC236}">
                  <a16:creationId xmlns:a16="http://schemas.microsoft.com/office/drawing/2014/main" id="{55B8DBB5-6ACF-40E6-884F-BEBC17161FAC}"/>
                </a:ext>
                <a:ext uri="{C183D7F6-B498-43B3-948B-1728B52AA6E4}">
                  <adec:decorative xmlns:adec="http://schemas.microsoft.com/office/drawing/2017/decorative" val="1"/>
                </a:ext>
              </a:extLst>
            </p:cNvPr>
            <p:cNvSpPr txBox="1"/>
            <p:nvPr/>
          </p:nvSpPr>
          <p:spPr>
            <a:xfrm>
              <a:off x="6996308" y="5093989"/>
              <a:ext cx="1186692" cy="572464"/>
            </a:xfrm>
            <a:prstGeom prst="rect">
              <a:avLst/>
            </a:prstGeom>
            <a:noFill/>
          </p:spPr>
          <p:txBody>
            <a:bodyPr wrap="square" lIns="0" tIns="146304" rIns="91440" bIns="146304" rtlCol="0">
              <a:spAutoFit/>
            </a:bodyPr>
            <a:lstStyle/>
            <a:p>
              <a:pPr algn="r">
                <a:lnSpc>
                  <a:spcPct val="90000"/>
                </a:lnSpc>
                <a:spcAft>
                  <a:spcPts val="600"/>
                </a:spcAft>
              </a:pPr>
              <a:r>
                <a:rPr lang="en-US" sz="1000" dirty="0">
                  <a:gradFill>
                    <a:gsLst>
                      <a:gs pos="2917">
                        <a:schemeClr val="tx1"/>
                      </a:gs>
                      <a:gs pos="30000">
                        <a:schemeClr val="tx1"/>
                      </a:gs>
                    </a:gsLst>
                    <a:lin ang="5400000" scaled="0"/>
                  </a:gradFill>
                  <a:latin typeface="+mj-lt"/>
                </a:rPr>
                <a:t>Additive Manufacturing</a:t>
              </a:r>
            </a:p>
          </p:txBody>
        </p:sp>
        <p:sp>
          <p:nvSpPr>
            <p:cNvPr id="75" name="TextBox 74">
              <a:extLst>
                <a:ext uri="{FF2B5EF4-FFF2-40B4-BE49-F238E27FC236}">
                  <a16:creationId xmlns:a16="http://schemas.microsoft.com/office/drawing/2014/main" id="{CD5A0509-9829-4C44-829D-563DAE422CBA}"/>
                </a:ext>
                <a:ext uri="{C183D7F6-B498-43B3-948B-1728B52AA6E4}">
                  <adec:decorative xmlns:adec="http://schemas.microsoft.com/office/drawing/2017/decorative" val="1"/>
                </a:ext>
              </a:extLst>
            </p:cNvPr>
            <p:cNvSpPr txBox="1"/>
            <p:nvPr/>
          </p:nvSpPr>
          <p:spPr>
            <a:xfrm>
              <a:off x="6874044" y="4313124"/>
              <a:ext cx="1186692" cy="572464"/>
            </a:xfrm>
            <a:prstGeom prst="rect">
              <a:avLst/>
            </a:prstGeom>
            <a:noFill/>
          </p:spPr>
          <p:txBody>
            <a:bodyPr wrap="square" lIns="0" tIns="146304" rIns="91440" bIns="146304" rtlCol="0">
              <a:spAutoFit/>
            </a:bodyPr>
            <a:lstStyle/>
            <a:p>
              <a:pPr algn="r">
                <a:lnSpc>
                  <a:spcPct val="90000"/>
                </a:lnSpc>
                <a:spcAft>
                  <a:spcPts val="600"/>
                </a:spcAft>
              </a:pPr>
              <a:r>
                <a:rPr lang="en-US" sz="1000" dirty="0">
                  <a:gradFill>
                    <a:gsLst>
                      <a:gs pos="2917">
                        <a:schemeClr val="tx1"/>
                      </a:gs>
                      <a:gs pos="30000">
                        <a:schemeClr val="tx1"/>
                      </a:gs>
                    </a:gsLst>
                    <a:lin ang="5400000" scaled="0"/>
                  </a:gradFill>
                  <a:latin typeface="+mj-lt"/>
                </a:rPr>
                <a:t>Augmented</a:t>
              </a:r>
              <a:br>
                <a:rPr lang="en-US" sz="1000" dirty="0">
                  <a:gradFill>
                    <a:gsLst>
                      <a:gs pos="2917">
                        <a:schemeClr val="tx1"/>
                      </a:gs>
                      <a:gs pos="30000">
                        <a:schemeClr val="tx1"/>
                      </a:gs>
                    </a:gsLst>
                    <a:lin ang="5400000" scaled="0"/>
                  </a:gradFill>
                  <a:latin typeface="+mj-lt"/>
                </a:rPr>
              </a:br>
              <a:r>
                <a:rPr lang="en-US" sz="1000" dirty="0">
                  <a:gradFill>
                    <a:gsLst>
                      <a:gs pos="2917">
                        <a:schemeClr val="tx1"/>
                      </a:gs>
                      <a:gs pos="30000">
                        <a:schemeClr val="tx1"/>
                      </a:gs>
                    </a:gsLst>
                    <a:lin ang="5400000" scaled="0"/>
                  </a:gradFill>
                  <a:latin typeface="+mj-lt"/>
                </a:rPr>
                <a:t>Reality</a:t>
              </a:r>
            </a:p>
          </p:txBody>
        </p:sp>
        <p:grpSp>
          <p:nvGrpSpPr>
            <p:cNvPr id="113" name="Group 112" descr="Diagram of Industry 4.0">
              <a:extLst>
                <a:ext uri="{FF2B5EF4-FFF2-40B4-BE49-F238E27FC236}">
                  <a16:creationId xmlns:a16="http://schemas.microsoft.com/office/drawing/2014/main" id="{5DB0E58C-037C-4840-AB4E-C2622103212D}"/>
                </a:ext>
              </a:extLst>
            </p:cNvPr>
            <p:cNvGrpSpPr/>
            <p:nvPr/>
          </p:nvGrpSpPr>
          <p:grpSpPr>
            <a:xfrm>
              <a:off x="7570523" y="2796369"/>
              <a:ext cx="4446307" cy="3492880"/>
              <a:chOff x="7570523" y="2796369"/>
              <a:chExt cx="4446307" cy="3492880"/>
            </a:xfrm>
          </p:grpSpPr>
          <p:sp>
            <p:nvSpPr>
              <p:cNvPr id="95" name="TextBox 94">
                <a:extLst>
                  <a:ext uri="{FF2B5EF4-FFF2-40B4-BE49-F238E27FC236}">
                    <a16:creationId xmlns:a16="http://schemas.microsoft.com/office/drawing/2014/main" id="{9BAD65D7-F975-4340-AB11-5E9F608A1E07}"/>
                  </a:ext>
                </a:extLst>
              </p:cNvPr>
              <p:cNvSpPr txBox="1"/>
              <p:nvPr/>
            </p:nvSpPr>
            <p:spPr>
              <a:xfrm>
                <a:off x="8632263" y="4513416"/>
                <a:ext cx="1772280" cy="461665"/>
              </a:xfrm>
              <a:prstGeom prst="rect">
                <a:avLst/>
              </a:prstGeom>
              <a:solidFill>
                <a:srgbClr val="EBEBEB"/>
              </a:solidFill>
            </p:spPr>
            <p:txBody>
              <a:bodyPr wrap="square" lIns="0" tIns="146304" rIns="0" bIns="91440" rtlCol="0">
                <a:spAutoFit/>
              </a:bodyPr>
              <a:lstStyle/>
              <a:p>
                <a:pPr algn="ctr">
                  <a:lnSpc>
                    <a:spcPct val="90000"/>
                  </a:lnSpc>
                  <a:spcAft>
                    <a:spcPts val="600"/>
                  </a:spcAft>
                </a:pPr>
                <a:r>
                  <a:rPr lang="en-US" sz="1600" dirty="0">
                    <a:solidFill>
                      <a:schemeClr val="tx2"/>
                    </a:solidFill>
                    <a:latin typeface="+mj-lt"/>
                  </a:rPr>
                  <a:t>Industry 4.0</a:t>
                </a:r>
              </a:p>
            </p:txBody>
          </p:sp>
          <p:sp>
            <p:nvSpPr>
              <p:cNvPr id="67" name="TextBox 66">
                <a:extLst>
                  <a:ext uri="{FF2B5EF4-FFF2-40B4-BE49-F238E27FC236}">
                    <a16:creationId xmlns:a16="http://schemas.microsoft.com/office/drawing/2014/main" id="{94ADF2E3-35CD-445F-BF16-CC9ADA7B2495}"/>
                  </a:ext>
                </a:extLst>
              </p:cNvPr>
              <p:cNvSpPr txBox="1"/>
              <p:nvPr/>
            </p:nvSpPr>
            <p:spPr>
              <a:xfrm>
                <a:off x="7570523" y="3652237"/>
                <a:ext cx="866217" cy="433965"/>
              </a:xfrm>
              <a:prstGeom prst="rect">
                <a:avLst/>
              </a:prstGeom>
              <a:noFill/>
            </p:spPr>
            <p:txBody>
              <a:bodyPr wrap="square" lIns="0" tIns="146304" rIns="91440" bIns="146304" rtlCol="0">
                <a:spAutoFit/>
              </a:bodyPr>
              <a:lstStyle/>
              <a:p>
                <a:pPr algn="r">
                  <a:lnSpc>
                    <a:spcPct val="90000"/>
                  </a:lnSpc>
                  <a:spcAft>
                    <a:spcPts val="600"/>
                  </a:spcAft>
                </a:pPr>
                <a:r>
                  <a:rPr lang="en-US" sz="1000" dirty="0">
                    <a:gradFill>
                      <a:gsLst>
                        <a:gs pos="2917">
                          <a:schemeClr val="tx1"/>
                        </a:gs>
                        <a:gs pos="30000">
                          <a:schemeClr val="tx1"/>
                        </a:gs>
                      </a:gsLst>
                      <a:lin ang="5400000" scaled="0"/>
                    </a:gradFill>
                    <a:latin typeface="+mj-lt"/>
                  </a:rPr>
                  <a:t>Big Data</a:t>
                </a:r>
              </a:p>
            </p:txBody>
          </p:sp>
          <p:sp>
            <p:nvSpPr>
              <p:cNvPr id="68" name="TextBox 67">
                <a:extLst>
                  <a:ext uri="{FF2B5EF4-FFF2-40B4-BE49-F238E27FC236}">
                    <a16:creationId xmlns:a16="http://schemas.microsoft.com/office/drawing/2014/main" id="{16357F2A-B061-4DE8-BE10-6F5379EDBB56}"/>
                  </a:ext>
                </a:extLst>
              </p:cNvPr>
              <p:cNvSpPr txBox="1"/>
              <p:nvPr/>
            </p:nvSpPr>
            <p:spPr>
              <a:xfrm>
                <a:off x="9021812" y="2796369"/>
                <a:ext cx="1049013" cy="517065"/>
              </a:xfrm>
              <a:prstGeom prst="rect">
                <a:avLst/>
              </a:prstGeom>
              <a:noFill/>
            </p:spPr>
            <p:txBody>
              <a:bodyPr wrap="square" lIns="0" tIns="146304" rIns="0" bIns="91440"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latin typeface="+mj-lt"/>
                  </a:rPr>
                  <a:t>Autonomous Robots</a:t>
                </a:r>
              </a:p>
            </p:txBody>
          </p:sp>
          <p:sp>
            <p:nvSpPr>
              <p:cNvPr id="69" name="TextBox 68">
                <a:extLst>
                  <a:ext uri="{FF2B5EF4-FFF2-40B4-BE49-F238E27FC236}">
                    <a16:creationId xmlns:a16="http://schemas.microsoft.com/office/drawing/2014/main" id="{2CF40883-5FD4-4EF4-9F33-B1816B0111B7}"/>
                  </a:ext>
                </a:extLst>
              </p:cNvPr>
              <p:cNvSpPr txBox="1"/>
              <p:nvPr/>
            </p:nvSpPr>
            <p:spPr>
              <a:xfrm>
                <a:off x="10614069" y="3652237"/>
                <a:ext cx="988754" cy="433965"/>
              </a:xfrm>
              <a:prstGeom prst="rect">
                <a:avLst/>
              </a:prstGeom>
              <a:noFill/>
            </p:spPr>
            <p:txBody>
              <a:bodyPr wrap="square" lIns="9144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Simulation</a:t>
                </a:r>
              </a:p>
            </p:txBody>
          </p:sp>
          <p:sp>
            <p:nvSpPr>
              <p:cNvPr id="70" name="TextBox 69">
                <a:extLst>
                  <a:ext uri="{FF2B5EF4-FFF2-40B4-BE49-F238E27FC236}">
                    <a16:creationId xmlns:a16="http://schemas.microsoft.com/office/drawing/2014/main" id="{A176D7C4-6544-45DA-8CD1-D1312A13AC70}"/>
                  </a:ext>
                </a:extLst>
              </p:cNvPr>
              <p:cNvSpPr txBox="1"/>
              <p:nvPr/>
            </p:nvSpPr>
            <p:spPr>
              <a:xfrm>
                <a:off x="10967817" y="4313124"/>
                <a:ext cx="1049013" cy="572464"/>
              </a:xfrm>
              <a:prstGeom prst="rect">
                <a:avLst/>
              </a:prstGeom>
              <a:noFill/>
            </p:spPr>
            <p:txBody>
              <a:bodyPr wrap="square" lIns="9144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System Integration</a:t>
                </a:r>
              </a:p>
            </p:txBody>
          </p:sp>
          <p:sp>
            <p:nvSpPr>
              <p:cNvPr id="71" name="TextBox 70">
                <a:extLst>
                  <a:ext uri="{FF2B5EF4-FFF2-40B4-BE49-F238E27FC236}">
                    <a16:creationId xmlns:a16="http://schemas.microsoft.com/office/drawing/2014/main" id="{5914FF8F-14F6-413C-A043-2D854A473F52}"/>
                  </a:ext>
                </a:extLst>
              </p:cNvPr>
              <p:cNvSpPr txBox="1"/>
              <p:nvPr/>
            </p:nvSpPr>
            <p:spPr>
              <a:xfrm>
                <a:off x="10825691" y="5093989"/>
                <a:ext cx="1049013" cy="572464"/>
              </a:xfrm>
              <a:prstGeom prst="rect">
                <a:avLst/>
              </a:prstGeom>
              <a:noFill/>
            </p:spPr>
            <p:txBody>
              <a:bodyPr wrap="square" lIns="9144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Internet of Things </a:t>
                </a:r>
              </a:p>
            </p:txBody>
          </p:sp>
          <p:sp>
            <p:nvSpPr>
              <p:cNvPr id="72" name="TextBox 71">
                <a:extLst>
                  <a:ext uri="{FF2B5EF4-FFF2-40B4-BE49-F238E27FC236}">
                    <a16:creationId xmlns:a16="http://schemas.microsoft.com/office/drawing/2014/main" id="{2F38BB0F-2788-454C-AA5A-83CEBA6158E8}"/>
                  </a:ext>
                </a:extLst>
              </p:cNvPr>
              <p:cNvSpPr txBox="1"/>
              <p:nvPr/>
            </p:nvSpPr>
            <p:spPr>
              <a:xfrm>
                <a:off x="10262864" y="5883825"/>
                <a:ext cx="1049013" cy="378565"/>
              </a:xfrm>
              <a:prstGeom prst="rect">
                <a:avLst/>
              </a:prstGeom>
              <a:noFill/>
            </p:spPr>
            <p:txBody>
              <a:bodyPr wrap="square" lIns="0" tIns="91440" rIns="182880" bIns="146304"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latin typeface="+mj-lt"/>
                  </a:rPr>
                  <a:t>Cybersecurity</a:t>
                </a:r>
              </a:p>
            </p:txBody>
          </p:sp>
          <p:sp>
            <p:nvSpPr>
              <p:cNvPr id="73" name="TextBox 72">
                <a:extLst>
                  <a:ext uri="{FF2B5EF4-FFF2-40B4-BE49-F238E27FC236}">
                    <a16:creationId xmlns:a16="http://schemas.microsoft.com/office/drawing/2014/main" id="{B5B4355A-AFA4-4481-A221-0624B1D5101A}"/>
                  </a:ext>
                </a:extLst>
              </p:cNvPr>
              <p:cNvSpPr txBox="1"/>
              <p:nvPr/>
            </p:nvSpPr>
            <p:spPr>
              <a:xfrm>
                <a:off x="7825598" y="5772184"/>
                <a:ext cx="935362" cy="517065"/>
              </a:xfrm>
              <a:prstGeom prst="rect">
                <a:avLst/>
              </a:prstGeom>
              <a:noFill/>
            </p:spPr>
            <p:txBody>
              <a:bodyPr wrap="square" lIns="0" tIns="91440" rIns="0" bIns="146304" rtlCol="0">
                <a:spAutoFit/>
              </a:bodyPr>
              <a:lstStyle/>
              <a:p>
                <a:pPr algn="r">
                  <a:lnSpc>
                    <a:spcPct val="90000"/>
                  </a:lnSpc>
                  <a:spcAft>
                    <a:spcPts val="600"/>
                  </a:spcAft>
                </a:pPr>
                <a:r>
                  <a:rPr lang="en-US" sz="1000" dirty="0">
                    <a:gradFill>
                      <a:gsLst>
                        <a:gs pos="2917">
                          <a:schemeClr val="tx1"/>
                        </a:gs>
                        <a:gs pos="30000">
                          <a:schemeClr val="tx1"/>
                        </a:gs>
                      </a:gsLst>
                      <a:lin ang="5400000" scaled="0"/>
                    </a:gradFill>
                    <a:latin typeface="+mj-lt"/>
                  </a:rPr>
                  <a:t>Cloud Computing</a:t>
                </a:r>
              </a:p>
            </p:txBody>
          </p:sp>
          <p:sp>
            <p:nvSpPr>
              <p:cNvPr id="83" name="Oval 82">
                <a:extLst>
                  <a:ext uri="{FF2B5EF4-FFF2-40B4-BE49-F238E27FC236}">
                    <a16:creationId xmlns:a16="http://schemas.microsoft.com/office/drawing/2014/main" id="{13E46015-7209-4A50-94A5-2A05947BD0D7}"/>
                  </a:ext>
                </a:extLst>
              </p:cNvPr>
              <p:cNvSpPr/>
              <p:nvPr/>
            </p:nvSpPr>
            <p:spPr bwMode="auto">
              <a:xfrm>
                <a:off x="8321198" y="3574743"/>
                <a:ext cx="2394410" cy="2394410"/>
              </a:xfrm>
              <a:prstGeom prst="ellipse">
                <a:avLst/>
              </a:prstGeom>
              <a:noFill/>
              <a:ln w="1587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59B01B69-9A3F-4ACE-BED7-74849E901CBB}"/>
                  </a:ext>
                </a:extLst>
              </p:cNvPr>
              <p:cNvGrpSpPr/>
              <p:nvPr/>
            </p:nvGrpSpPr>
            <p:grpSpPr>
              <a:xfrm>
                <a:off x="8439467" y="3592673"/>
                <a:ext cx="553093" cy="553092"/>
                <a:chOff x="8164800" y="3335157"/>
                <a:chExt cx="688007" cy="688007"/>
              </a:xfrm>
            </p:grpSpPr>
            <p:sp>
              <p:nvSpPr>
                <p:cNvPr id="84" name="Oval 83">
                  <a:extLst>
                    <a:ext uri="{FF2B5EF4-FFF2-40B4-BE49-F238E27FC236}">
                      <a16:creationId xmlns:a16="http://schemas.microsoft.com/office/drawing/2014/main" id="{2B32138A-DFBF-4708-89F7-1B4C181B62B9}"/>
                    </a:ext>
                  </a:extLst>
                </p:cNvPr>
                <p:cNvSpPr/>
                <p:nvPr/>
              </p:nvSpPr>
              <p:spPr bwMode="auto">
                <a:xfrm>
                  <a:off x="8164800" y="3335157"/>
                  <a:ext cx="688007" cy="688007"/>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52" name="binary" title="Icon of binary code, ones and zeros">
                  <a:extLst>
                    <a:ext uri="{FF2B5EF4-FFF2-40B4-BE49-F238E27FC236}">
                      <a16:creationId xmlns:a16="http://schemas.microsoft.com/office/drawing/2014/main" id="{CD2DD7E9-6A35-47F3-B0E6-D721AE9FB87F}"/>
                    </a:ext>
                  </a:extLst>
                </p:cNvPr>
                <p:cNvSpPr>
                  <a:spLocks noChangeAspect="1" noEditPoints="1"/>
                </p:cNvSpPr>
                <p:nvPr/>
              </p:nvSpPr>
              <p:spPr bwMode="auto">
                <a:xfrm>
                  <a:off x="8329565" y="3524388"/>
                  <a:ext cx="358477" cy="30954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6F5DD28D-9A19-43B0-96F1-BFBA490F182F}"/>
                  </a:ext>
                </a:extLst>
              </p:cNvPr>
              <p:cNvGrpSpPr/>
              <p:nvPr/>
            </p:nvGrpSpPr>
            <p:grpSpPr>
              <a:xfrm>
                <a:off x="9266432" y="3317040"/>
                <a:ext cx="553093" cy="553092"/>
                <a:chOff x="9259412" y="3314068"/>
                <a:chExt cx="609342" cy="609342"/>
              </a:xfrm>
            </p:grpSpPr>
            <p:sp>
              <p:nvSpPr>
                <p:cNvPr id="125" name="Oval 124">
                  <a:extLst>
                    <a:ext uri="{FF2B5EF4-FFF2-40B4-BE49-F238E27FC236}">
                      <a16:creationId xmlns:a16="http://schemas.microsoft.com/office/drawing/2014/main" id="{264854BF-B0AC-4CCB-B980-B18697508BAA}"/>
                    </a:ext>
                  </a:extLst>
                </p:cNvPr>
                <p:cNvSpPr/>
                <p:nvPr/>
              </p:nvSpPr>
              <p:spPr bwMode="auto">
                <a:xfrm>
                  <a:off x="9259412" y="3314068"/>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77" name="Robot_E99A" title="Icon of a robot">
                  <a:extLst>
                    <a:ext uri="{FF2B5EF4-FFF2-40B4-BE49-F238E27FC236}">
                      <a16:creationId xmlns:a16="http://schemas.microsoft.com/office/drawing/2014/main" id="{B3454103-DCF6-460E-A90E-35E147579B2E}"/>
                    </a:ext>
                  </a:extLst>
                </p:cNvPr>
                <p:cNvSpPr>
                  <a:spLocks noChangeAspect="1" noEditPoints="1"/>
                </p:cNvSpPr>
                <p:nvPr/>
              </p:nvSpPr>
              <p:spPr bwMode="auto">
                <a:xfrm>
                  <a:off x="9424608" y="3430143"/>
                  <a:ext cx="278950" cy="36045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0C4D4825-BB9E-4D16-A99A-D9317A7C2692}"/>
                  </a:ext>
                </a:extLst>
              </p:cNvPr>
              <p:cNvGrpSpPr/>
              <p:nvPr/>
            </p:nvGrpSpPr>
            <p:grpSpPr>
              <a:xfrm>
                <a:off x="10065395" y="3592673"/>
                <a:ext cx="553093" cy="553092"/>
                <a:chOff x="9981717" y="3294293"/>
                <a:chExt cx="609342" cy="609342"/>
              </a:xfrm>
            </p:grpSpPr>
            <p:sp>
              <p:nvSpPr>
                <p:cNvPr id="129" name="Oval 128">
                  <a:extLst>
                    <a:ext uri="{FF2B5EF4-FFF2-40B4-BE49-F238E27FC236}">
                      <a16:creationId xmlns:a16="http://schemas.microsoft.com/office/drawing/2014/main" id="{31A1F71A-81BE-4F0D-9C56-0CD66DBFB9A3}"/>
                    </a:ext>
                  </a:extLst>
                </p:cNvPr>
                <p:cNvSpPr/>
                <p:nvPr/>
              </p:nvSpPr>
              <p:spPr bwMode="auto">
                <a:xfrm>
                  <a:off x="9981717" y="3294293"/>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82" name="Graphic 80">
                  <a:extLst>
                    <a:ext uri="{FF2B5EF4-FFF2-40B4-BE49-F238E27FC236}">
                      <a16:creationId xmlns:a16="http://schemas.microsoft.com/office/drawing/2014/main" id="{FA8FC33B-B6D9-4449-8EDF-840652369C09}"/>
                    </a:ext>
                  </a:extLst>
                </p:cNvPr>
                <p:cNvSpPr/>
                <p:nvPr/>
              </p:nvSpPr>
              <p:spPr>
                <a:xfrm>
                  <a:off x="10135131" y="3435254"/>
                  <a:ext cx="302514" cy="327420"/>
                </a:xfrm>
                <a:custGeom>
                  <a:avLst/>
                  <a:gdLst>
                    <a:gd name="connsiteX0" fmla="*/ 182748 w 365495"/>
                    <a:gd name="connsiteY0" fmla="*/ 0 h 395587"/>
                    <a:gd name="connsiteX1" fmla="*/ 208008 w 365495"/>
                    <a:gd name="connsiteY1" fmla="*/ 5931 h 395587"/>
                    <a:gd name="connsiteX2" fmla="*/ 334306 w 365495"/>
                    <a:gd name="connsiteY2" fmla="*/ 69189 h 395587"/>
                    <a:gd name="connsiteX3" fmla="*/ 357149 w 365495"/>
                    <a:gd name="connsiteY3" fmla="*/ 89617 h 395587"/>
                    <a:gd name="connsiteX4" fmla="*/ 365496 w 365495"/>
                    <a:gd name="connsiteY4" fmla="*/ 119489 h 395587"/>
                    <a:gd name="connsiteX5" fmla="*/ 365496 w 365495"/>
                    <a:gd name="connsiteY5" fmla="*/ 198782 h 395587"/>
                    <a:gd name="connsiteX6" fmla="*/ 361322 w 365495"/>
                    <a:gd name="connsiteY6" fmla="*/ 208666 h 395587"/>
                    <a:gd name="connsiteX7" fmla="*/ 351438 w 365495"/>
                    <a:gd name="connsiteY7" fmla="*/ 212840 h 395587"/>
                    <a:gd name="connsiteX8" fmla="*/ 341554 w 365495"/>
                    <a:gd name="connsiteY8" fmla="*/ 208666 h 395587"/>
                    <a:gd name="connsiteX9" fmla="*/ 337381 w 365495"/>
                    <a:gd name="connsiteY9" fmla="*/ 198782 h 395587"/>
                    <a:gd name="connsiteX10" fmla="*/ 337381 w 365495"/>
                    <a:gd name="connsiteY10" fmla="*/ 123223 h 395587"/>
                    <a:gd name="connsiteX11" fmla="*/ 212401 w 365495"/>
                    <a:gd name="connsiteY11" fmla="*/ 185603 h 395587"/>
                    <a:gd name="connsiteX12" fmla="*/ 200979 w 365495"/>
                    <a:gd name="connsiteY12" fmla="*/ 195927 h 395587"/>
                    <a:gd name="connsiteX13" fmla="*/ 196805 w 365495"/>
                    <a:gd name="connsiteY13" fmla="*/ 210863 h 395587"/>
                    <a:gd name="connsiteX14" fmla="*/ 196805 w 365495"/>
                    <a:gd name="connsiteY14" fmla="*/ 283127 h 395587"/>
                    <a:gd name="connsiteX15" fmla="*/ 192632 w 365495"/>
                    <a:gd name="connsiteY15" fmla="*/ 293012 h 395587"/>
                    <a:gd name="connsiteX16" fmla="*/ 182748 w 365495"/>
                    <a:gd name="connsiteY16" fmla="*/ 297185 h 395587"/>
                    <a:gd name="connsiteX17" fmla="*/ 172864 w 365495"/>
                    <a:gd name="connsiteY17" fmla="*/ 293012 h 395587"/>
                    <a:gd name="connsiteX18" fmla="*/ 168690 w 365495"/>
                    <a:gd name="connsiteY18" fmla="*/ 283127 h 395587"/>
                    <a:gd name="connsiteX19" fmla="*/ 168690 w 365495"/>
                    <a:gd name="connsiteY19" fmla="*/ 210863 h 395587"/>
                    <a:gd name="connsiteX20" fmla="*/ 177037 w 365495"/>
                    <a:gd name="connsiteY20" fmla="*/ 181210 h 395587"/>
                    <a:gd name="connsiteX21" fmla="*/ 199881 w 365495"/>
                    <a:gd name="connsiteY21" fmla="*/ 160563 h 395587"/>
                    <a:gd name="connsiteX22" fmla="*/ 326398 w 365495"/>
                    <a:gd name="connsiteY22" fmla="*/ 97085 h 395587"/>
                    <a:gd name="connsiteX23" fmla="*/ 324202 w 365495"/>
                    <a:gd name="connsiteY23" fmla="*/ 95547 h 395587"/>
                    <a:gd name="connsiteX24" fmla="*/ 321786 w 365495"/>
                    <a:gd name="connsiteY24" fmla="*/ 94229 h 395587"/>
                    <a:gd name="connsiteX25" fmla="*/ 195268 w 365495"/>
                    <a:gd name="connsiteY25" fmla="*/ 30970 h 395587"/>
                    <a:gd name="connsiteX26" fmla="*/ 182748 w 365495"/>
                    <a:gd name="connsiteY26" fmla="*/ 28115 h 395587"/>
                    <a:gd name="connsiteX27" fmla="*/ 170228 w 365495"/>
                    <a:gd name="connsiteY27" fmla="*/ 30970 h 395587"/>
                    <a:gd name="connsiteX28" fmla="*/ 43710 w 365495"/>
                    <a:gd name="connsiteY28" fmla="*/ 94229 h 395587"/>
                    <a:gd name="connsiteX29" fmla="*/ 41514 w 365495"/>
                    <a:gd name="connsiteY29" fmla="*/ 95547 h 395587"/>
                    <a:gd name="connsiteX30" fmla="*/ 39098 w 365495"/>
                    <a:gd name="connsiteY30" fmla="*/ 97085 h 395587"/>
                    <a:gd name="connsiteX31" fmla="*/ 132888 w 365495"/>
                    <a:gd name="connsiteY31" fmla="*/ 144090 h 395587"/>
                    <a:gd name="connsiteX32" fmla="*/ 138379 w 365495"/>
                    <a:gd name="connsiteY32" fmla="*/ 149142 h 395587"/>
                    <a:gd name="connsiteX33" fmla="*/ 140575 w 365495"/>
                    <a:gd name="connsiteY33" fmla="*/ 156610 h 395587"/>
                    <a:gd name="connsiteX34" fmla="*/ 136402 w 365495"/>
                    <a:gd name="connsiteY34" fmla="*/ 166494 h 395587"/>
                    <a:gd name="connsiteX35" fmla="*/ 126518 w 365495"/>
                    <a:gd name="connsiteY35" fmla="*/ 170667 h 395587"/>
                    <a:gd name="connsiteX36" fmla="*/ 120148 w 365495"/>
                    <a:gd name="connsiteY36" fmla="*/ 169130 h 395587"/>
                    <a:gd name="connsiteX37" fmla="*/ 28115 w 365495"/>
                    <a:gd name="connsiteY37" fmla="*/ 123223 h 395587"/>
                    <a:gd name="connsiteX38" fmla="*/ 28115 w 365495"/>
                    <a:gd name="connsiteY38" fmla="*/ 198782 h 395587"/>
                    <a:gd name="connsiteX39" fmla="*/ 23942 w 365495"/>
                    <a:gd name="connsiteY39" fmla="*/ 208666 h 395587"/>
                    <a:gd name="connsiteX40" fmla="*/ 14058 w 365495"/>
                    <a:gd name="connsiteY40" fmla="*/ 212840 h 395587"/>
                    <a:gd name="connsiteX41" fmla="*/ 4173 w 365495"/>
                    <a:gd name="connsiteY41" fmla="*/ 208666 h 395587"/>
                    <a:gd name="connsiteX42" fmla="*/ 0 w 365495"/>
                    <a:gd name="connsiteY42" fmla="*/ 198782 h 395587"/>
                    <a:gd name="connsiteX43" fmla="*/ 0 w 365495"/>
                    <a:gd name="connsiteY43" fmla="*/ 119489 h 395587"/>
                    <a:gd name="connsiteX44" fmla="*/ 8347 w 365495"/>
                    <a:gd name="connsiteY44" fmla="*/ 89836 h 395587"/>
                    <a:gd name="connsiteX45" fmla="*/ 31190 w 365495"/>
                    <a:gd name="connsiteY45" fmla="*/ 69189 h 395587"/>
                    <a:gd name="connsiteX46" fmla="*/ 157488 w 365495"/>
                    <a:gd name="connsiteY46" fmla="*/ 5931 h 395587"/>
                    <a:gd name="connsiteX47" fmla="*/ 182748 w 365495"/>
                    <a:gd name="connsiteY47" fmla="*/ 0 h 395587"/>
                    <a:gd name="connsiteX48" fmla="*/ 14058 w 365495"/>
                    <a:gd name="connsiteY48" fmla="*/ 226897 h 395587"/>
                    <a:gd name="connsiteX49" fmla="*/ 23942 w 365495"/>
                    <a:gd name="connsiteY49" fmla="*/ 231071 h 395587"/>
                    <a:gd name="connsiteX50" fmla="*/ 28115 w 365495"/>
                    <a:gd name="connsiteY50" fmla="*/ 240955 h 395587"/>
                    <a:gd name="connsiteX51" fmla="*/ 23942 w 365495"/>
                    <a:gd name="connsiteY51" fmla="*/ 250839 h 395587"/>
                    <a:gd name="connsiteX52" fmla="*/ 14058 w 365495"/>
                    <a:gd name="connsiteY52" fmla="*/ 255012 h 395587"/>
                    <a:gd name="connsiteX53" fmla="*/ 4173 w 365495"/>
                    <a:gd name="connsiteY53" fmla="*/ 250839 h 395587"/>
                    <a:gd name="connsiteX54" fmla="*/ 0 w 365495"/>
                    <a:gd name="connsiteY54" fmla="*/ 240955 h 395587"/>
                    <a:gd name="connsiteX55" fmla="*/ 4173 w 365495"/>
                    <a:gd name="connsiteY55" fmla="*/ 231071 h 395587"/>
                    <a:gd name="connsiteX56" fmla="*/ 14058 w 365495"/>
                    <a:gd name="connsiteY56" fmla="*/ 226897 h 395587"/>
                    <a:gd name="connsiteX57" fmla="*/ 14058 w 365495"/>
                    <a:gd name="connsiteY57" fmla="*/ 283127 h 395587"/>
                    <a:gd name="connsiteX58" fmla="*/ 23942 w 365495"/>
                    <a:gd name="connsiteY58" fmla="*/ 287301 h 395587"/>
                    <a:gd name="connsiteX59" fmla="*/ 28115 w 365495"/>
                    <a:gd name="connsiteY59" fmla="*/ 297185 h 395587"/>
                    <a:gd name="connsiteX60" fmla="*/ 23942 w 365495"/>
                    <a:gd name="connsiteY60" fmla="*/ 307069 h 395587"/>
                    <a:gd name="connsiteX61" fmla="*/ 14058 w 365495"/>
                    <a:gd name="connsiteY61" fmla="*/ 311243 h 395587"/>
                    <a:gd name="connsiteX62" fmla="*/ 4173 w 365495"/>
                    <a:gd name="connsiteY62" fmla="*/ 307069 h 395587"/>
                    <a:gd name="connsiteX63" fmla="*/ 0 w 365495"/>
                    <a:gd name="connsiteY63" fmla="*/ 297185 h 395587"/>
                    <a:gd name="connsiteX64" fmla="*/ 4173 w 365495"/>
                    <a:gd name="connsiteY64" fmla="*/ 287301 h 395587"/>
                    <a:gd name="connsiteX65" fmla="*/ 14058 w 365495"/>
                    <a:gd name="connsiteY65" fmla="*/ 283127 h 395587"/>
                    <a:gd name="connsiteX66" fmla="*/ 56230 w 365495"/>
                    <a:gd name="connsiteY66" fmla="*/ 311243 h 395587"/>
                    <a:gd name="connsiteX67" fmla="*/ 66114 w 365495"/>
                    <a:gd name="connsiteY67" fmla="*/ 315416 h 395587"/>
                    <a:gd name="connsiteX68" fmla="*/ 70288 w 365495"/>
                    <a:gd name="connsiteY68" fmla="*/ 325300 h 395587"/>
                    <a:gd name="connsiteX69" fmla="*/ 66114 w 365495"/>
                    <a:gd name="connsiteY69" fmla="*/ 335184 h 395587"/>
                    <a:gd name="connsiteX70" fmla="*/ 56230 w 365495"/>
                    <a:gd name="connsiteY70" fmla="*/ 339358 h 395587"/>
                    <a:gd name="connsiteX71" fmla="*/ 46346 w 365495"/>
                    <a:gd name="connsiteY71" fmla="*/ 335184 h 395587"/>
                    <a:gd name="connsiteX72" fmla="*/ 42173 w 365495"/>
                    <a:gd name="connsiteY72" fmla="*/ 325300 h 395587"/>
                    <a:gd name="connsiteX73" fmla="*/ 46346 w 365495"/>
                    <a:gd name="connsiteY73" fmla="*/ 315416 h 395587"/>
                    <a:gd name="connsiteX74" fmla="*/ 56230 w 365495"/>
                    <a:gd name="connsiteY74" fmla="*/ 311243 h 395587"/>
                    <a:gd name="connsiteX75" fmla="*/ 98403 w 365495"/>
                    <a:gd name="connsiteY75" fmla="*/ 332329 h 395587"/>
                    <a:gd name="connsiteX76" fmla="*/ 108287 w 365495"/>
                    <a:gd name="connsiteY76" fmla="*/ 336502 h 395587"/>
                    <a:gd name="connsiteX77" fmla="*/ 112460 w 365495"/>
                    <a:gd name="connsiteY77" fmla="*/ 346386 h 395587"/>
                    <a:gd name="connsiteX78" fmla="*/ 108287 w 365495"/>
                    <a:gd name="connsiteY78" fmla="*/ 356271 h 395587"/>
                    <a:gd name="connsiteX79" fmla="*/ 98403 w 365495"/>
                    <a:gd name="connsiteY79" fmla="*/ 360444 h 395587"/>
                    <a:gd name="connsiteX80" fmla="*/ 88519 w 365495"/>
                    <a:gd name="connsiteY80" fmla="*/ 356271 h 395587"/>
                    <a:gd name="connsiteX81" fmla="*/ 84345 w 365495"/>
                    <a:gd name="connsiteY81" fmla="*/ 346386 h 395587"/>
                    <a:gd name="connsiteX82" fmla="*/ 88519 w 365495"/>
                    <a:gd name="connsiteY82" fmla="*/ 336502 h 395587"/>
                    <a:gd name="connsiteX83" fmla="*/ 98403 w 365495"/>
                    <a:gd name="connsiteY83" fmla="*/ 332329 h 395587"/>
                    <a:gd name="connsiteX84" fmla="*/ 140575 w 365495"/>
                    <a:gd name="connsiteY84" fmla="*/ 353415 h 395587"/>
                    <a:gd name="connsiteX85" fmla="*/ 150460 w 365495"/>
                    <a:gd name="connsiteY85" fmla="*/ 357588 h 395587"/>
                    <a:gd name="connsiteX86" fmla="*/ 154633 w 365495"/>
                    <a:gd name="connsiteY86" fmla="*/ 367473 h 395587"/>
                    <a:gd name="connsiteX87" fmla="*/ 150460 w 365495"/>
                    <a:gd name="connsiteY87" fmla="*/ 377357 h 395587"/>
                    <a:gd name="connsiteX88" fmla="*/ 140575 w 365495"/>
                    <a:gd name="connsiteY88" fmla="*/ 381530 h 395587"/>
                    <a:gd name="connsiteX89" fmla="*/ 130691 w 365495"/>
                    <a:gd name="connsiteY89" fmla="*/ 377357 h 395587"/>
                    <a:gd name="connsiteX90" fmla="*/ 126518 w 365495"/>
                    <a:gd name="connsiteY90" fmla="*/ 367473 h 395587"/>
                    <a:gd name="connsiteX91" fmla="*/ 130691 w 365495"/>
                    <a:gd name="connsiteY91" fmla="*/ 357588 h 395587"/>
                    <a:gd name="connsiteX92" fmla="*/ 140575 w 365495"/>
                    <a:gd name="connsiteY92" fmla="*/ 353415 h 395587"/>
                    <a:gd name="connsiteX93" fmla="*/ 309266 w 365495"/>
                    <a:gd name="connsiteY93" fmla="*/ 311243 h 395587"/>
                    <a:gd name="connsiteX94" fmla="*/ 319150 w 365495"/>
                    <a:gd name="connsiteY94" fmla="*/ 315416 h 395587"/>
                    <a:gd name="connsiteX95" fmla="*/ 323323 w 365495"/>
                    <a:gd name="connsiteY95" fmla="*/ 325300 h 395587"/>
                    <a:gd name="connsiteX96" fmla="*/ 319150 w 365495"/>
                    <a:gd name="connsiteY96" fmla="*/ 335184 h 395587"/>
                    <a:gd name="connsiteX97" fmla="*/ 309266 w 365495"/>
                    <a:gd name="connsiteY97" fmla="*/ 339358 h 395587"/>
                    <a:gd name="connsiteX98" fmla="*/ 299382 w 365495"/>
                    <a:gd name="connsiteY98" fmla="*/ 335184 h 395587"/>
                    <a:gd name="connsiteX99" fmla="*/ 295208 w 365495"/>
                    <a:gd name="connsiteY99" fmla="*/ 325300 h 395587"/>
                    <a:gd name="connsiteX100" fmla="*/ 299382 w 365495"/>
                    <a:gd name="connsiteY100" fmla="*/ 315416 h 395587"/>
                    <a:gd name="connsiteX101" fmla="*/ 309266 w 365495"/>
                    <a:gd name="connsiteY101" fmla="*/ 311243 h 395587"/>
                    <a:gd name="connsiteX102" fmla="*/ 267093 w 365495"/>
                    <a:gd name="connsiteY102" fmla="*/ 332329 h 395587"/>
                    <a:gd name="connsiteX103" fmla="*/ 276977 w 365495"/>
                    <a:gd name="connsiteY103" fmla="*/ 336502 h 395587"/>
                    <a:gd name="connsiteX104" fmla="*/ 281151 w 365495"/>
                    <a:gd name="connsiteY104" fmla="*/ 346386 h 395587"/>
                    <a:gd name="connsiteX105" fmla="*/ 276977 w 365495"/>
                    <a:gd name="connsiteY105" fmla="*/ 356271 h 395587"/>
                    <a:gd name="connsiteX106" fmla="*/ 267093 w 365495"/>
                    <a:gd name="connsiteY106" fmla="*/ 360444 h 395587"/>
                    <a:gd name="connsiteX107" fmla="*/ 257209 w 365495"/>
                    <a:gd name="connsiteY107" fmla="*/ 356271 h 395587"/>
                    <a:gd name="connsiteX108" fmla="*/ 253036 w 365495"/>
                    <a:gd name="connsiteY108" fmla="*/ 346386 h 395587"/>
                    <a:gd name="connsiteX109" fmla="*/ 257209 w 365495"/>
                    <a:gd name="connsiteY109" fmla="*/ 336502 h 395587"/>
                    <a:gd name="connsiteX110" fmla="*/ 267093 w 365495"/>
                    <a:gd name="connsiteY110" fmla="*/ 332329 h 395587"/>
                    <a:gd name="connsiteX111" fmla="*/ 224921 w 365495"/>
                    <a:gd name="connsiteY111" fmla="*/ 353415 h 395587"/>
                    <a:gd name="connsiteX112" fmla="*/ 234805 w 365495"/>
                    <a:gd name="connsiteY112" fmla="*/ 357588 h 395587"/>
                    <a:gd name="connsiteX113" fmla="*/ 238978 w 365495"/>
                    <a:gd name="connsiteY113" fmla="*/ 367473 h 395587"/>
                    <a:gd name="connsiteX114" fmla="*/ 234805 w 365495"/>
                    <a:gd name="connsiteY114" fmla="*/ 377357 h 395587"/>
                    <a:gd name="connsiteX115" fmla="*/ 224921 w 365495"/>
                    <a:gd name="connsiteY115" fmla="*/ 381530 h 395587"/>
                    <a:gd name="connsiteX116" fmla="*/ 215036 w 365495"/>
                    <a:gd name="connsiteY116" fmla="*/ 377357 h 395587"/>
                    <a:gd name="connsiteX117" fmla="*/ 210863 w 365495"/>
                    <a:gd name="connsiteY117" fmla="*/ 367473 h 395587"/>
                    <a:gd name="connsiteX118" fmla="*/ 215036 w 365495"/>
                    <a:gd name="connsiteY118" fmla="*/ 357588 h 395587"/>
                    <a:gd name="connsiteX119" fmla="*/ 224921 w 365495"/>
                    <a:gd name="connsiteY119" fmla="*/ 353415 h 395587"/>
                    <a:gd name="connsiteX120" fmla="*/ 182748 w 365495"/>
                    <a:gd name="connsiteY120" fmla="*/ 367473 h 395587"/>
                    <a:gd name="connsiteX121" fmla="*/ 192632 w 365495"/>
                    <a:gd name="connsiteY121" fmla="*/ 371646 h 395587"/>
                    <a:gd name="connsiteX122" fmla="*/ 196805 w 365495"/>
                    <a:gd name="connsiteY122" fmla="*/ 381530 h 395587"/>
                    <a:gd name="connsiteX123" fmla="*/ 192632 w 365495"/>
                    <a:gd name="connsiteY123" fmla="*/ 391414 h 395587"/>
                    <a:gd name="connsiteX124" fmla="*/ 182748 w 365495"/>
                    <a:gd name="connsiteY124" fmla="*/ 395588 h 395587"/>
                    <a:gd name="connsiteX125" fmla="*/ 172864 w 365495"/>
                    <a:gd name="connsiteY125" fmla="*/ 391414 h 395587"/>
                    <a:gd name="connsiteX126" fmla="*/ 168690 w 365495"/>
                    <a:gd name="connsiteY126" fmla="*/ 381530 h 395587"/>
                    <a:gd name="connsiteX127" fmla="*/ 172864 w 365495"/>
                    <a:gd name="connsiteY127" fmla="*/ 371646 h 395587"/>
                    <a:gd name="connsiteX128" fmla="*/ 182748 w 365495"/>
                    <a:gd name="connsiteY128" fmla="*/ 367473 h 395587"/>
                    <a:gd name="connsiteX129" fmla="*/ 182748 w 365495"/>
                    <a:gd name="connsiteY129" fmla="*/ 311243 h 395587"/>
                    <a:gd name="connsiteX130" fmla="*/ 192632 w 365495"/>
                    <a:gd name="connsiteY130" fmla="*/ 315416 h 395587"/>
                    <a:gd name="connsiteX131" fmla="*/ 196805 w 365495"/>
                    <a:gd name="connsiteY131" fmla="*/ 325300 h 395587"/>
                    <a:gd name="connsiteX132" fmla="*/ 192632 w 365495"/>
                    <a:gd name="connsiteY132" fmla="*/ 335184 h 395587"/>
                    <a:gd name="connsiteX133" fmla="*/ 182748 w 365495"/>
                    <a:gd name="connsiteY133" fmla="*/ 339358 h 395587"/>
                    <a:gd name="connsiteX134" fmla="*/ 172864 w 365495"/>
                    <a:gd name="connsiteY134" fmla="*/ 335184 h 395587"/>
                    <a:gd name="connsiteX135" fmla="*/ 168690 w 365495"/>
                    <a:gd name="connsiteY135" fmla="*/ 325300 h 395587"/>
                    <a:gd name="connsiteX136" fmla="*/ 172864 w 365495"/>
                    <a:gd name="connsiteY136" fmla="*/ 315416 h 395587"/>
                    <a:gd name="connsiteX137" fmla="*/ 182748 w 365495"/>
                    <a:gd name="connsiteY137" fmla="*/ 311243 h 395587"/>
                    <a:gd name="connsiteX138" fmla="*/ 351438 w 365495"/>
                    <a:gd name="connsiteY138" fmla="*/ 226897 h 395587"/>
                    <a:gd name="connsiteX139" fmla="*/ 361322 w 365495"/>
                    <a:gd name="connsiteY139" fmla="*/ 231071 h 395587"/>
                    <a:gd name="connsiteX140" fmla="*/ 365496 w 365495"/>
                    <a:gd name="connsiteY140" fmla="*/ 240955 h 395587"/>
                    <a:gd name="connsiteX141" fmla="*/ 361322 w 365495"/>
                    <a:gd name="connsiteY141" fmla="*/ 250839 h 395587"/>
                    <a:gd name="connsiteX142" fmla="*/ 351438 w 365495"/>
                    <a:gd name="connsiteY142" fmla="*/ 255012 h 395587"/>
                    <a:gd name="connsiteX143" fmla="*/ 341554 w 365495"/>
                    <a:gd name="connsiteY143" fmla="*/ 250839 h 395587"/>
                    <a:gd name="connsiteX144" fmla="*/ 337381 w 365495"/>
                    <a:gd name="connsiteY144" fmla="*/ 240955 h 395587"/>
                    <a:gd name="connsiteX145" fmla="*/ 341554 w 365495"/>
                    <a:gd name="connsiteY145" fmla="*/ 231071 h 395587"/>
                    <a:gd name="connsiteX146" fmla="*/ 351438 w 365495"/>
                    <a:gd name="connsiteY146" fmla="*/ 226897 h 395587"/>
                    <a:gd name="connsiteX147" fmla="*/ 351438 w 365495"/>
                    <a:gd name="connsiteY147" fmla="*/ 283127 h 395587"/>
                    <a:gd name="connsiteX148" fmla="*/ 361322 w 365495"/>
                    <a:gd name="connsiteY148" fmla="*/ 287301 h 395587"/>
                    <a:gd name="connsiteX149" fmla="*/ 365496 w 365495"/>
                    <a:gd name="connsiteY149" fmla="*/ 297185 h 395587"/>
                    <a:gd name="connsiteX150" fmla="*/ 361322 w 365495"/>
                    <a:gd name="connsiteY150" fmla="*/ 307069 h 395587"/>
                    <a:gd name="connsiteX151" fmla="*/ 351438 w 365495"/>
                    <a:gd name="connsiteY151" fmla="*/ 311243 h 395587"/>
                    <a:gd name="connsiteX152" fmla="*/ 341554 w 365495"/>
                    <a:gd name="connsiteY152" fmla="*/ 307069 h 395587"/>
                    <a:gd name="connsiteX153" fmla="*/ 337381 w 365495"/>
                    <a:gd name="connsiteY153" fmla="*/ 297185 h 395587"/>
                    <a:gd name="connsiteX154" fmla="*/ 341554 w 365495"/>
                    <a:gd name="connsiteY154" fmla="*/ 287301 h 395587"/>
                    <a:gd name="connsiteX155" fmla="*/ 351438 w 365495"/>
                    <a:gd name="connsiteY155" fmla="*/ 283127 h 39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65495" h="395587">
                      <a:moveTo>
                        <a:pt x="182748" y="0"/>
                      </a:moveTo>
                      <a:cubicBezTo>
                        <a:pt x="191681" y="0"/>
                        <a:pt x="200100" y="1977"/>
                        <a:pt x="208008" y="5931"/>
                      </a:cubicBezTo>
                      <a:lnTo>
                        <a:pt x="334306" y="69189"/>
                      </a:lnTo>
                      <a:cubicBezTo>
                        <a:pt x="343970" y="74022"/>
                        <a:pt x="351585" y="80831"/>
                        <a:pt x="357149" y="89617"/>
                      </a:cubicBezTo>
                      <a:cubicBezTo>
                        <a:pt x="362713" y="98403"/>
                        <a:pt x="365496" y="108360"/>
                        <a:pt x="365496" y="119489"/>
                      </a:cubicBezTo>
                      <a:lnTo>
                        <a:pt x="365496" y="198782"/>
                      </a:lnTo>
                      <a:cubicBezTo>
                        <a:pt x="365496" y="202589"/>
                        <a:pt x="364105" y="205884"/>
                        <a:pt x="361322" y="208666"/>
                      </a:cubicBezTo>
                      <a:cubicBezTo>
                        <a:pt x="358540" y="211449"/>
                        <a:pt x="355245" y="212840"/>
                        <a:pt x="351438" y="212840"/>
                      </a:cubicBezTo>
                      <a:cubicBezTo>
                        <a:pt x="347632" y="212840"/>
                        <a:pt x="344337" y="211449"/>
                        <a:pt x="341554" y="208666"/>
                      </a:cubicBezTo>
                      <a:cubicBezTo>
                        <a:pt x="338771" y="205884"/>
                        <a:pt x="337381" y="202589"/>
                        <a:pt x="337381" y="198782"/>
                      </a:cubicBezTo>
                      <a:lnTo>
                        <a:pt x="337381" y="123223"/>
                      </a:lnTo>
                      <a:lnTo>
                        <a:pt x="212401" y="185603"/>
                      </a:lnTo>
                      <a:cubicBezTo>
                        <a:pt x="207568" y="188093"/>
                        <a:pt x="203762" y="191534"/>
                        <a:pt x="200979" y="195927"/>
                      </a:cubicBezTo>
                      <a:cubicBezTo>
                        <a:pt x="198196" y="200320"/>
                        <a:pt x="196805" y="205299"/>
                        <a:pt x="196805" y="210863"/>
                      </a:cubicBezTo>
                      <a:lnTo>
                        <a:pt x="196805" y="283127"/>
                      </a:lnTo>
                      <a:cubicBezTo>
                        <a:pt x="196805" y="286934"/>
                        <a:pt x="195415" y="290229"/>
                        <a:pt x="192632" y="293012"/>
                      </a:cubicBezTo>
                      <a:cubicBezTo>
                        <a:pt x="189850" y="295795"/>
                        <a:pt x="186555" y="297185"/>
                        <a:pt x="182748" y="297185"/>
                      </a:cubicBezTo>
                      <a:cubicBezTo>
                        <a:pt x="178941" y="297185"/>
                        <a:pt x="175646" y="295795"/>
                        <a:pt x="172864" y="293012"/>
                      </a:cubicBezTo>
                      <a:cubicBezTo>
                        <a:pt x="170081" y="290229"/>
                        <a:pt x="168690" y="286934"/>
                        <a:pt x="168690" y="283127"/>
                      </a:cubicBezTo>
                      <a:lnTo>
                        <a:pt x="168690" y="210863"/>
                      </a:lnTo>
                      <a:cubicBezTo>
                        <a:pt x="168690" y="199881"/>
                        <a:pt x="171473" y="189996"/>
                        <a:pt x="177037" y="181210"/>
                      </a:cubicBezTo>
                      <a:cubicBezTo>
                        <a:pt x="182601" y="172424"/>
                        <a:pt x="190216" y="165542"/>
                        <a:pt x="199881" y="160563"/>
                      </a:cubicBezTo>
                      <a:lnTo>
                        <a:pt x="326398" y="97085"/>
                      </a:lnTo>
                      <a:cubicBezTo>
                        <a:pt x="325667" y="96499"/>
                        <a:pt x="324933" y="95987"/>
                        <a:pt x="324202" y="95547"/>
                      </a:cubicBezTo>
                      <a:cubicBezTo>
                        <a:pt x="323470" y="95108"/>
                        <a:pt x="322664" y="94669"/>
                        <a:pt x="321786" y="94229"/>
                      </a:cubicBezTo>
                      <a:lnTo>
                        <a:pt x="195268" y="30970"/>
                      </a:lnTo>
                      <a:cubicBezTo>
                        <a:pt x="191461" y="29067"/>
                        <a:pt x="187287" y="28115"/>
                        <a:pt x="182748" y="28115"/>
                      </a:cubicBezTo>
                      <a:cubicBezTo>
                        <a:pt x="178208" y="28115"/>
                        <a:pt x="174035" y="29067"/>
                        <a:pt x="170228" y="30970"/>
                      </a:cubicBezTo>
                      <a:lnTo>
                        <a:pt x="43710" y="94229"/>
                      </a:lnTo>
                      <a:lnTo>
                        <a:pt x="41514" y="95547"/>
                      </a:lnTo>
                      <a:cubicBezTo>
                        <a:pt x="40782" y="95987"/>
                        <a:pt x="39976" y="96499"/>
                        <a:pt x="39098" y="97085"/>
                      </a:cubicBezTo>
                      <a:lnTo>
                        <a:pt x="132888" y="144090"/>
                      </a:lnTo>
                      <a:cubicBezTo>
                        <a:pt x="135231" y="145261"/>
                        <a:pt x="137061" y="146945"/>
                        <a:pt x="138379" y="149142"/>
                      </a:cubicBezTo>
                      <a:cubicBezTo>
                        <a:pt x="139697" y="151338"/>
                        <a:pt x="140429" y="153827"/>
                        <a:pt x="140575" y="156610"/>
                      </a:cubicBezTo>
                      <a:cubicBezTo>
                        <a:pt x="140575" y="160417"/>
                        <a:pt x="139184" y="163712"/>
                        <a:pt x="136402" y="166494"/>
                      </a:cubicBezTo>
                      <a:cubicBezTo>
                        <a:pt x="133620" y="169276"/>
                        <a:pt x="130325" y="170667"/>
                        <a:pt x="126518" y="170667"/>
                      </a:cubicBezTo>
                      <a:cubicBezTo>
                        <a:pt x="124175" y="170667"/>
                        <a:pt x="122052" y="170155"/>
                        <a:pt x="120148" y="169130"/>
                      </a:cubicBezTo>
                      <a:lnTo>
                        <a:pt x="28115" y="123223"/>
                      </a:lnTo>
                      <a:lnTo>
                        <a:pt x="28115" y="198782"/>
                      </a:lnTo>
                      <a:cubicBezTo>
                        <a:pt x="28115" y="202589"/>
                        <a:pt x="26724" y="205884"/>
                        <a:pt x="23942" y="208666"/>
                      </a:cubicBezTo>
                      <a:cubicBezTo>
                        <a:pt x="21159" y="211449"/>
                        <a:pt x="17865" y="212840"/>
                        <a:pt x="14058" y="212840"/>
                      </a:cubicBezTo>
                      <a:cubicBezTo>
                        <a:pt x="10250" y="212840"/>
                        <a:pt x="6956" y="211449"/>
                        <a:pt x="4173" y="208666"/>
                      </a:cubicBezTo>
                      <a:cubicBezTo>
                        <a:pt x="1391" y="205884"/>
                        <a:pt x="0" y="202589"/>
                        <a:pt x="0" y="198782"/>
                      </a:cubicBezTo>
                      <a:lnTo>
                        <a:pt x="0" y="119489"/>
                      </a:lnTo>
                      <a:cubicBezTo>
                        <a:pt x="0" y="108507"/>
                        <a:pt x="2782" y="98622"/>
                        <a:pt x="8347" y="89836"/>
                      </a:cubicBezTo>
                      <a:cubicBezTo>
                        <a:pt x="13911" y="81050"/>
                        <a:pt x="21526" y="74168"/>
                        <a:pt x="31190" y="69189"/>
                      </a:cubicBezTo>
                      <a:lnTo>
                        <a:pt x="157488" y="5931"/>
                      </a:lnTo>
                      <a:cubicBezTo>
                        <a:pt x="165396" y="1977"/>
                        <a:pt x="173815" y="0"/>
                        <a:pt x="182748" y="0"/>
                      </a:cubicBezTo>
                      <a:close/>
                      <a:moveTo>
                        <a:pt x="14058" y="226897"/>
                      </a:moveTo>
                      <a:cubicBezTo>
                        <a:pt x="17865" y="226897"/>
                        <a:pt x="21159" y="228288"/>
                        <a:pt x="23942" y="231071"/>
                      </a:cubicBezTo>
                      <a:cubicBezTo>
                        <a:pt x="26724" y="233854"/>
                        <a:pt x="28115" y="237148"/>
                        <a:pt x="28115" y="240955"/>
                      </a:cubicBezTo>
                      <a:cubicBezTo>
                        <a:pt x="28115" y="244761"/>
                        <a:pt x="26724" y="248056"/>
                        <a:pt x="23942" y="250839"/>
                      </a:cubicBezTo>
                      <a:cubicBezTo>
                        <a:pt x="21159" y="253622"/>
                        <a:pt x="17865" y="255012"/>
                        <a:pt x="14058" y="255012"/>
                      </a:cubicBezTo>
                      <a:cubicBezTo>
                        <a:pt x="10250" y="255012"/>
                        <a:pt x="6956" y="253622"/>
                        <a:pt x="4173" y="250839"/>
                      </a:cubicBezTo>
                      <a:cubicBezTo>
                        <a:pt x="1391" y="248056"/>
                        <a:pt x="0" y="244761"/>
                        <a:pt x="0" y="240955"/>
                      </a:cubicBezTo>
                      <a:cubicBezTo>
                        <a:pt x="0" y="237148"/>
                        <a:pt x="1391" y="233854"/>
                        <a:pt x="4173" y="231071"/>
                      </a:cubicBezTo>
                      <a:cubicBezTo>
                        <a:pt x="6956" y="228288"/>
                        <a:pt x="10250" y="226897"/>
                        <a:pt x="14058" y="226897"/>
                      </a:cubicBezTo>
                      <a:close/>
                      <a:moveTo>
                        <a:pt x="14058" y="283127"/>
                      </a:moveTo>
                      <a:cubicBezTo>
                        <a:pt x="17865" y="283127"/>
                        <a:pt x="21159" y="284518"/>
                        <a:pt x="23942" y="287301"/>
                      </a:cubicBezTo>
                      <a:cubicBezTo>
                        <a:pt x="26724" y="290084"/>
                        <a:pt x="28115" y="293379"/>
                        <a:pt x="28115" y="297185"/>
                      </a:cubicBezTo>
                      <a:cubicBezTo>
                        <a:pt x="28115" y="300992"/>
                        <a:pt x="26724" y="304286"/>
                        <a:pt x="23942" y="307069"/>
                      </a:cubicBezTo>
                      <a:cubicBezTo>
                        <a:pt x="21159" y="309852"/>
                        <a:pt x="17865" y="311243"/>
                        <a:pt x="14058" y="311243"/>
                      </a:cubicBezTo>
                      <a:cubicBezTo>
                        <a:pt x="10250" y="311243"/>
                        <a:pt x="6956" y="309852"/>
                        <a:pt x="4173" y="307069"/>
                      </a:cubicBezTo>
                      <a:cubicBezTo>
                        <a:pt x="1391" y="304286"/>
                        <a:pt x="0" y="300992"/>
                        <a:pt x="0" y="297185"/>
                      </a:cubicBezTo>
                      <a:cubicBezTo>
                        <a:pt x="0" y="293379"/>
                        <a:pt x="1391" y="290084"/>
                        <a:pt x="4173" y="287301"/>
                      </a:cubicBezTo>
                      <a:cubicBezTo>
                        <a:pt x="6956" y="284518"/>
                        <a:pt x="10250" y="283127"/>
                        <a:pt x="14058" y="283127"/>
                      </a:cubicBezTo>
                      <a:close/>
                      <a:moveTo>
                        <a:pt x="56230" y="311243"/>
                      </a:moveTo>
                      <a:cubicBezTo>
                        <a:pt x="60037" y="311243"/>
                        <a:pt x="63332" y="312633"/>
                        <a:pt x="66114" y="315416"/>
                      </a:cubicBezTo>
                      <a:cubicBezTo>
                        <a:pt x="68897" y="318199"/>
                        <a:pt x="70288" y="321494"/>
                        <a:pt x="70288" y="325300"/>
                      </a:cubicBezTo>
                      <a:cubicBezTo>
                        <a:pt x="70288" y="329107"/>
                        <a:pt x="68897" y="332401"/>
                        <a:pt x="66114" y="335184"/>
                      </a:cubicBezTo>
                      <a:cubicBezTo>
                        <a:pt x="63332" y="337967"/>
                        <a:pt x="60037" y="339358"/>
                        <a:pt x="56230" y="339358"/>
                      </a:cubicBezTo>
                      <a:cubicBezTo>
                        <a:pt x="52423" y="339358"/>
                        <a:pt x="49128" y="337967"/>
                        <a:pt x="46346" y="335184"/>
                      </a:cubicBezTo>
                      <a:cubicBezTo>
                        <a:pt x="43564" y="332401"/>
                        <a:pt x="42173" y="329107"/>
                        <a:pt x="42173" y="325300"/>
                      </a:cubicBezTo>
                      <a:cubicBezTo>
                        <a:pt x="42173" y="321494"/>
                        <a:pt x="43564" y="318199"/>
                        <a:pt x="46346" y="315416"/>
                      </a:cubicBezTo>
                      <a:cubicBezTo>
                        <a:pt x="49128" y="312633"/>
                        <a:pt x="52423" y="311243"/>
                        <a:pt x="56230" y="311243"/>
                      </a:cubicBezTo>
                      <a:close/>
                      <a:moveTo>
                        <a:pt x="98403" y="332329"/>
                      </a:moveTo>
                      <a:cubicBezTo>
                        <a:pt x="102210" y="332329"/>
                        <a:pt x="105505" y="333719"/>
                        <a:pt x="108287" y="336502"/>
                      </a:cubicBezTo>
                      <a:cubicBezTo>
                        <a:pt x="111069" y="339285"/>
                        <a:pt x="112460" y="342580"/>
                        <a:pt x="112460" y="346386"/>
                      </a:cubicBezTo>
                      <a:cubicBezTo>
                        <a:pt x="112460" y="350193"/>
                        <a:pt x="111069" y="353488"/>
                        <a:pt x="108287" y="356271"/>
                      </a:cubicBezTo>
                      <a:cubicBezTo>
                        <a:pt x="105505" y="359054"/>
                        <a:pt x="102210" y="360444"/>
                        <a:pt x="98403" y="360444"/>
                      </a:cubicBezTo>
                      <a:cubicBezTo>
                        <a:pt x="94596" y="360444"/>
                        <a:pt x="91301" y="359054"/>
                        <a:pt x="88519" y="356271"/>
                      </a:cubicBezTo>
                      <a:cubicBezTo>
                        <a:pt x="85736" y="353488"/>
                        <a:pt x="84345" y="350193"/>
                        <a:pt x="84345" y="346386"/>
                      </a:cubicBezTo>
                      <a:cubicBezTo>
                        <a:pt x="84345" y="342580"/>
                        <a:pt x="85736" y="339285"/>
                        <a:pt x="88519" y="336502"/>
                      </a:cubicBezTo>
                      <a:cubicBezTo>
                        <a:pt x="91301" y="333719"/>
                        <a:pt x="94596" y="332329"/>
                        <a:pt x="98403" y="332329"/>
                      </a:cubicBezTo>
                      <a:close/>
                      <a:moveTo>
                        <a:pt x="140575" y="353415"/>
                      </a:moveTo>
                      <a:cubicBezTo>
                        <a:pt x="144382" y="353415"/>
                        <a:pt x="147677" y="354806"/>
                        <a:pt x="150460" y="357588"/>
                      </a:cubicBezTo>
                      <a:cubicBezTo>
                        <a:pt x="153242" y="360371"/>
                        <a:pt x="154633" y="363666"/>
                        <a:pt x="154633" y="367473"/>
                      </a:cubicBezTo>
                      <a:cubicBezTo>
                        <a:pt x="154633" y="371279"/>
                        <a:pt x="153242" y="374574"/>
                        <a:pt x="150460" y="377357"/>
                      </a:cubicBezTo>
                      <a:cubicBezTo>
                        <a:pt x="147677" y="380140"/>
                        <a:pt x="144382" y="381530"/>
                        <a:pt x="140575" y="381530"/>
                      </a:cubicBezTo>
                      <a:cubicBezTo>
                        <a:pt x="136768" y="381530"/>
                        <a:pt x="133473" y="380140"/>
                        <a:pt x="130691" y="377357"/>
                      </a:cubicBezTo>
                      <a:cubicBezTo>
                        <a:pt x="127909" y="374574"/>
                        <a:pt x="126518" y="371279"/>
                        <a:pt x="126518" y="367473"/>
                      </a:cubicBezTo>
                      <a:cubicBezTo>
                        <a:pt x="126518" y="363666"/>
                        <a:pt x="127909" y="360371"/>
                        <a:pt x="130691" y="357588"/>
                      </a:cubicBezTo>
                      <a:cubicBezTo>
                        <a:pt x="133473" y="354806"/>
                        <a:pt x="136768" y="353415"/>
                        <a:pt x="140575" y="353415"/>
                      </a:cubicBezTo>
                      <a:close/>
                      <a:moveTo>
                        <a:pt x="309266" y="311243"/>
                      </a:moveTo>
                      <a:cubicBezTo>
                        <a:pt x="313072" y="311243"/>
                        <a:pt x="316367" y="312633"/>
                        <a:pt x="319150" y="315416"/>
                      </a:cubicBezTo>
                      <a:cubicBezTo>
                        <a:pt x="321933" y="318199"/>
                        <a:pt x="323323" y="321494"/>
                        <a:pt x="323323" y="325300"/>
                      </a:cubicBezTo>
                      <a:cubicBezTo>
                        <a:pt x="323323" y="329107"/>
                        <a:pt x="321933" y="332401"/>
                        <a:pt x="319150" y="335184"/>
                      </a:cubicBezTo>
                      <a:cubicBezTo>
                        <a:pt x="316367" y="337967"/>
                        <a:pt x="313072" y="339358"/>
                        <a:pt x="309266" y="339358"/>
                      </a:cubicBezTo>
                      <a:cubicBezTo>
                        <a:pt x="305459" y="339358"/>
                        <a:pt x="302164" y="337967"/>
                        <a:pt x="299382" y="335184"/>
                      </a:cubicBezTo>
                      <a:cubicBezTo>
                        <a:pt x="296599" y="332401"/>
                        <a:pt x="295208" y="329107"/>
                        <a:pt x="295208" y="325300"/>
                      </a:cubicBezTo>
                      <a:cubicBezTo>
                        <a:pt x="295208" y="321494"/>
                        <a:pt x="296599" y="318199"/>
                        <a:pt x="299382" y="315416"/>
                      </a:cubicBezTo>
                      <a:cubicBezTo>
                        <a:pt x="302164" y="312633"/>
                        <a:pt x="305459" y="311243"/>
                        <a:pt x="309266" y="311243"/>
                      </a:cubicBezTo>
                      <a:close/>
                      <a:moveTo>
                        <a:pt x="267093" y="332329"/>
                      </a:moveTo>
                      <a:cubicBezTo>
                        <a:pt x="270900" y="332329"/>
                        <a:pt x="274194" y="333719"/>
                        <a:pt x="276977" y="336502"/>
                      </a:cubicBezTo>
                      <a:cubicBezTo>
                        <a:pt x="279760" y="339285"/>
                        <a:pt x="281151" y="342580"/>
                        <a:pt x="281151" y="346386"/>
                      </a:cubicBezTo>
                      <a:cubicBezTo>
                        <a:pt x="281151" y="350193"/>
                        <a:pt x="279760" y="353488"/>
                        <a:pt x="276977" y="356271"/>
                      </a:cubicBezTo>
                      <a:cubicBezTo>
                        <a:pt x="274194" y="359054"/>
                        <a:pt x="270900" y="360444"/>
                        <a:pt x="267093" y="360444"/>
                      </a:cubicBezTo>
                      <a:cubicBezTo>
                        <a:pt x="263287" y="360444"/>
                        <a:pt x="259992" y="359054"/>
                        <a:pt x="257209" y="356271"/>
                      </a:cubicBezTo>
                      <a:cubicBezTo>
                        <a:pt x="254426" y="353488"/>
                        <a:pt x="253036" y="350193"/>
                        <a:pt x="253036" y="346386"/>
                      </a:cubicBezTo>
                      <a:cubicBezTo>
                        <a:pt x="253036" y="342580"/>
                        <a:pt x="254426" y="339285"/>
                        <a:pt x="257209" y="336502"/>
                      </a:cubicBezTo>
                      <a:cubicBezTo>
                        <a:pt x="259992" y="333719"/>
                        <a:pt x="263287" y="332329"/>
                        <a:pt x="267093" y="332329"/>
                      </a:cubicBezTo>
                      <a:close/>
                      <a:moveTo>
                        <a:pt x="224921" y="353415"/>
                      </a:moveTo>
                      <a:cubicBezTo>
                        <a:pt x="228727" y="353415"/>
                        <a:pt x="232022" y="354806"/>
                        <a:pt x="234805" y="357588"/>
                      </a:cubicBezTo>
                      <a:cubicBezTo>
                        <a:pt x="237588" y="360371"/>
                        <a:pt x="238978" y="363666"/>
                        <a:pt x="238978" y="367473"/>
                      </a:cubicBezTo>
                      <a:cubicBezTo>
                        <a:pt x="238978" y="371279"/>
                        <a:pt x="237588" y="374574"/>
                        <a:pt x="234805" y="377357"/>
                      </a:cubicBezTo>
                      <a:cubicBezTo>
                        <a:pt x="232022" y="380140"/>
                        <a:pt x="228727" y="381530"/>
                        <a:pt x="224921" y="381530"/>
                      </a:cubicBezTo>
                      <a:cubicBezTo>
                        <a:pt x="221114" y="381530"/>
                        <a:pt x="217819" y="380140"/>
                        <a:pt x="215036" y="377357"/>
                      </a:cubicBezTo>
                      <a:cubicBezTo>
                        <a:pt x="212253" y="374574"/>
                        <a:pt x="210863" y="371279"/>
                        <a:pt x="210863" y="367473"/>
                      </a:cubicBezTo>
                      <a:cubicBezTo>
                        <a:pt x="210863" y="363666"/>
                        <a:pt x="212253" y="360371"/>
                        <a:pt x="215036" y="357588"/>
                      </a:cubicBezTo>
                      <a:cubicBezTo>
                        <a:pt x="217819" y="354806"/>
                        <a:pt x="221114" y="353415"/>
                        <a:pt x="224921" y="353415"/>
                      </a:cubicBezTo>
                      <a:close/>
                      <a:moveTo>
                        <a:pt x="182748" y="367473"/>
                      </a:moveTo>
                      <a:cubicBezTo>
                        <a:pt x="186555" y="367473"/>
                        <a:pt x="189850" y="368863"/>
                        <a:pt x="192632" y="371646"/>
                      </a:cubicBezTo>
                      <a:cubicBezTo>
                        <a:pt x="195415" y="374429"/>
                        <a:pt x="196805" y="377724"/>
                        <a:pt x="196805" y="381530"/>
                      </a:cubicBezTo>
                      <a:cubicBezTo>
                        <a:pt x="196805" y="385337"/>
                        <a:pt x="195415" y="388631"/>
                        <a:pt x="192632" y="391414"/>
                      </a:cubicBezTo>
                      <a:cubicBezTo>
                        <a:pt x="189850" y="394197"/>
                        <a:pt x="186555" y="395588"/>
                        <a:pt x="182748" y="395588"/>
                      </a:cubicBezTo>
                      <a:cubicBezTo>
                        <a:pt x="178941" y="395588"/>
                        <a:pt x="175646" y="394197"/>
                        <a:pt x="172864" y="391414"/>
                      </a:cubicBezTo>
                      <a:cubicBezTo>
                        <a:pt x="170081" y="388631"/>
                        <a:pt x="168690" y="385337"/>
                        <a:pt x="168690" y="381530"/>
                      </a:cubicBezTo>
                      <a:cubicBezTo>
                        <a:pt x="168690" y="377724"/>
                        <a:pt x="170081" y="374429"/>
                        <a:pt x="172864" y="371646"/>
                      </a:cubicBezTo>
                      <a:cubicBezTo>
                        <a:pt x="175646" y="368863"/>
                        <a:pt x="178941" y="367473"/>
                        <a:pt x="182748" y="367473"/>
                      </a:cubicBezTo>
                      <a:close/>
                      <a:moveTo>
                        <a:pt x="182748" y="311243"/>
                      </a:moveTo>
                      <a:cubicBezTo>
                        <a:pt x="186555" y="311243"/>
                        <a:pt x="189850" y="312633"/>
                        <a:pt x="192632" y="315416"/>
                      </a:cubicBezTo>
                      <a:cubicBezTo>
                        <a:pt x="195415" y="318199"/>
                        <a:pt x="196805" y="321494"/>
                        <a:pt x="196805" y="325300"/>
                      </a:cubicBezTo>
                      <a:cubicBezTo>
                        <a:pt x="196805" y="329107"/>
                        <a:pt x="195415" y="332401"/>
                        <a:pt x="192632" y="335184"/>
                      </a:cubicBezTo>
                      <a:cubicBezTo>
                        <a:pt x="189850" y="337967"/>
                        <a:pt x="186555" y="339358"/>
                        <a:pt x="182748" y="339358"/>
                      </a:cubicBezTo>
                      <a:cubicBezTo>
                        <a:pt x="178941" y="339358"/>
                        <a:pt x="175646" y="337967"/>
                        <a:pt x="172864" y="335184"/>
                      </a:cubicBezTo>
                      <a:cubicBezTo>
                        <a:pt x="170081" y="332401"/>
                        <a:pt x="168690" y="329107"/>
                        <a:pt x="168690" y="325300"/>
                      </a:cubicBezTo>
                      <a:cubicBezTo>
                        <a:pt x="168690" y="321494"/>
                        <a:pt x="170081" y="318199"/>
                        <a:pt x="172864" y="315416"/>
                      </a:cubicBezTo>
                      <a:cubicBezTo>
                        <a:pt x="175646" y="312633"/>
                        <a:pt x="178941" y="311243"/>
                        <a:pt x="182748" y="311243"/>
                      </a:cubicBezTo>
                      <a:close/>
                      <a:moveTo>
                        <a:pt x="351438" y="226897"/>
                      </a:moveTo>
                      <a:cubicBezTo>
                        <a:pt x="355245" y="226897"/>
                        <a:pt x="358540" y="228288"/>
                        <a:pt x="361322" y="231071"/>
                      </a:cubicBezTo>
                      <a:cubicBezTo>
                        <a:pt x="364105" y="233854"/>
                        <a:pt x="365496" y="237148"/>
                        <a:pt x="365496" y="240955"/>
                      </a:cubicBezTo>
                      <a:cubicBezTo>
                        <a:pt x="365496" y="244761"/>
                        <a:pt x="364105" y="248056"/>
                        <a:pt x="361322" y="250839"/>
                      </a:cubicBezTo>
                      <a:cubicBezTo>
                        <a:pt x="358540" y="253622"/>
                        <a:pt x="355245" y="255012"/>
                        <a:pt x="351438" y="255012"/>
                      </a:cubicBezTo>
                      <a:cubicBezTo>
                        <a:pt x="347632" y="255012"/>
                        <a:pt x="344337" y="253622"/>
                        <a:pt x="341554" y="250839"/>
                      </a:cubicBezTo>
                      <a:cubicBezTo>
                        <a:pt x="338771" y="248056"/>
                        <a:pt x="337381" y="244761"/>
                        <a:pt x="337381" y="240955"/>
                      </a:cubicBezTo>
                      <a:cubicBezTo>
                        <a:pt x="337381" y="237148"/>
                        <a:pt x="338771" y="233854"/>
                        <a:pt x="341554" y="231071"/>
                      </a:cubicBezTo>
                      <a:cubicBezTo>
                        <a:pt x="344337" y="228288"/>
                        <a:pt x="347632" y="226897"/>
                        <a:pt x="351438" y="226897"/>
                      </a:cubicBezTo>
                      <a:close/>
                      <a:moveTo>
                        <a:pt x="351438" y="283127"/>
                      </a:moveTo>
                      <a:cubicBezTo>
                        <a:pt x="355245" y="283127"/>
                        <a:pt x="358540" y="284518"/>
                        <a:pt x="361322" y="287301"/>
                      </a:cubicBezTo>
                      <a:cubicBezTo>
                        <a:pt x="364105" y="290084"/>
                        <a:pt x="365496" y="293379"/>
                        <a:pt x="365496" y="297185"/>
                      </a:cubicBezTo>
                      <a:cubicBezTo>
                        <a:pt x="365496" y="300992"/>
                        <a:pt x="364105" y="304286"/>
                        <a:pt x="361322" y="307069"/>
                      </a:cubicBezTo>
                      <a:cubicBezTo>
                        <a:pt x="358540" y="309852"/>
                        <a:pt x="355245" y="311243"/>
                        <a:pt x="351438" y="311243"/>
                      </a:cubicBezTo>
                      <a:cubicBezTo>
                        <a:pt x="347632" y="311243"/>
                        <a:pt x="344337" y="309852"/>
                        <a:pt x="341554" y="307069"/>
                      </a:cubicBezTo>
                      <a:cubicBezTo>
                        <a:pt x="338771" y="304286"/>
                        <a:pt x="337381" y="300992"/>
                        <a:pt x="337381" y="297185"/>
                      </a:cubicBezTo>
                      <a:cubicBezTo>
                        <a:pt x="337381" y="293379"/>
                        <a:pt x="338771" y="290084"/>
                        <a:pt x="341554" y="287301"/>
                      </a:cubicBezTo>
                      <a:cubicBezTo>
                        <a:pt x="344337" y="284518"/>
                        <a:pt x="347632" y="283127"/>
                        <a:pt x="351438" y="283127"/>
                      </a:cubicBezTo>
                      <a:close/>
                    </a:path>
                  </a:pathLst>
                </a:custGeom>
                <a:solidFill>
                  <a:srgbClr val="000000"/>
                </a:solidFill>
                <a:ln w="31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9" name="Group 88">
                <a:extLst>
                  <a:ext uri="{FF2B5EF4-FFF2-40B4-BE49-F238E27FC236}">
                    <a16:creationId xmlns:a16="http://schemas.microsoft.com/office/drawing/2014/main" id="{671AE3A6-5633-409A-BB66-BBC109765001}"/>
                  </a:ext>
                </a:extLst>
              </p:cNvPr>
              <p:cNvGrpSpPr/>
              <p:nvPr/>
            </p:nvGrpSpPr>
            <p:grpSpPr>
              <a:xfrm>
                <a:off x="10415660" y="4322810"/>
                <a:ext cx="553093" cy="553092"/>
                <a:chOff x="10507629" y="4093147"/>
                <a:chExt cx="609342" cy="609342"/>
              </a:xfrm>
            </p:grpSpPr>
            <p:sp>
              <p:nvSpPr>
                <p:cNvPr id="133" name="Oval 132">
                  <a:extLst>
                    <a:ext uri="{FF2B5EF4-FFF2-40B4-BE49-F238E27FC236}">
                      <a16:creationId xmlns:a16="http://schemas.microsoft.com/office/drawing/2014/main" id="{CBE607DC-7A33-4055-B969-8AA9700F667D}"/>
                    </a:ext>
                  </a:extLst>
                </p:cNvPr>
                <p:cNvSpPr/>
                <p:nvPr/>
              </p:nvSpPr>
              <p:spPr bwMode="auto">
                <a:xfrm>
                  <a:off x="10507629" y="4093147"/>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78" name="Graphic 61">
                  <a:extLst>
                    <a:ext uri="{FF2B5EF4-FFF2-40B4-BE49-F238E27FC236}">
                      <a16:creationId xmlns:a16="http://schemas.microsoft.com/office/drawing/2014/main" id="{BDAAF615-513A-470B-8822-A9066EF7FF5D}"/>
                    </a:ext>
                  </a:extLst>
                </p:cNvPr>
                <p:cNvSpPr/>
                <p:nvPr/>
              </p:nvSpPr>
              <p:spPr>
                <a:xfrm>
                  <a:off x="10647725" y="4233243"/>
                  <a:ext cx="329150" cy="329150"/>
                </a:xfrm>
                <a:custGeom>
                  <a:avLst/>
                  <a:gdLst>
                    <a:gd name="connsiteX0" fmla="*/ 287748 w 329150"/>
                    <a:gd name="connsiteY0" fmla="*/ 159400 h 329150"/>
                    <a:gd name="connsiteX1" fmla="*/ 287748 w 329150"/>
                    <a:gd name="connsiteY1" fmla="*/ 159400 h 329150"/>
                    <a:gd name="connsiteX2" fmla="*/ 287748 w 329150"/>
                    <a:gd name="connsiteY2" fmla="*/ 165611 h 329150"/>
                    <a:gd name="connsiteX3" fmla="*/ 287748 w 329150"/>
                    <a:gd name="connsiteY3" fmla="*/ 165611 h 329150"/>
                    <a:gd name="connsiteX4" fmla="*/ 329151 w 329150"/>
                    <a:gd name="connsiteY4" fmla="*/ 192522 h 329150"/>
                    <a:gd name="connsiteX5" fmla="*/ 304309 w 329150"/>
                    <a:gd name="connsiteY5" fmla="*/ 254626 h 329150"/>
                    <a:gd name="connsiteX6" fmla="*/ 254626 w 329150"/>
                    <a:gd name="connsiteY6" fmla="*/ 248416 h 329150"/>
                    <a:gd name="connsiteX7" fmla="*/ 248416 w 329150"/>
                    <a:gd name="connsiteY7" fmla="*/ 254626 h 329150"/>
                    <a:gd name="connsiteX8" fmla="*/ 258766 w 329150"/>
                    <a:gd name="connsiteY8" fmla="*/ 304309 h 329150"/>
                    <a:gd name="connsiteX9" fmla="*/ 196662 w 329150"/>
                    <a:gd name="connsiteY9" fmla="*/ 329151 h 329150"/>
                    <a:gd name="connsiteX10" fmla="*/ 169751 w 329150"/>
                    <a:gd name="connsiteY10" fmla="*/ 287748 h 329150"/>
                    <a:gd name="connsiteX11" fmla="*/ 159400 w 329150"/>
                    <a:gd name="connsiteY11" fmla="*/ 287748 h 329150"/>
                    <a:gd name="connsiteX12" fmla="*/ 132488 w 329150"/>
                    <a:gd name="connsiteY12" fmla="*/ 329151 h 329150"/>
                    <a:gd name="connsiteX13" fmla="*/ 70384 w 329150"/>
                    <a:gd name="connsiteY13" fmla="*/ 304309 h 329150"/>
                    <a:gd name="connsiteX14" fmla="*/ 82805 w 329150"/>
                    <a:gd name="connsiteY14" fmla="*/ 254626 h 329150"/>
                    <a:gd name="connsiteX15" fmla="*/ 74525 w 329150"/>
                    <a:gd name="connsiteY15" fmla="*/ 248416 h 329150"/>
                    <a:gd name="connsiteX16" fmla="*/ 24842 w 329150"/>
                    <a:gd name="connsiteY16" fmla="*/ 258766 h 329150"/>
                    <a:gd name="connsiteX17" fmla="*/ 0 w 329150"/>
                    <a:gd name="connsiteY17" fmla="*/ 196662 h 329150"/>
                    <a:gd name="connsiteX18" fmla="*/ 41403 w 329150"/>
                    <a:gd name="connsiteY18" fmla="*/ 169751 h 329150"/>
                    <a:gd name="connsiteX19" fmla="*/ 41403 w 329150"/>
                    <a:gd name="connsiteY19" fmla="*/ 169751 h 329150"/>
                    <a:gd name="connsiteX20" fmla="*/ 41403 w 329150"/>
                    <a:gd name="connsiteY20" fmla="*/ 161470 h 329150"/>
                    <a:gd name="connsiteX21" fmla="*/ 41403 w 329150"/>
                    <a:gd name="connsiteY21" fmla="*/ 161470 h 329150"/>
                    <a:gd name="connsiteX22" fmla="*/ 0 w 329150"/>
                    <a:gd name="connsiteY22" fmla="*/ 132488 h 329150"/>
                    <a:gd name="connsiteX23" fmla="*/ 24842 w 329150"/>
                    <a:gd name="connsiteY23" fmla="*/ 70384 h 329150"/>
                    <a:gd name="connsiteX24" fmla="*/ 74525 w 329150"/>
                    <a:gd name="connsiteY24" fmla="*/ 82805 h 329150"/>
                    <a:gd name="connsiteX25" fmla="*/ 82805 w 329150"/>
                    <a:gd name="connsiteY25" fmla="*/ 74525 h 329150"/>
                    <a:gd name="connsiteX26" fmla="*/ 70384 w 329150"/>
                    <a:gd name="connsiteY26" fmla="*/ 24842 h 329150"/>
                    <a:gd name="connsiteX27" fmla="*/ 132488 w 329150"/>
                    <a:gd name="connsiteY27" fmla="*/ 0 h 329150"/>
                    <a:gd name="connsiteX28" fmla="*/ 159400 w 329150"/>
                    <a:gd name="connsiteY28" fmla="*/ 41403 h 329150"/>
                    <a:gd name="connsiteX29" fmla="*/ 169751 w 329150"/>
                    <a:gd name="connsiteY29" fmla="*/ 41403 h 329150"/>
                    <a:gd name="connsiteX30" fmla="*/ 196662 w 329150"/>
                    <a:gd name="connsiteY30" fmla="*/ 0 h 329150"/>
                    <a:gd name="connsiteX31" fmla="*/ 258766 w 329150"/>
                    <a:gd name="connsiteY31" fmla="*/ 24842 h 329150"/>
                    <a:gd name="connsiteX32" fmla="*/ 248416 w 329150"/>
                    <a:gd name="connsiteY32" fmla="*/ 74525 h 329150"/>
                    <a:gd name="connsiteX33" fmla="*/ 254626 w 329150"/>
                    <a:gd name="connsiteY33" fmla="*/ 82805 h 329150"/>
                    <a:gd name="connsiteX34" fmla="*/ 304309 w 329150"/>
                    <a:gd name="connsiteY34" fmla="*/ 70384 h 329150"/>
                    <a:gd name="connsiteX35" fmla="*/ 329151 w 329150"/>
                    <a:gd name="connsiteY35" fmla="*/ 132488 h 329150"/>
                    <a:gd name="connsiteX36" fmla="*/ 269117 w 329150"/>
                    <a:gd name="connsiteY36" fmla="*/ 180101 h 329150"/>
                    <a:gd name="connsiteX37" fmla="*/ 269117 w 329150"/>
                    <a:gd name="connsiteY37" fmla="*/ 149049 h 329150"/>
                    <a:gd name="connsiteX38" fmla="*/ 306379 w 329150"/>
                    <a:gd name="connsiteY38" fmla="*/ 126278 h 329150"/>
                    <a:gd name="connsiteX39" fmla="*/ 291889 w 329150"/>
                    <a:gd name="connsiteY39" fmla="*/ 91086 h 329150"/>
                    <a:gd name="connsiteX40" fmla="*/ 248416 w 329150"/>
                    <a:gd name="connsiteY40" fmla="*/ 101436 h 329150"/>
                    <a:gd name="connsiteX41" fmla="*/ 238065 w 329150"/>
                    <a:gd name="connsiteY41" fmla="*/ 91086 h 329150"/>
                    <a:gd name="connsiteX42" fmla="*/ 227714 w 329150"/>
                    <a:gd name="connsiteY42" fmla="*/ 80735 h 329150"/>
                    <a:gd name="connsiteX43" fmla="*/ 238065 w 329150"/>
                    <a:gd name="connsiteY43" fmla="*/ 37262 h 329150"/>
                    <a:gd name="connsiteX44" fmla="*/ 202873 w 329150"/>
                    <a:gd name="connsiteY44" fmla="*/ 22771 h 329150"/>
                    <a:gd name="connsiteX45" fmla="*/ 180101 w 329150"/>
                    <a:gd name="connsiteY45" fmla="*/ 60034 h 329150"/>
                    <a:gd name="connsiteX46" fmla="*/ 149049 w 329150"/>
                    <a:gd name="connsiteY46" fmla="*/ 60034 h 329150"/>
                    <a:gd name="connsiteX47" fmla="*/ 126278 w 329150"/>
                    <a:gd name="connsiteY47" fmla="*/ 22771 h 329150"/>
                    <a:gd name="connsiteX48" fmla="*/ 91086 w 329150"/>
                    <a:gd name="connsiteY48" fmla="*/ 37262 h 329150"/>
                    <a:gd name="connsiteX49" fmla="*/ 101436 w 329150"/>
                    <a:gd name="connsiteY49" fmla="*/ 80735 h 329150"/>
                    <a:gd name="connsiteX50" fmla="*/ 91086 w 329150"/>
                    <a:gd name="connsiteY50" fmla="*/ 91086 h 329150"/>
                    <a:gd name="connsiteX51" fmla="*/ 80735 w 329150"/>
                    <a:gd name="connsiteY51" fmla="*/ 101436 h 329150"/>
                    <a:gd name="connsiteX52" fmla="*/ 37262 w 329150"/>
                    <a:gd name="connsiteY52" fmla="*/ 91086 h 329150"/>
                    <a:gd name="connsiteX53" fmla="*/ 22771 w 329150"/>
                    <a:gd name="connsiteY53" fmla="*/ 126278 h 329150"/>
                    <a:gd name="connsiteX54" fmla="*/ 60034 w 329150"/>
                    <a:gd name="connsiteY54" fmla="*/ 149049 h 329150"/>
                    <a:gd name="connsiteX55" fmla="*/ 60034 w 329150"/>
                    <a:gd name="connsiteY55" fmla="*/ 180101 h 329150"/>
                    <a:gd name="connsiteX56" fmla="*/ 22771 w 329150"/>
                    <a:gd name="connsiteY56" fmla="*/ 202873 h 329150"/>
                    <a:gd name="connsiteX57" fmla="*/ 37262 w 329150"/>
                    <a:gd name="connsiteY57" fmla="*/ 238065 h 329150"/>
                    <a:gd name="connsiteX58" fmla="*/ 80735 w 329150"/>
                    <a:gd name="connsiteY58" fmla="*/ 227714 h 329150"/>
                    <a:gd name="connsiteX59" fmla="*/ 91086 w 329150"/>
                    <a:gd name="connsiteY59" fmla="*/ 238065 h 329150"/>
                    <a:gd name="connsiteX60" fmla="*/ 101436 w 329150"/>
                    <a:gd name="connsiteY60" fmla="*/ 248416 h 329150"/>
                    <a:gd name="connsiteX61" fmla="*/ 91086 w 329150"/>
                    <a:gd name="connsiteY61" fmla="*/ 291889 h 329150"/>
                    <a:gd name="connsiteX62" fmla="*/ 126278 w 329150"/>
                    <a:gd name="connsiteY62" fmla="*/ 306379 h 329150"/>
                    <a:gd name="connsiteX63" fmla="*/ 149049 w 329150"/>
                    <a:gd name="connsiteY63" fmla="*/ 269117 h 329150"/>
                    <a:gd name="connsiteX64" fmla="*/ 180101 w 329150"/>
                    <a:gd name="connsiteY64" fmla="*/ 269117 h 329150"/>
                    <a:gd name="connsiteX65" fmla="*/ 202873 w 329150"/>
                    <a:gd name="connsiteY65" fmla="*/ 306379 h 329150"/>
                    <a:gd name="connsiteX66" fmla="*/ 238065 w 329150"/>
                    <a:gd name="connsiteY66" fmla="*/ 291889 h 329150"/>
                    <a:gd name="connsiteX67" fmla="*/ 227714 w 329150"/>
                    <a:gd name="connsiteY67" fmla="*/ 248416 h 329150"/>
                    <a:gd name="connsiteX68" fmla="*/ 238065 w 329150"/>
                    <a:gd name="connsiteY68" fmla="*/ 238065 h 329150"/>
                    <a:gd name="connsiteX69" fmla="*/ 248416 w 329150"/>
                    <a:gd name="connsiteY69" fmla="*/ 227714 h 329150"/>
                    <a:gd name="connsiteX70" fmla="*/ 291889 w 329150"/>
                    <a:gd name="connsiteY70" fmla="*/ 238065 h 329150"/>
                    <a:gd name="connsiteX71" fmla="*/ 306379 w 329150"/>
                    <a:gd name="connsiteY71" fmla="*/ 202873 h 329150"/>
                    <a:gd name="connsiteX72" fmla="*/ 165611 w 329150"/>
                    <a:gd name="connsiteY72" fmla="*/ 103507 h 329150"/>
                    <a:gd name="connsiteX73" fmla="*/ 188382 w 329150"/>
                    <a:gd name="connsiteY73" fmla="*/ 107647 h 329150"/>
                    <a:gd name="connsiteX74" fmla="*/ 207013 w 329150"/>
                    <a:gd name="connsiteY74" fmla="*/ 122138 h 329150"/>
                    <a:gd name="connsiteX75" fmla="*/ 221504 w 329150"/>
                    <a:gd name="connsiteY75" fmla="*/ 140769 h 329150"/>
                    <a:gd name="connsiteX76" fmla="*/ 225644 w 329150"/>
                    <a:gd name="connsiteY76" fmla="*/ 165611 h 329150"/>
                    <a:gd name="connsiteX77" fmla="*/ 221504 w 329150"/>
                    <a:gd name="connsiteY77" fmla="*/ 188382 h 329150"/>
                    <a:gd name="connsiteX78" fmla="*/ 207013 w 329150"/>
                    <a:gd name="connsiteY78" fmla="*/ 207013 h 329150"/>
                    <a:gd name="connsiteX79" fmla="*/ 188382 w 329150"/>
                    <a:gd name="connsiteY79" fmla="*/ 221504 h 329150"/>
                    <a:gd name="connsiteX80" fmla="*/ 165611 w 329150"/>
                    <a:gd name="connsiteY80" fmla="*/ 225644 h 329150"/>
                    <a:gd name="connsiteX81" fmla="*/ 140769 w 329150"/>
                    <a:gd name="connsiteY81" fmla="*/ 221504 h 329150"/>
                    <a:gd name="connsiteX82" fmla="*/ 122138 w 329150"/>
                    <a:gd name="connsiteY82" fmla="*/ 207013 h 329150"/>
                    <a:gd name="connsiteX83" fmla="*/ 107647 w 329150"/>
                    <a:gd name="connsiteY83" fmla="*/ 188382 h 329150"/>
                    <a:gd name="connsiteX84" fmla="*/ 103507 w 329150"/>
                    <a:gd name="connsiteY84" fmla="*/ 165611 h 329150"/>
                    <a:gd name="connsiteX85" fmla="*/ 107647 w 329150"/>
                    <a:gd name="connsiteY85" fmla="*/ 140769 h 329150"/>
                    <a:gd name="connsiteX86" fmla="*/ 122138 w 329150"/>
                    <a:gd name="connsiteY86" fmla="*/ 122138 h 329150"/>
                    <a:gd name="connsiteX87" fmla="*/ 140769 w 329150"/>
                    <a:gd name="connsiteY87" fmla="*/ 107647 h 329150"/>
                    <a:gd name="connsiteX88" fmla="*/ 165611 w 329150"/>
                    <a:gd name="connsiteY88" fmla="*/ 207013 h 329150"/>
                    <a:gd name="connsiteX89" fmla="*/ 182172 w 329150"/>
                    <a:gd name="connsiteY89" fmla="*/ 207013 h 329150"/>
                    <a:gd name="connsiteX90" fmla="*/ 194592 w 329150"/>
                    <a:gd name="connsiteY90" fmla="*/ 196662 h 329150"/>
                    <a:gd name="connsiteX91" fmla="*/ 204943 w 329150"/>
                    <a:gd name="connsiteY91" fmla="*/ 184242 h 329150"/>
                    <a:gd name="connsiteX92" fmla="*/ 207013 w 329150"/>
                    <a:gd name="connsiteY92" fmla="*/ 165611 h 329150"/>
                    <a:gd name="connsiteX93" fmla="*/ 204943 w 329150"/>
                    <a:gd name="connsiteY93" fmla="*/ 146979 h 329150"/>
                    <a:gd name="connsiteX94" fmla="*/ 194592 w 329150"/>
                    <a:gd name="connsiteY94" fmla="*/ 134559 h 329150"/>
                    <a:gd name="connsiteX95" fmla="*/ 182172 w 329150"/>
                    <a:gd name="connsiteY95" fmla="*/ 126278 h 329150"/>
                    <a:gd name="connsiteX96" fmla="*/ 165611 w 329150"/>
                    <a:gd name="connsiteY96" fmla="*/ 122138 h 329150"/>
                    <a:gd name="connsiteX97" fmla="*/ 146979 w 329150"/>
                    <a:gd name="connsiteY97" fmla="*/ 126278 h 329150"/>
                    <a:gd name="connsiteX98" fmla="*/ 134559 w 329150"/>
                    <a:gd name="connsiteY98" fmla="*/ 134559 h 329150"/>
                    <a:gd name="connsiteX99" fmla="*/ 126278 w 329150"/>
                    <a:gd name="connsiteY99" fmla="*/ 146979 h 329150"/>
                    <a:gd name="connsiteX100" fmla="*/ 122138 w 329150"/>
                    <a:gd name="connsiteY100" fmla="*/ 165611 h 329150"/>
                    <a:gd name="connsiteX101" fmla="*/ 126278 w 329150"/>
                    <a:gd name="connsiteY101" fmla="*/ 182172 h 329150"/>
                    <a:gd name="connsiteX102" fmla="*/ 134559 w 329150"/>
                    <a:gd name="connsiteY102" fmla="*/ 194592 h 329150"/>
                    <a:gd name="connsiteX103" fmla="*/ 146979 w 329150"/>
                    <a:gd name="connsiteY103" fmla="*/ 204943 h 3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29150" h="329150">
                      <a:moveTo>
                        <a:pt x="287748" y="159400"/>
                      </a:moveTo>
                      <a:lnTo>
                        <a:pt x="287748" y="159400"/>
                      </a:lnTo>
                      <a:lnTo>
                        <a:pt x="287748" y="165611"/>
                      </a:lnTo>
                      <a:lnTo>
                        <a:pt x="287748" y="165611"/>
                      </a:lnTo>
                      <a:lnTo>
                        <a:pt x="329151" y="192522"/>
                      </a:lnTo>
                      <a:lnTo>
                        <a:pt x="304309" y="254626"/>
                      </a:lnTo>
                      <a:lnTo>
                        <a:pt x="254626" y="248416"/>
                      </a:lnTo>
                      <a:lnTo>
                        <a:pt x="248416" y="254626"/>
                      </a:lnTo>
                      <a:lnTo>
                        <a:pt x="258766" y="304309"/>
                      </a:lnTo>
                      <a:lnTo>
                        <a:pt x="196662" y="329151"/>
                      </a:lnTo>
                      <a:lnTo>
                        <a:pt x="169751" y="287748"/>
                      </a:lnTo>
                      <a:lnTo>
                        <a:pt x="159400" y="287748"/>
                      </a:lnTo>
                      <a:lnTo>
                        <a:pt x="132488" y="329151"/>
                      </a:lnTo>
                      <a:lnTo>
                        <a:pt x="70384" y="304309"/>
                      </a:lnTo>
                      <a:lnTo>
                        <a:pt x="82805" y="254626"/>
                      </a:lnTo>
                      <a:lnTo>
                        <a:pt x="74525" y="248416"/>
                      </a:lnTo>
                      <a:lnTo>
                        <a:pt x="24842" y="258766"/>
                      </a:lnTo>
                      <a:lnTo>
                        <a:pt x="0" y="196662"/>
                      </a:lnTo>
                      <a:lnTo>
                        <a:pt x="41403" y="169751"/>
                      </a:lnTo>
                      <a:lnTo>
                        <a:pt x="41403" y="169751"/>
                      </a:lnTo>
                      <a:lnTo>
                        <a:pt x="41403" y="161470"/>
                      </a:lnTo>
                      <a:lnTo>
                        <a:pt x="41403" y="161470"/>
                      </a:lnTo>
                      <a:lnTo>
                        <a:pt x="0" y="132488"/>
                      </a:lnTo>
                      <a:lnTo>
                        <a:pt x="24842" y="70384"/>
                      </a:lnTo>
                      <a:lnTo>
                        <a:pt x="74525" y="82805"/>
                      </a:lnTo>
                      <a:cubicBezTo>
                        <a:pt x="76184" y="79129"/>
                        <a:pt x="79129" y="76184"/>
                        <a:pt x="82805" y="74525"/>
                      </a:cubicBezTo>
                      <a:lnTo>
                        <a:pt x="70384" y="24842"/>
                      </a:lnTo>
                      <a:lnTo>
                        <a:pt x="132488" y="0"/>
                      </a:lnTo>
                      <a:lnTo>
                        <a:pt x="159400" y="41403"/>
                      </a:lnTo>
                      <a:lnTo>
                        <a:pt x="169751" y="41403"/>
                      </a:lnTo>
                      <a:lnTo>
                        <a:pt x="196662" y="0"/>
                      </a:lnTo>
                      <a:lnTo>
                        <a:pt x="258766" y="24842"/>
                      </a:lnTo>
                      <a:lnTo>
                        <a:pt x="248416" y="74525"/>
                      </a:lnTo>
                      <a:lnTo>
                        <a:pt x="254626" y="82805"/>
                      </a:lnTo>
                      <a:lnTo>
                        <a:pt x="304309" y="70384"/>
                      </a:lnTo>
                      <a:lnTo>
                        <a:pt x="329151" y="132488"/>
                      </a:lnTo>
                      <a:close/>
                      <a:moveTo>
                        <a:pt x="269117" y="180101"/>
                      </a:moveTo>
                      <a:lnTo>
                        <a:pt x="269117" y="149049"/>
                      </a:lnTo>
                      <a:lnTo>
                        <a:pt x="306379" y="126278"/>
                      </a:lnTo>
                      <a:lnTo>
                        <a:pt x="291889" y="91086"/>
                      </a:lnTo>
                      <a:lnTo>
                        <a:pt x="248416" y="101436"/>
                      </a:lnTo>
                      <a:cubicBezTo>
                        <a:pt x="246079" y="97029"/>
                        <a:pt x="242472" y="93423"/>
                        <a:pt x="238065" y="91086"/>
                      </a:cubicBezTo>
                      <a:cubicBezTo>
                        <a:pt x="235728" y="86678"/>
                        <a:pt x="232122" y="83073"/>
                        <a:pt x="227714" y="80735"/>
                      </a:cubicBezTo>
                      <a:lnTo>
                        <a:pt x="238065" y="37262"/>
                      </a:lnTo>
                      <a:lnTo>
                        <a:pt x="202873" y="22771"/>
                      </a:lnTo>
                      <a:lnTo>
                        <a:pt x="180101" y="60034"/>
                      </a:lnTo>
                      <a:lnTo>
                        <a:pt x="149049" y="60034"/>
                      </a:lnTo>
                      <a:lnTo>
                        <a:pt x="126278" y="22771"/>
                      </a:lnTo>
                      <a:lnTo>
                        <a:pt x="91086" y="37262"/>
                      </a:lnTo>
                      <a:lnTo>
                        <a:pt x="101436" y="80735"/>
                      </a:lnTo>
                      <a:cubicBezTo>
                        <a:pt x="97029" y="83073"/>
                        <a:pt x="93423" y="86678"/>
                        <a:pt x="91086" y="91086"/>
                      </a:cubicBezTo>
                      <a:cubicBezTo>
                        <a:pt x="86678" y="93423"/>
                        <a:pt x="83073" y="97029"/>
                        <a:pt x="80735" y="101436"/>
                      </a:cubicBezTo>
                      <a:lnTo>
                        <a:pt x="37262" y="91086"/>
                      </a:lnTo>
                      <a:lnTo>
                        <a:pt x="22771" y="126278"/>
                      </a:lnTo>
                      <a:lnTo>
                        <a:pt x="60034" y="149049"/>
                      </a:lnTo>
                      <a:lnTo>
                        <a:pt x="60034" y="180101"/>
                      </a:lnTo>
                      <a:lnTo>
                        <a:pt x="22771" y="202873"/>
                      </a:lnTo>
                      <a:lnTo>
                        <a:pt x="37262" y="238065"/>
                      </a:lnTo>
                      <a:lnTo>
                        <a:pt x="80735" y="227714"/>
                      </a:lnTo>
                      <a:lnTo>
                        <a:pt x="91086" y="238065"/>
                      </a:lnTo>
                      <a:lnTo>
                        <a:pt x="101436" y="248416"/>
                      </a:lnTo>
                      <a:lnTo>
                        <a:pt x="91086" y="291889"/>
                      </a:lnTo>
                      <a:lnTo>
                        <a:pt x="126278" y="306379"/>
                      </a:lnTo>
                      <a:lnTo>
                        <a:pt x="149049" y="269117"/>
                      </a:lnTo>
                      <a:lnTo>
                        <a:pt x="180101" y="269117"/>
                      </a:lnTo>
                      <a:lnTo>
                        <a:pt x="202873" y="306379"/>
                      </a:lnTo>
                      <a:lnTo>
                        <a:pt x="238065" y="291889"/>
                      </a:lnTo>
                      <a:lnTo>
                        <a:pt x="227714" y="248416"/>
                      </a:lnTo>
                      <a:lnTo>
                        <a:pt x="238065" y="238065"/>
                      </a:lnTo>
                      <a:lnTo>
                        <a:pt x="248416" y="227714"/>
                      </a:lnTo>
                      <a:lnTo>
                        <a:pt x="291889" y="238065"/>
                      </a:lnTo>
                      <a:lnTo>
                        <a:pt x="306379" y="202873"/>
                      </a:lnTo>
                      <a:close/>
                      <a:moveTo>
                        <a:pt x="165611" y="103507"/>
                      </a:moveTo>
                      <a:lnTo>
                        <a:pt x="188382" y="107647"/>
                      </a:lnTo>
                      <a:cubicBezTo>
                        <a:pt x="195758" y="110756"/>
                        <a:pt x="202184" y="115754"/>
                        <a:pt x="207013" y="122138"/>
                      </a:cubicBezTo>
                      <a:cubicBezTo>
                        <a:pt x="212954" y="127399"/>
                        <a:pt x="217867" y="133716"/>
                        <a:pt x="221504" y="140769"/>
                      </a:cubicBezTo>
                      <a:cubicBezTo>
                        <a:pt x="224054" y="148811"/>
                        <a:pt x="225448" y="157176"/>
                        <a:pt x="225644" y="165611"/>
                      </a:cubicBezTo>
                      <a:cubicBezTo>
                        <a:pt x="225255" y="173348"/>
                        <a:pt x="223862" y="181002"/>
                        <a:pt x="221504" y="188382"/>
                      </a:cubicBezTo>
                      <a:cubicBezTo>
                        <a:pt x="218395" y="195758"/>
                        <a:pt x="213397" y="202184"/>
                        <a:pt x="207013" y="207013"/>
                      </a:cubicBezTo>
                      <a:cubicBezTo>
                        <a:pt x="202184" y="213397"/>
                        <a:pt x="195758" y="218395"/>
                        <a:pt x="188382" y="221504"/>
                      </a:cubicBezTo>
                      <a:lnTo>
                        <a:pt x="165611" y="225644"/>
                      </a:lnTo>
                      <a:lnTo>
                        <a:pt x="140769" y="221504"/>
                      </a:lnTo>
                      <a:cubicBezTo>
                        <a:pt x="133716" y="217867"/>
                        <a:pt x="127399" y="212954"/>
                        <a:pt x="122138" y="207013"/>
                      </a:cubicBezTo>
                      <a:cubicBezTo>
                        <a:pt x="115754" y="202184"/>
                        <a:pt x="110756" y="195758"/>
                        <a:pt x="107647" y="188382"/>
                      </a:cubicBezTo>
                      <a:cubicBezTo>
                        <a:pt x="105288" y="181002"/>
                        <a:pt x="103896" y="173348"/>
                        <a:pt x="103507" y="165611"/>
                      </a:cubicBezTo>
                      <a:cubicBezTo>
                        <a:pt x="103702" y="157176"/>
                        <a:pt x="105096" y="148811"/>
                        <a:pt x="107647" y="140769"/>
                      </a:cubicBezTo>
                      <a:cubicBezTo>
                        <a:pt x="111284" y="133716"/>
                        <a:pt x="116197" y="127399"/>
                        <a:pt x="122138" y="122138"/>
                      </a:cubicBezTo>
                      <a:cubicBezTo>
                        <a:pt x="127399" y="116197"/>
                        <a:pt x="133716" y="111284"/>
                        <a:pt x="140769" y="107647"/>
                      </a:cubicBezTo>
                      <a:close/>
                      <a:moveTo>
                        <a:pt x="165611" y="207013"/>
                      </a:moveTo>
                      <a:lnTo>
                        <a:pt x="182172" y="207013"/>
                      </a:lnTo>
                      <a:lnTo>
                        <a:pt x="194592" y="196662"/>
                      </a:lnTo>
                      <a:lnTo>
                        <a:pt x="204943" y="184242"/>
                      </a:lnTo>
                      <a:cubicBezTo>
                        <a:pt x="206767" y="178210"/>
                        <a:pt x="207469" y="171895"/>
                        <a:pt x="207013" y="165611"/>
                      </a:cubicBezTo>
                      <a:cubicBezTo>
                        <a:pt x="207340" y="159329"/>
                        <a:pt x="206643" y="153036"/>
                        <a:pt x="204943" y="146979"/>
                      </a:cubicBezTo>
                      <a:lnTo>
                        <a:pt x="194592" y="134559"/>
                      </a:lnTo>
                      <a:lnTo>
                        <a:pt x="182172" y="126278"/>
                      </a:lnTo>
                      <a:cubicBezTo>
                        <a:pt x="177247" y="123137"/>
                        <a:pt x="171434" y="121684"/>
                        <a:pt x="165611" y="122138"/>
                      </a:cubicBezTo>
                      <a:cubicBezTo>
                        <a:pt x="159120" y="121538"/>
                        <a:pt x="152605" y="122985"/>
                        <a:pt x="146979" y="126278"/>
                      </a:cubicBezTo>
                      <a:lnTo>
                        <a:pt x="134559" y="134559"/>
                      </a:lnTo>
                      <a:lnTo>
                        <a:pt x="126278" y="146979"/>
                      </a:lnTo>
                      <a:cubicBezTo>
                        <a:pt x="122985" y="152605"/>
                        <a:pt x="121538" y="159120"/>
                        <a:pt x="122138" y="165611"/>
                      </a:cubicBezTo>
                      <a:cubicBezTo>
                        <a:pt x="121684" y="171434"/>
                        <a:pt x="123137" y="177247"/>
                        <a:pt x="126278" y="182172"/>
                      </a:cubicBezTo>
                      <a:lnTo>
                        <a:pt x="134559" y="194592"/>
                      </a:lnTo>
                      <a:lnTo>
                        <a:pt x="146979" y="204943"/>
                      </a:lnTo>
                      <a:close/>
                    </a:path>
                  </a:pathLst>
                </a:custGeom>
                <a:solidFill>
                  <a:srgbClr val="000000"/>
                </a:solidFill>
                <a:ln w="186" cap="flat">
                  <a:solidFill>
                    <a:srgbClr val="EBEBEB"/>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0" name="Group 89">
                <a:extLst>
                  <a:ext uri="{FF2B5EF4-FFF2-40B4-BE49-F238E27FC236}">
                    <a16:creationId xmlns:a16="http://schemas.microsoft.com/office/drawing/2014/main" id="{F0C9D690-755A-41E1-9B5A-16CD0B3EDDBD}"/>
                  </a:ext>
                </a:extLst>
              </p:cNvPr>
              <p:cNvGrpSpPr/>
              <p:nvPr/>
            </p:nvGrpSpPr>
            <p:grpSpPr>
              <a:xfrm>
                <a:off x="10269562" y="5103675"/>
                <a:ext cx="553093" cy="553092"/>
                <a:chOff x="10352991" y="4858635"/>
                <a:chExt cx="609342" cy="609342"/>
              </a:xfrm>
            </p:grpSpPr>
            <p:sp>
              <p:nvSpPr>
                <p:cNvPr id="137" name="Oval 136">
                  <a:extLst>
                    <a:ext uri="{FF2B5EF4-FFF2-40B4-BE49-F238E27FC236}">
                      <a16:creationId xmlns:a16="http://schemas.microsoft.com/office/drawing/2014/main" id="{A3D58C6A-6225-4C10-95BE-F2EC3968411A}"/>
                    </a:ext>
                  </a:extLst>
                </p:cNvPr>
                <p:cNvSpPr/>
                <p:nvPr/>
              </p:nvSpPr>
              <p:spPr bwMode="auto">
                <a:xfrm>
                  <a:off x="10352991" y="4858635"/>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60" name="Graphic 58">
                  <a:extLst>
                    <a:ext uri="{FF2B5EF4-FFF2-40B4-BE49-F238E27FC236}">
                      <a16:creationId xmlns:a16="http://schemas.microsoft.com/office/drawing/2014/main" id="{C25B74B9-B0F3-4371-A0FE-BC8DEDC08439}"/>
                    </a:ext>
                  </a:extLst>
                </p:cNvPr>
                <p:cNvSpPr/>
                <p:nvPr/>
              </p:nvSpPr>
              <p:spPr>
                <a:xfrm>
                  <a:off x="10496706" y="5002350"/>
                  <a:ext cx="321912" cy="321912"/>
                </a:xfrm>
                <a:custGeom>
                  <a:avLst/>
                  <a:gdLst>
                    <a:gd name="connsiteX0" fmla="*/ 343752 w 389167"/>
                    <a:gd name="connsiteY0" fmla="*/ 174061 h 389167"/>
                    <a:gd name="connsiteX1" fmla="*/ 361424 w 389167"/>
                    <a:gd name="connsiteY1" fmla="*/ 177671 h 389167"/>
                    <a:gd name="connsiteX2" fmla="*/ 375865 w 389167"/>
                    <a:gd name="connsiteY2" fmla="*/ 187363 h 389167"/>
                    <a:gd name="connsiteX3" fmla="*/ 385557 w 389167"/>
                    <a:gd name="connsiteY3" fmla="*/ 201804 h 389167"/>
                    <a:gd name="connsiteX4" fmla="*/ 389167 w 389167"/>
                    <a:gd name="connsiteY4" fmla="*/ 219477 h 389167"/>
                    <a:gd name="connsiteX5" fmla="*/ 385557 w 389167"/>
                    <a:gd name="connsiteY5" fmla="*/ 237149 h 389167"/>
                    <a:gd name="connsiteX6" fmla="*/ 375865 w 389167"/>
                    <a:gd name="connsiteY6" fmla="*/ 251590 h 389167"/>
                    <a:gd name="connsiteX7" fmla="*/ 361424 w 389167"/>
                    <a:gd name="connsiteY7" fmla="*/ 261282 h 389167"/>
                    <a:gd name="connsiteX8" fmla="*/ 343752 w 389167"/>
                    <a:gd name="connsiteY8" fmla="*/ 264892 h 389167"/>
                    <a:gd name="connsiteX9" fmla="*/ 326269 w 389167"/>
                    <a:gd name="connsiteY9" fmla="*/ 261472 h 389167"/>
                    <a:gd name="connsiteX10" fmla="*/ 312018 w 389167"/>
                    <a:gd name="connsiteY10" fmla="*/ 251780 h 389167"/>
                    <a:gd name="connsiteX11" fmla="*/ 302137 w 389167"/>
                    <a:gd name="connsiteY11" fmla="*/ 237529 h 389167"/>
                    <a:gd name="connsiteX12" fmla="*/ 298336 w 389167"/>
                    <a:gd name="connsiteY12" fmla="*/ 220047 h 389167"/>
                    <a:gd name="connsiteX13" fmla="*/ 262042 w 389167"/>
                    <a:gd name="connsiteY13" fmla="*/ 213966 h 389167"/>
                    <a:gd name="connsiteX14" fmla="*/ 247980 w 389167"/>
                    <a:gd name="connsiteY14" fmla="*/ 240189 h 389167"/>
                    <a:gd name="connsiteX15" fmla="*/ 224417 w 389167"/>
                    <a:gd name="connsiteY15" fmla="*/ 258241 h 389167"/>
                    <a:gd name="connsiteX16" fmla="*/ 237909 w 389167"/>
                    <a:gd name="connsiteY16" fmla="*/ 298716 h 389167"/>
                    <a:gd name="connsiteX17" fmla="*/ 241139 w 389167"/>
                    <a:gd name="connsiteY17" fmla="*/ 298526 h 389167"/>
                    <a:gd name="connsiteX18" fmla="*/ 244370 w 389167"/>
                    <a:gd name="connsiteY18" fmla="*/ 298336 h 389167"/>
                    <a:gd name="connsiteX19" fmla="*/ 261852 w 389167"/>
                    <a:gd name="connsiteY19" fmla="*/ 301946 h 389167"/>
                    <a:gd name="connsiteX20" fmla="*/ 276293 w 389167"/>
                    <a:gd name="connsiteY20" fmla="*/ 311638 h 389167"/>
                    <a:gd name="connsiteX21" fmla="*/ 286175 w 389167"/>
                    <a:gd name="connsiteY21" fmla="*/ 326079 h 389167"/>
                    <a:gd name="connsiteX22" fmla="*/ 289785 w 389167"/>
                    <a:gd name="connsiteY22" fmla="*/ 343752 h 389167"/>
                    <a:gd name="connsiteX23" fmla="*/ 286175 w 389167"/>
                    <a:gd name="connsiteY23" fmla="*/ 361234 h 389167"/>
                    <a:gd name="connsiteX24" fmla="*/ 276483 w 389167"/>
                    <a:gd name="connsiteY24" fmla="*/ 375675 h 389167"/>
                    <a:gd name="connsiteX25" fmla="*/ 262042 w 389167"/>
                    <a:gd name="connsiteY25" fmla="*/ 385557 h 389167"/>
                    <a:gd name="connsiteX26" fmla="*/ 244370 w 389167"/>
                    <a:gd name="connsiteY26" fmla="*/ 389167 h 389167"/>
                    <a:gd name="connsiteX27" fmla="*/ 226697 w 389167"/>
                    <a:gd name="connsiteY27" fmla="*/ 385557 h 389167"/>
                    <a:gd name="connsiteX28" fmla="*/ 212256 w 389167"/>
                    <a:gd name="connsiteY28" fmla="*/ 375865 h 389167"/>
                    <a:gd name="connsiteX29" fmla="*/ 202564 w 389167"/>
                    <a:gd name="connsiteY29" fmla="*/ 361614 h 389167"/>
                    <a:gd name="connsiteX30" fmla="*/ 198954 w 389167"/>
                    <a:gd name="connsiteY30" fmla="*/ 343752 h 389167"/>
                    <a:gd name="connsiteX31" fmla="*/ 205225 w 389167"/>
                    <a:gd name="connsiteY31" fmla="*/ 320569 h 389167"/>
                    <a:gd name="connsiteX32" fmla="*/ 222517 w 389167"/>
                    <a:gd name="connsiteY32" fmla="*/ 303847 h 389167"/>
                    <a:gd name="connsiteX33" fmla="*/ 209025 w 389167"/>
                    <a:gd name="connsiteY33" fmla="*/ 263372 h 389167"/>
                    <a:gd name="connsiteX34" fmla="*/ 201994 w 389167"/>
                    <a:gd name="connsiteY34" fmla="*/ 264512 h 389167"/>
                    <a:gd name="connsiteX35" fmla="*/ 194584 w 389167"/>
                    <a:gd name="connsiteY35" fmla="*/ 264892 h 389167"/>
                    <a:gd name="connsiteX36" fmla="*/ 177291 w 389167"/>
                    <a:gd name="connsiteY36" fmla="*/ 262802 h 389167"/>
                    <a:gd name="connsiteX37" fmla="*/ 161139 w 389167"/>
                    <a:gd name="connsiteY37" fmla="*/ 256341 h 389167"/>
                    <a:gd name="connsiteX38" fmla="*/ 147078 w 389167"/>
                    <a:gd name="connsiteY38" fmla="*/ 246270 h 389167"/>
                    <a:gd name="connsiteX39" fmla="*/ 135866 w 389167"/>
                    <a:gd name="connsiteY39" fmla="*/ 232968 h 389167"/>
                    <a:gd name="connsiteX40" fmla="*/ 88931 w 389167"/>
                    <a:gd name="connsiteY40" fmla="*/ 256531 h 389167"/>
                    <a:gd name="connsiteX41" fmla="*/ 90831 w 389167"/>
                    <a:gd name="connsiteY41" fmla="*/ 269263 h 389167"/>
                    <a:gd name="connsiteX42" fmla="*/ 87221 w 389167"/>
                    <a:gd name="connsiteY42" fmla="*/ 286745 h 389167"/>
                    <a:gd name="connsiteX43" fmla="*/ 77529 w 389167"/>
                    <a:gd name="connsiteY43" fmla="*/ 301186 h 389167"/>
                    <a:gd name="connsiteX44" fmla="*/ 63088 w 389167"/>
                    <a:gd name="connsiteY44" fmla="*/ 310878 h 389167"/>
                    <a:gd name="connsiteX45" fmla="*/ 45415 w 389167"/>
                    <a:gd name="connsiteY45" fmla="*/ 314488 h 389167"/>
                    <a:gd name="connsiteX46" fmla="*/ 27933 w 389167"/>
                    <a:gd name="connsiteY46" fmla="*/ 310878 h 389167"/>
                    <a:gd name="connsiteX47" fmla="*/ 13492 w 389167"/>
                    <a:gd name="connsiteY47" fmla="*/ 301186 h 389167"/>
                    <a:gd name="connsiteX48" fmla="*/ 3610 w 389167"/>
                    <a:gd name="connsiteY48" fmla="*/ 286935 h 389167"/>
                    <a:gd name="connsiteX49" fmla="*/ 0 w 389167"/>
                    <a:gd name="connsiteY49" fmla="*/ 269263 h 389167"/>
                    <a:gd name="connsiteX50" fmla="*/ 3610 w 389167"/>
                    <a:gd name="connsiteY50" fmla="*/ 251590 h 389167"/>
                    <a:gd name="connsiteX51" fmla="*/ 13302 w 389167"/>
                    <a:gd name="connsiteY51" fmla="*/ 237149 h 389167"/>
                    <a:gd name="connsiteX52" fmla="*/ 27553 w 389167"/>
                    <a:gd name="connsiteY52" fmla="*/ 227457 h 389167"/>
                    <a:gd name="connsiteX53" fmla="*/ 45415 w 389167"/>
                    <a:gd name="connsiteY53" fmla="*/ 223847 h 389167"/>
                    <a:gd name="connsiteX54" fmla="*/ 65748 w 389167"/>
                    <a:gd name="connsiteY54" fmla="*/ 228598 h 389167"/>
                    <a:gd name="connsiteX55" fmla="*/ 81710 w 389167"/>
                    <a:gd name="connsiteY55" fmla="*/ 241899 h 389167"/>
                    <a:gd name="connsiteX56" fmla="*/ 128456 w 389167"/>
                    <a:gd name="connsiteY56" fmla="*/ 218526 h 389167"/>
                    <a:gd name="connsiteX57" fmla="*/ 125415 w 389167"/>
                    <a:gd name="connsiteY57" fmla="*/ 206745 h 389167"/>
                    <a:gd name="connsiteX58" fmla="*/ 124275 w 389167"/>
                    <a:gd name="connsiteY58" fmla="*/ 194584 h 389167"/>
                    <a:gd name="connsiteX59" fmla="*/ 129596 w 389167"/>
                    <a:gd name="connsiteY59" fmla="*/ 167980 h 389167"/>
                    <a:gd name="connsiteX60" fmla="*/ 144607 w 389167"/>
                    <a:gd name="connsiteY60" fmla="*/ 145178 h 389167"/>
                    <a:gd name="connsiteX61" fmla="*/ 116674 w 389167"/>
                    <a:gd name="connsiteY61" fmla="*/ 110213 h 389167"/>
                    <a:gd name="connsiteX62" fmla="*/ 106223 w 389167"/>
                    <a:gd name="connsiteY62" fmla="*/ 114204 h 389167"/>
                    <a:gd name="connsiteX63" fmla="*/ 95202 w 389167"/>
                    <a:gd name="connsiteY63" fmla="*/ 115724 h 389167"/>
                    <a:gd name="connsiteX64" fmla="*/ 77529 w 389167"/>
                    <a:gd name="connsiteY64" fmla="*/ 112114 h 389167"/>
                    <a:gd name="connsiteX65" fmla="*/ 63088 w 389167"/>
                    <a:gd name="connsiteY65" fmla="*/ 102422 h 389167"/>
                    <a:gd name="connsiteX66" fmla="*/ 53396 w 389167"/>
                    <a:gd name="connsiteY66" fmla="*/ 88171 h 389167"/>
                    <a:gd name="connsiteX67" fmla="*/ 49786 w 389167"/>
                    <a:gd name="connsiteY67" fmla="*/ 70308 h 389167"/>
                    <a:gd name="connsiteX68" fmla="*/ 53396 w 389167"/>
                    <a:gd name="connsiteY68" fmla="*/ 52636 h 389167"/>
                    <a:gd name="connsiteX69" fmla="*/ 63088 w 389167"/>
                    <a:gd name="connsiteY69" fmla="*/ 38195 h 389167"/>
                    <a:gd name="connsiteX70" fmla="*/ 77339 w 389167"/>
                    <a:gd name="connsiteY70" fmla="*/ 28503 h 389167"/>
                    <a:gd name="connsiteX71" fmla="*/ 95202 w 389167"/>
                    <a:gd name="connsiteY71" fmla="*/ 24893 h 389167"/>
                    <a:gd name="connsiteX72" fmla="*/ 112684 w 389167"/>
                    <a:gd name="connsiteY72" fmla="*/ 28503 h 389167"/>
                    <a:gd name="connsiteX73" fmla="*/ 127125 w 389167"/>
                    <a:gd name="connsiteY73" fmla="*/ 38195 h 389167"/>
                    <a:gd name="connsiteX74" fmla="*/ 137007 w 389167"/>
                    <a:gd name="connsiteY74" fmla="*/ 52636 h 389167"/>
                    <a:gd name="connsiteX75" fmla="*/ 140617 w 389167"/>
                    <a:gd name="connsiteY75" fmla="*/ 70308 h 389167"/>
                    <a:gd name="connsiteX76" fmla="*/ 137767 w 389167"/>
                    <a:gd name="connsiteY76" fmla="*/ 86270 h 389167"/>
                    <a:gd name="connsiteX77" fmla="*/ 129406 w 389167"/>
                    <a:gd name="connsiteY77" fmla="*/ 100142 h 389167"/>
                    <a:gd name="connsiteX78" fmla="*/ 157339 w 389167"/>
                    <a:gd name="connsiteY78" fmla="*/ 135106 h 389167"/>
                    <a:gd name="connsiteX79" fmla="*/ 175201 w 389167"/>
                    <a:gd name="connsiteY79" fmla="*/ 127125 h 389167"/>
                    <a:gd name="connsiteX80" fmla="*/ 194584 w 389167"/>
                    <a:gd name="connsiteY80" fmla="*/ 124275 h 389167"/>
                    <a:gd name="connsiteX81" fmla="*/ 226507 w 389167"/>
                    <a:gd name="connsiteY81" fmla="*/ 132066 h 389167"/>
                    <a:gd name="connsiteX82" fmla="*/ 262612 w 389167"/>
                    <a:gd name="connsiteY82" fmla="*/ 78099 h 389167"/>
                    <a:gd name="connsiteX83" fmla="*/ 252350 w 389167"/>
                    <a:gd name="connsiteY83" fmla="*/ 63278 h 389167"/>
                    <a:gd name="connsiteX84" fmla="*/ 248550 w 389167"/>
                    <a:gd name="connsiteY84" fmla="*/ 45415 h 389167"/>
                    <a:gd name="connsiteX85" fmla="*/ 252160 w 389167"/>
                    <a:gd name="connsiteY85" fmla="*/ 27933 h 389167"/>
                    <a:gd name="connsiteX86" fmla="*/ 261852 w 389167"/>
                    <a:gd name="connsiteY86" fmla="*/ 13492 h 389167"/>
                    <a:gd name="connsiteX87" fmla="*/ 276293 w 389167"/>
                    <a:gd name="connsiteY87" fmla="*/ 3610 h 389167"/>
                    <a:gd name="connsiteX88" fmla="*/ 293966 w 389167"/>
                    <a:gd name="connsiteY88" fmla="*/ 0 h 389167"/>
                    <a:gd name="connsiteX89" fmla="*/ 311638 w 389167"/>
                    <a:gd name="connsiteY89" fmla="*/ 3610 h 389167"/>
                    <a:gd name="connsiteX90" fmla="*/ 326079 w 389167"/>
                    <a:gd name="connsiteY90" fmla="*/ 13302 h 389167"/>
                    <a:gd name="connsiteX91" fmla="*/ 335771 w 389167"/>
                    <a:gd name="connsiteY91" fmla="*/ 27743 h 389167"/>
                    <a:gd name="connsiteX92" fmla="*/ 339381 w 389167"/>
                    <a:gd name="connsiteY92" fmla="*/ 45415 h 389167"/>
                    <a:gd name="connsiteX93" fmla="*/ 335771 w 389167"/>
                    <a:gd name="connsiteY93" fmla="*/ 63088 h 389167"/>
                    <a:gd name="connsiteX94" fmla="*/ 326079 w 389167"/>
                    <a:gd name="connsiteY94" fmla="*/ 77529 h 389167"/>
                    <a:gd name="connsiteX95" fmla="*/ 311638 w 389167"/>
                    <a:gd name="connsiteY95" fmla="*/ 87221 h 389167"/>
                    <a:gd name="connsiteX96" fmla="*/ 293966 w 389167"/>
                    <a:gd name="connsiteY96" fmla="*/ 90831 h 389167"/>
                    <a:gd name="connsiteX97" fmla="*/ 275913 w 389167"/>
                    <a:gd name="connsiteY97" fmla="*/ 87031 h 389167"/>
                    <a:gd name="connsiteX98" fmla="*/ 239999 w 389167"/>
                    <a:gd name="connsiteY98" fmla="*/ 140997 h 389167"/>
                    <a:gd name="connsiteX99" fmla="*/ 258431 w 389167"/>
                    <a:gd name="connsiteY99" fmla="*/ 164940 h 389167"/>
                    <a:gd name="connsiteX100" fmla="*/ 264892 w 389167"/>
                    <a:gd name="connsiteY100" fmla="*/ 194584 h 389167"/>
                    <a:gd name="connsiteX101" fmla="*/ 264892 w 389167"/>
                    <a:gd name="connsiteY101" fmla="*/ 196294 h 389167"/>
                    <a:gd name="connsiteX102" fmla="*/ 264702 w 389167"/>
                    <a:gd name="connsiteY102" fmla="*/ 198004 h 389167"/>
                    <a:gd name="connsiteX103" fmla="*/ 300996 w 389167"/>
                    <a:gd name="connsiteY103" fmla="*/ 204085 h 389167"/>
                    <a:gd name="connsiteX104" fmla="*/ 307647 w 389167"/>
                    <a:gd name="connsiteY104" fmla="*/ 191923 h 389167"/>
                    <a:gd name="connsiteX105" fmla="*/ 317528 w 389167"/>
                    <a:gd name="connsiteY105" fmla="*/ 182422 h 389167"/>
                    <a:gd name="connsiteX106" fmla="*/ 329880 w 389167"/>
                    <a:gd name="connsiteY106" fmla="*/ 176341 h 389167"/>
                    <a:gd name="connsiteX107" fmla="*/ 343752 w 389167"/>
                    <a:gd name="connsiteY107" fmla="*/ 174061 h 389167"/>
                    <a:gd name="connsiteX108" fmla="*/ 293966 w 389167"/>
                    <a:gd name="connsiteY108" fmla="*/ 16152 h 389167"/>
                    <a:gd name="connsiteX109" fmla="*/ 282564 w 389167"/>
                    <a:gd name="connsiteY109" fmla="*/ 18432 h 389167"/>
                    <a:gd name="connsiteX110" fmla="*/ 273443 w 389167"/>
                    <a:gd name="connsiteY110" fmla="*/ 24893 h 389167"/>
                    <a:gd name="connsiteX111" fmla="*/ 267172 w 389167"/>
                    <a:gd name="connsiteY111" fmla="*/ 34204 h 389167"/>
                    <a:gd name="connsiteX112" fmla="*/ 264892 w 389167"/>
                    <a:gd name="connsiteY112" fmla="*/ 45415 h 389167"/>
                    <a:gd name="connsiteX113" fmla="*/ 267172 w 389167"/>
                    <a:gd name="connsiteY113" fmla="*/ 56817 h 389167"/>
                    <a:gd name="connsiteX114" fmla="*/ 273253 w 389167"/>
                    <a:gd name="connsiteY114" fmla="*/ 66128 h 389167"/>
                    <a:gd name="connsiteX115" fmla="*/ 282564 w 389167"/>
                    <a:gd name="connsiteY115" fmla="*/ 72399 h 389167"/>
                    <a:gd name="connsiteX116" fmla="*/ 293966 w 389167"/>
                    <a:gd name="connsiteY116" fmla="*/ 74679 h 389167"/>
                    <a:gd name="connsiteX117" fmla="*/ 305367 w 389167"/>
                    <a:gd name="connsiteY117" fmla="*/ 72399 h 389167"/>
                    <a:gd name="connsiteX118" fmla="*/ 314678 w 389167"/>
                    <a:gd name="connsiteY118" fmla="*/ 66128 h 389167"/>
                    <a:gd name="connsiteX119" fmla="*/ 320949 w 389167"/>
                    <a:gd name="connsiteY119" fmla="*/ 56817 h 389167"/>
                    <a:gd name="connsiteX120" fmla="*/ 323229 w 389167"/>
                    <a:gd name="connsiteY120" fmla="*/ 45415 h 389167"/>
                    <a:gd name="connsiteX121" fmla="*/ 320949 w 389167"/>
                    <a:gd name="connsiteY121" fmla="*/ 34014 h 389167"/>
                    <a:gd name="connsiteX122" fmla="*/ 314678 w 389167"/>
                    <a:gd name="connsiteY122" fmla="*/ 24703 h 389167"/>
                    <a:gd name="connsiteX123" fmla="*/ 305367 w 389167"/>
                    <a:gd name="connsiteY123" fmla="*/ 18432 h 389167"/>
                    <a:gd name="connsiteX124" fmla="*/ 293966 w 389167"/>
                    <a:gd name="connsiteY124" fmla="*/ 16152 h 389167"/>
                    <a:gd name="connsiteX125" fmla="*/ 45415 w 389167"/>
                    <a:gd name="connsiteY125" fmla="*/ 298336 h 389167"/>
                    <a:gd name="connsiteX126" fmla="*/ 56627 w 389167"/>
                    <a:gd name="connsiteY126" fmla="*/ 296056 h 389167"/>
                    <a:gd name="connsiteX127" fmla="*/ 65938 w 389167"/>
                    <a:gd name="connsiteY127" fmla="*/ 289975 h 389167"/>
                    <a:gd name="connsiteX128" fmla="*/ 72209 w 389167"/>
                    <a:gd name="connsiteY128" fmla="*/ 280664 h 389167"/>
                    <a:gd name="connsiteX129" fmla="*/ 74679 w 389167"/>
                    <a:gd name="connsiteY129" fmla="*/ 269263 h 389167"/>
                    <a:gd name="connsiteX130" fmla="*/ 72399 w 389167"/>
                    <a:gd name="connsiteY130" fmla="*/ 257861 h 389167"/>
                    <a:gd name="connsiteX131" fmla="*/ 66128 w 389167"/>
                    <a:gd name="connsiteY131" fmla="*/ 248550 h 389167"/>
                    <a:gd name="connsiteX132" fmla="*/ 56817 w 389167"/>
                    <a:gd name="connsiteY132" fmla="*/ 242279 h 389167"/>
                    <a:gd name="connsiteX133" fmla="*/ 45415 w 389167"/>
                    <a:gd name="connsiteY133" fmla="*/ 239999 h 389167"/>
                    <a:gd name="connsiteX134" fmla="*/ 34014 w 389167"/>
                    <a:gd name="connsiteY134" fmla="*/ 242279 h 389167"/>
                    <a:gd name="connsiteX135" fmla="*/ 24703 w 389167"/>
                    <a:gd name="connsiteY135" fmla="*/ 248550 h 389167"/>
                    <a:gd name="connsiteX136" fmla="*/ 18432 w 389167"/>
                    <a:gd name="connsiteY136" fmla="*/ 257861 h 389167"/>
                    <a:gd name="connsiteX137" fmla="*/ 16152 w 389167"/>
                    <a:gd name="connsiteY137" fmla="*/ 269263 h 389167"/>
                    <a:gd name="connsiteX138" fmla="*/ 18432 w 389167"/>
                    <a:gd name="connsiteY138" fmla="*/ 280664 h 389167"/>
                    <a:gd name="connsiteX139" fmla="*/ 24703 w 389167"/>
                    <a:gd name="connsiteY139" fmla="*/ 289785 h 389167"/>
                    <a:gd name="connsiteX140" fmla="*/ 34014 w 389167"/>
                    <a:gd name="connsiteY140" fmla="*/ 296056 h 389167"/>
                    <a:gd name="connsiteX141" fmla="*/ 45415 w 389167"/>
                    <a:gd name="connsiteY141" fmla="*/ 298336 h 389167"/>
                    <a:gd name="connsiteX142" fmla="*/ 273443 w 389167"/>
                    <a:gd name="connsiteY142" fmla="*/ 343752 h 389167"/>
                    <a:gd name="connsiteX143" fmla="*/ 271163 w 389167"/>
                    <a:gd name="connsiteY143" fmla="*/ 332540 h 389167"/>
                    <a:gd name="connsiteX144" fmla="*/ 265082 w 389167"/>
                    <a:gd name="connsiteY144" fmla="*/ 323229 h 389167"/>
                    <a:gd name="connsiteX145" fmla="*/ 255771 w 389167"/>
                    <a:gd name="connsiteY145" fmla="*/ 316958 h 389167"/>
                    <a:gd name="connsiteX146" fmla="*/ 244370 w 389167"/>
                    <a:gd name="connsiteY146" fmla="*/ 314488 h 389167"/>
                    <a:gd name="connsiteX147" fmla="*/ 232968 w 389167"/>
                    <a:gd name="connsiteY147" fmla="*/ 316768 h 389167"/>
                    <a:gd name="connsiteX148" fmla="*/ 223657 w 389167"/>
                    <a:gd name="connsiteY148" fmla="*/ 323039 h 389167"/>
                    <a:gd name="connsiteX149" fmla="*/ 217386 w 389167"/>
                    <a:gd name="connsiteY149" fmla="*/ 332350 h 389167"/>
                    <a:gd name="connsiteX150" fmla="*/ 215106 w 389167"/>
                    <a:gd name="connsiteY150" fmla="*/ 343752 h 389167"/>
                    <a:gd name="connsiteX151" fmla="*/ 217386 w 389167"/>
                    <a:gd name="connsiteY151" fmla="*/ 355153 h 389167"/>
                    <a:gd name="connsiteX152" fmla="*/ 223657 w 389167"/>
                    <a:gd name="connsiteY152" fmla="*/ 364464 h 389167"/>
                    <a:gd name="connsiteX153" fmla="*/ 232968 w 389167"/>
                    <a:gd name="connsiteY153" fmla="*/ 370735 h 389167"/>
                    <a:gd name="connsiteX154" fmla="*/ 244370 w 389167"/>
                    <a:gd name="connsiteY154" fmla="*/ 373015 h 389167"/>
                    <a:gd name="connsiteX155" fmla="*/ 255771 w 389167"/>
                    <a:gd name="connsiteY155" fmla="*/ 370735 h 389167"/>
                    <a:gd name="connsiteX156" fmla="*/ 264892 w 389167"/>
                    <a:gd name="connsiteY156" fmla="*/ 364464 h 389167"/>
                    <a:gd name="connsiteX157" fmla="*/ 271163 w 389167"/>
                    <a:gd name="connsiteY157" fmla="*/ 355153 h 389167"/>
                    <a:gd name="connsiteX158" fmla="*/ 273443 w 389167"/>
                    <a:gd name="connsiteY158" fmla="*/ 343752 h 389167"/>
                    <a:gd name="connsiteX159" fmla="*/ 65938 w 389167"/>
                    <a:gd name="connsiteY159" fmla="*/ 70308 h 389167"/>
                    <a:gd name="connsiteX160" fmla="*/ 68218 w 389167"/>
                    <a:gd name="connsiteY160" fmla="*/ 81710 h 389167"/>
                    <a:gd name="connsiteX161" fmla="*/ 74489 w 389167"/>
                    <a:gd name="connsiteY161" fmla="*/ 90831 h 389167"/>
                    <a:gd name="connsiteX162" fmla="*/ 83800 w 389167"/>
                    <a:gd name="connsiteY162" fmla="*/ 97102 h 389167"/>
                    <a:gd name="connsiteX163" fmla="*/ 95202 w 389167"/>
                    <a:gd name="connsiteY163" fmla="*/ 99382 h 389167"/>
                    <a:gd name="connsiteX164" fmla="*/ 106413 w 389167"/>
                    <a:gd name="connsiteY164" fmla="*/ 97102 h 389167"/>
                    <a:gd name="connsiteX165" fmla="*/ 115724 w 389167"/>
                    <a:gd name="connsiteY165" fmla="*/ 90831 h 389167"/>
                    <a:gd name="connsiteX166" fmla="*/ 121995 w 389167"/>
                    <a:gd name="connsiteY166" fmla="*/ 81710 h 389167"/>
                    <a:gd name="connsiteX167" fmla="*/ 124275 w 389167"/>
                    <a:gd name="connsiteY167" fmla="*/ 70308 h 389167"/>
                    <a:gd name="connsiteX168" fmla="*/ 121995 w 389167"/>
                    <a:gd name="connsiteY168" fmla="*/ 59097 h 389167"/>
                    <a:gd name="connsiteX169" fmla="*/ 115914 w 389167"/>
                    <a:gd name="connsiteY169" fmla="*/ 49786 h 389167"/>
                    <a:gd name="connsiteX170" fmla="*/ 106603 w 389167"/>
                    <a:gd name="connsiteY170" fmla="*/ 43515 h 389167"/>
                    <a:gd name="connsiteX171" fmla="*/ 95202 w 389167"/>
                    <a:gd name="connsiteY171" fmla="*/ 41045 h 389167"/>
                    <a:gd name="connsiteX172" fmla="*/ 83800 w 389167"/>
                    <a:gd name="connsiteY172" fmla="*/ 43325 h 389167"/>
                    <a:gd name="connsiteX173" fmla="*/ 74489 w 389167"/>
                    <a:gd name="connsiteY173" fmla="*/ 49596 h 389167"/>
                    <a:gd name="connsiteX174" fmla="*/ 68218 w 389167"/>
                    <a:gd name="connsiteY174" fmla="*/ 58907 h 389167"/>
                    <a:gd name="connsiteX175" fmla="*/ 65938 w 389167"/>
                    <a:gd name="connsiteY175" fmla="*/ 70308 h 389167"/>
                    <a:gd name="connsiteX176" fmla="*/ 194584 w 389167"/>
                    <a:gd name="connsiteY176" fmla="*/ 248550 h 389167"/>
                    <a:gd name="connsiteX177" fmla="*/ 215486 w 389167"/>
                    <a:gd name="connsiteY177" fmla="*/ 244370 h 389167"/>
                    <a:gd name="connsiteX178" fmla="*/ 232588 w 389167"/>
                    <a:gd name="connsiteY178" fmla="*/ 232778 h 389167"/>
                    <a:gd name="connsiteX179" fmla="*/ 244179 w 389167"/>
                    <a:gd name="connsiteY179" fmla="*/ 215676 h 389167"/>
                    <a:gd name="connsiteX180" fmla="*/ 248550 w 389167"/>
                    <a:gd name="connsiteY180" fmla="*/ 194584 h 389167"/>
                    <a:gd name="connsiteX181" fmla="*/ 244370 w 389167"/>
                    <a:gd name="connsiteY181" fmla="*/ 173681 h 389167"/>
                    <a:gd name="connsiteX182" fmla="*/ 232778 w 389167"/>
                    <a:gd name="connsiteY182" fmla="*/ 156579 h 389167"/>
                    <a:gd name="connsiteX183" fmla="*/ 215676 w 389167"/>
                    <a:gd name="connsiteY183" fmla="*/ 144988 h 389167"/>
                    <a:gd name="connsiteX184" fmla="*/ 194584 w 389167"/>
                    <a:gd name="connsiteY184" fmla="*/ 140617 h 389167"/>
                    <a:gd name="connsiteX185" fmla="*/ 173681 w 389167"/>
                    <a:gd name="connsiteY185" fmla="*/ 144797 h 389167"/>
                    <a:gd name="connsiteX186" fmla="*/ 156579 w 389167"/>
                    <a:gd name="connsiteY186" fmla="*/ 156389 h 389167"/>
                    <a:gd name="connsiteX187" fmla="*/ 144988 w 389167"/>
                    <a:gd name="connsiteY187" fmla="*/ 173491 h 389167"/>
                    <a:gd name="connsiteX188" fmla="*/ 140617 w 389167"/>
                    <a:gd name="connsiteY188" fmla="*/ 194584 h 389167"/>
                    <a:gd name="connsiteX189" fmla="*/ 144797 w 389167"/>
                    <a:gd name="connsiteY189" fmla="*/ 215486 h 389167"/>
                    <a:gd name="connsiteX190" fmla="*/ 156389 w 389167"/>
                    <a:gd name="connsiteY190" fmla="*/ 232588 h 389167"/>
                    <a:gd name="connsiteX191" fmla="*/ 173491 w 389167"/>
                    <a:gd name="connsiteY191" fmla="*/ 244179 h 389167"/>
                    <a:gd name="connsiteX192" fmla="*/ 194584 w 389167"/>
                    <a:gd name="connsiteY192" fmla="*/ 248550 h 389167"/>
                    <a:gd name="connsiteX193" fmla="*/ 343752 w 389167"/>
                    <a:gd name="connsiteY193" fmla="*/ 248550 h 389167"/>
                    <a:gd name="connsiteX194" fmla="*/ 354963 w 389167"/>
                    <a:gd name="connsiteY194" fmla="*/ 246270 h 389167"/>
                    <a:gd name="connsiteX195" fmla="*/ 364274 w 389167"/>
                    <a:gd name="connsiteY195" fmla="*/ 240189 h 389167"/>
                    <a:gd name="connsiteX196" fmla="*/ 370545 w 389167"/>
                    <a:gd name="connsiteY196" fmla="*/ 230878 h 389167"/>
                    <a:gd name="connsiteX197" fmla="*/ 373015 w 389167"/>
                    <a:gd name="connsiteY197" fmla="*/ 219477 h 389167"/>
                    <a:gd name="connsiteX198" fmla="*/ 370735 w 389167"/>
                    <a:gd name="connsiteY198" fmla="*/ 208075 h 389167"/>
                    <a:gd name="connsiteX199" fmla="*/ 364464 w 389167"/>
                    <a:gd name="connsiteY199" fmla="*/ 198764 h 389167"/>
                    <a:gd name="connsiteX200" fmla="*/ 355153 w 389167"/>
                    <a:gd name="connsiteY200" fmla="*/ 192493 h 389167"/>
                    <a:gd name="connsiteX201" fmla="*/ 343752 w 389167"/>
                    <a:gd name="connsiteY201" fmla="*/ 190213 h 389167"/>
                    <a:gd name="connsiteX202" fmla="*/ 332350 w 389167"/>
                    <a:gd name="connsiteY202" fmla="*/ 192493 h 389167"/>
                    <a:gd name="connsiteX203" fmla="*/ 323039 w 389167"/>
                    <a:gd name="connsiteY203" fmla="*/ 198764 h 389167"/>
                    <a:gd name="connsiteX204" fmla="*/ 316768 w 389167"/>
                    <a:gd name="connsiteY204" fmla="*/ 208075 h 389167"/>
                    <a:gd name="connsiteX205" fmla="*/ 314488 w 389167"/>
                    <a:gd name="connsiteY205" fmla="*/ 219477 h 389167"/>
                    <a:gd name="connsiteX206" fmla="*/ 316768 w 389167"/>
                    <a:gd name="connsiteY206" fmla="*/ 230878 h 389167"/>
                    <a:gd name="connsiteX207" fmla="*/ 323039 w 389167"/>
                    <a:gd name="connsiteY207" fmla="*/ 239999 h 389167"/>
                    <a:gd name="connsiteX208" fmla="*/ 332350 w 389167"/>
                    <a:gd name="connsiteY208" fmla="*/ 246270 h 389167"/>
                    <a:gd name="connsiteX209" fmla="*/ 343752 w 389167"/>
                    <a:gd name="connsiteY209" fmla="*/ 248550 h 38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89167" h="389167">
                      <a:moveTo>
                        <a:pt x="343752" y="174061"/>
                      </a:moveTo>
                      <a:cubicBezTo>
                        <a:pt x="349960" y="174061"/>
                        <a:pt x="355850" y="175264"/>
                        <a:pt x="361424" y="177671"/>
                      </a:cubicBezTo>
                      <a:cubicBezTo>
                        <a:pt x="366997" y="180078"/>
                        <a:pt x="371812" y="183309"/>
                        <a:pt x="375865" y="187363"/>
                      </a:cubicBezTo>
                      <a:cubicBezTo>
                        <a:pt x="379919" y="191416"/>
                        <a:pt x="383149" y="196231"/>
                        <a:pt x="385557" y="201804"/>
                      </a:cubicBezTo>
                      <a:cubicBezTo>
                        <a:pt x="387964" y="207378"/>
                        <a:pt x="389167" y="213268"/>
                        <a:pt x="389167" y="219477"/>
                      </a:cubicBezTo>
                      <a:cubicBezTo>
                        <a:pt x="389167" y="225810"/>
                        <a:pt x="387964" y="231701"/>
                        <a:pt x="385557" y="237149"/>
                      </a:cubicBezTo>
                      <a:cubicBezTo>
                        <a:pt x="383149" y="242597"/>
                        <a:pt x="379919" y="247410"/>
                        <a:pt x="375865" y="251590"/>
                      </a:cubicBezTo>
                      <a:cubicBezTo>
                        <a:pt x="371812" y="255771"/>
                        <a:pt x="366997" y="259001"/>
                        <a:pt x="361424" y="261282"/>
                      </a:cubicBezTo>
                      <a:cubicBezTo>
                        <a:pt x="355850" y="263562"/>
                        <a:pt x="349960" y="264765"/>
                        <a:pt x="343752" y="264892"/>
                      </a:cubicBezTo>
                      <a:cubicBezTo>
                        <a:pt x="337543" y="264892"/>
                        <a:pt x="331717" y="263752"/>
                        <a:pt x="326269" y="261472"/>
                      </a:cubicBezTo>
                      <a:cubicBezTo>
                        <a:pt x="320821" y="259191"/>
                        <a:pt x="316071" y="255961"/>
                        <a:pt x="312018" y="251780"/>
                      </a:cubicBezTo>
                      <a:cubicBezTo>
                        <a:pt x="307965" y="247600"/>
                        <a:pt x="304670" y="242849"/>
                        <a:pt x="302137" y="237529"/>
                      </a:cubicBezTo>
                      <a:cubicBezTo>
                        <a:pt x="299604" y="232208"/>
                        <a:pt x="298336" y="226380"/>
                        <a:pt x="298336" y="220047"/>
                      </a:cubicBezTo>
                      <a:lnTo>
                        <a:pt x="262042" y="213966"/>
                      </a:lnTo>
                      <a:cubicBezTo>
                        <a:pt x="259254" y="223720"/>
                        <a:pt x="254568" y="232461"/>
                        <a:pt x="247980" y="240189"/>
                      </a:cubicBezTo>
                      <a:cubicBezTo>
                        <a:pt x="241392" y="247917"/>
                        <a:pt x="233538" y="253933"/>
                        <a:pt x="224417" y="258241"/>
                      </a:cubicBezTo>
                      <a:lnTo>
                        <a:pt x="237909" y="298716"/>
                      </a:lnTo>
                      <a:cubicBezTo>
                        <a:pt x="238922" y="298589"/>
                        <a:pt x="239999" y="298526"/>
                        <a:pt x="241139" y="298526"/>
                      </a:cubicBezTo>
                      <a:cubicBezTo>
                        <a:pt x="242279" y="298526"/>
                        <a:pt x="243357" y="298463"/>
                        <a:pt x="244370" y="298336"/>
                      </a:cubicBezTo>
                      <a:cubicBezTo>
                        <a:pt x="250578" y="298336"/>
                        <a:pt x="256404" y="299539"/>
                        <a:pt x="261852" y="301946"/>
                      </a:cubicBezTo>
                      <a:cubicBezTo>
                        <a:pt x="267300" y="304354"/>
                        <a:pt x="272113" y="307584"/>
                        <a:pt x="276293" y="311638"/>
                      </a:cubicBezTo>
                      <a:cubicBezTo>
                        <a:pt x="280474" y="315691"/>
                        <a:pt x="283767" y="320506"/>
                        <a:pt x="286175" y="326079"/>
                      </a:cubicBezTo>
                      <a:cubicBezTo>
                        <a:pt x="288582" y="331653"/>
                        <a:pt x="289785" y="337543"/>
                        <a:pt x="289785" y="343752"/>
                      </a:cubicBezTo>
                      <a:cubicBezTo>
                        <a:pt x="289785" y="349960"/>
                        <a:pt x="288582" y="355786"/>
                        <a:pt x="286175" y="361234"/>
                      </a:cubicBezTo>
                      <a:cubicBezTo>
                        <a:pt x="283767" y="366682"/>
                        <a:pt x="280537" y="371495"/>
                        <a:pt x="276483" y="375675"/>
                      </a:cubicBezTo>
                      <a:cubicBezTo>
                        <a:pt x="272430" y="379856"/>
                        <a:pt x="267615" y="383149"/>
                        <a:pt x="262042" y="385557"/>
                      </a:cubicBezTo>
                      <a:cubicBezTo>
                        <a:pt x="256468" y="387964"/>
                        <a:pt x="250578" y="389167"/>
                        <a:pt x="244370" y="389167"/>
                      </a:cubicBezTo>
                      <a:cubicBezTo>
                        <a:pt x="238036" y="389167"/>
                        <a:pt x="232145" y="387964"/>
                        <a:pt x="226697" y="385557"/>
                      </a:cubicBezTo>
                      <a:cubicBezTo>
                        <a:pt x="221249" y="383149"/>
                        <a:pt x="216436" y="379919"/>
                        <a:pt x="212256" y="375865"/>
                      </a:cubicBezTo>
                      <a:cubicBezTo>
                        <a:pt x="208075" y="371812"/>
                        <a:pt x="204845" y="367062"/>
                        <a:pt x="202564" y="361614"/>
                      </a:cubicBezTo>
                      <a:cubicBezTo>
                        <a:pt x="200284" y="356166"/>
                        <a:pt x="199081" y="350212"/>
                        <a:pt x="198954" y="343752"/>
                      </a:cubicBezTo>
                      <a:cubicBezTo>
                        <a:pt x="198954" y="335391"/>
                        <a:pt x="201044" y="327662"/>
                        <a:pt x="205225" y="320569"/>
                      </a:cubicBezTo>
                      <a:cubicBezTo>
                        <a:pt x="209405" y="313475"/>
                        <a:pt x="215169" y="307900"/>
                        <a:pt x="222517" y="303847"/>
                      </a:cubicBezTo>
                      <a:lnTo>
                        <a:pt x="209025" y="263372"/>
                      </a:lnTo>
                      <a:cubicBezTo>
                        <a:pt x="206618" y="263879"/>
                        <a:pt x="204275" y="264259"/>
                        <a:pt x="201994" y="264512"/>
                      </a:cubicBezTo>
                      <a:cubicBezTo>
                        <a:pt x="199714" y="264765"/>
                        <a:pt x="197244" y="264892"/>
                        <a:pt x="194584" y="264892"/>
                      </a:cubicBezTo>
                      <a:cubicBezTo>
                        <a:pt x="188630" y="264892"/>
                        <a:pt x="182865" y="264195"/>
                        <a:pt x="177291" y="262802"/>
                      </a:cubicBezTo>
                      <a:cubicBezTo>
                        <a:pt x="171717" y="261409"/>
                        <a:pt x="166333" y="259254"/>
                        <a:pt x="161139" y="256341"/>
                      </a:cubicBezTo>
                      <a:cubicBezTo>
                        <a:pt x="155946" y="253428"/>
                        <a:pt x="151258" y="250070"/>
                        <a:pt x="147078" y="246270"/>
                      </a:cubicBezTo>
                      <a:cubicBezTo>
                        <a:pt x="142897" y="242469"/>
                        <a:pt x="139160" y="238036"/>
                        <a:pt x="135866" y="232968"/>
                      </a:cubicBezTo>
                      <a:lnTo>
                        <a:pt x="88931" y="256531"/>
                      </a:lnTo>
                      <a:cubicBezTo>
                        <a:pt x="90198" y="260459"/>
                        <a:pt x="90831" y="264702"/>
                        <a:pt x="90831" y="269263"/>
                      </a:cubicBezTo>
                      <a:cubicBezTo>
                        <a:pt x="90831" y="275471"/>
                        <a:pt x="89628" y="281297"/>
                        <a:pt x="87221" y="286745"/>
                      </a:cubicBezTo>
                      <a:cubicBezTo>
                        <a:pt x="84814" y="292193"/>
                        <a:pt x="81583" y="297006"/>
                        <a:pt x="77529" y="301186"/>
                      </a:cubicBezTo>
                      <a:cubicBezTo>
                        <a:pt x="73476" y="305367"/>
                        <a:pt x="68662" y="308597"/>
                        <a:pt x="63088" y="310878"/>
                      </a:cubicBezTo>
                      <a:cubicBezTo>
                        <a:pt x="57514" y="313158"/>
                        <a:pt x="51623" y="314361"/>
                        <a:pt x="45415" y="314488"/>
                      </a:cubicBezTo>
                      <a:cubicBezTo>
                        <a:pt x="39208" y="314488"/>
                        <a:pt x="33381" y="313285"/>
                        <a:pt x="27933" y="310878"/>
                      </a:cubicBezTo>
                      <a:cubicBezTo>
                        <a:pt x="22486" y="308470"/>
                        <a:pt x="17672" y="305240"/>
                        <a:pt x="13492" y="301186"/>
                      </a:cubicBezTo>
                      <a:cubicBezTo>
                        <a:pt x="9311" y="297133"/>
                        <a:pt x="6017" y="292383"/>
                        <a:pt x="3610" y="286935"/>
                      </a:cubicBezTo>
                      <a:cubicBezTo>
                        <a:pt x="1203" y="281487"/>
                        <a:pt x="0" y="275596"/>
                        <a:pt x="0" y="269263"/>
                      </a:cubicBezTo>
                      <a:cubicBezTo>
                        <a:pt x="0" y="263054"/>
                        <a:pt x="1203" y="257164"/>
                        <a:pt x="3610" y="251590"/>
                      </a:cubicBezTo>
                      <a:cubicBezTo>
                        <a:pt x="6017" y="246017"/>
                        <a:pt x="9248" y="241202"/>
                        <a:pt x="13302" y="237149"/>
                      </a:cubicBezTo>
                      <a:cubicBezTo>
                        <a:pt x="17355" y="233095"/>
                        <a:pt x="22106" y="229865"/>
                        <a:pt x="27553" y="227457"/>
                      </a:cubicBezTo>
                      <a:cubicBezTo>
                        <a:pt x="33001" y="225050"/>
                        <a:pt x="38955" y="223847"/>
                        <a:pt x="45415" y="223847"/>
                      </a:cubicBezTo>
                      <a:cubicBezTo>
                        <a:pt x="52636" y="223847"/>
                        <a:pt x="59414" y="225430"/>
                        <a:pt x="65748" y="228598"/>
                      </a:cubicBezTo>
                      <a:cubicBezTo>
                        <a:pt x="72082" y="231765"/>
                        <a:pt x="77403" y="236199"/>
                        <a:pt x="81710" y="241899"/>
                      </a:cubicBezTo>
                      <a:lnTo>
                        <a:pt x="128456" y="218526"/>
                      </a:lnTo>
                      <a:cubicBezTo>
                        <a:pt x="127062" y="214726"/>
                        <a:pt x="126048" y="210798"/>
                        <a:pt x="125415" y="206745"/>
                      </a:cubicBezTo>
                      <a:cubicBezTo>
                        <a:pt x="124782" y="202692"/>
                        <a:pt x="124402" y="198637"/>
                        <a:pt x="124275" y="194584"/>
                      </a:cubicBezTo>
                      <a:cubicBezTo>
                        <a:pt x="124275" y="185336"/>
                        <a:pt x="126048" y="176468"/>
                        <a:pt x="129596" y="167980"/>
                      </a:cubicBezTo>
                      <a:cubicBezTo>
                        <a:pt x="133143" y="159493"/>
                        <a:pt x="138147" y="151892"/>
                        <a:pt x="144607" y="145178"/>
                      </a:cubicBezTo>
                      <a:lnTo>
                        <a:pt x="116674" y="110213"/>
                      </a:lnTo>
                      <a:cubicBezTo>
                        <a:pt x="113380" y="111987"/>
                        <a:pt x="109897" y="113317"/>
                        <a:pt x="106223" y="114204"/>
                      </a:cubicBezTo>
                      <a:cubicBezTo>
                        <a:pt x="102549" y="115091"/>
                        <a:pt x="98875" y="115597"/>
                        <a:pt x="95202" y="115724"/>
                      </a:cubicBezTo>
                      <a:cubicBezTo>
                        <a:pt x="88867" y="115724"/>
                        <a:pt x="82977" y="114521"/>
                        <a:pt x="77529" y="112114"/>
                      </a:cubicBezTo>
                      <a:cubicBezTo>
                        <a:pt x="72082" y="109707"/>
                        <a:pt x="67268" y="106476"/>
                        <a:pt x="63088" y="102422"/>
                      </a:cubicBezTo>
                      <a:cubicBezTo>
                        <a:pt x="58907" y="98369"/>
                        <a:pt x="55677" y="93618"/>
                        <a:pt x="53396" y="88171"/>
                      </a:cubicBezTo>
                      <a:cubicBezTo>
                        <a:pt x="51116" y="82723"/>
                        <a:pt x="49913" y="76769"/>
                        <a:pt x="49786" y="70308"/>
                      </a:cubicBezTo>
                      <a:cubicBezTo>
                        <a:pt x="49786" y="64101"/>
                        <a:pt x="50989" y="58210"/>
                        <a:pt x="53396" y="52636"/>
                      </a:cubicBezTo>
                      <a:cubicBezTo>
                        <a:pt x="55803" y="47062"/>
                        <a:pt x="59034" y="42248"/>
                        <a:pt x="63088" y="38195"/>
                      </a:cubicBezTo>
                      <a:cubicBezTo>
                        <a:pt x="67141" y="34141"/>
                        <a:pt x="71892" y="30910"/>
                        <a:pt x="77339" y="28503"/>
                      </a:cubicBezTo>
                      <a:cubicBezTo>
                        <a:pt x="82787" y="26096"/>
                        <a:pt x="88741" y="24893"/>
                        <a:pt x="95202" y="24893"/>
                      </a:cubicBezTo>
                      <a:cubicBezTo>
                        <a:pt x="101409" y="24893"/>
                        <a:pt x="107236" y="26096"/>
                        <a:pt x="112684" y="28503"/>
                      </a:cubicBezTo>
                      <a:cubicBezTo>
                        <a:pt x="118131" y="30910"/>
                        <a:pt x="122945" y="34141"/>
                        <a:pt x="127125" y="38195"/>
                      </a:cubicBezTo>
                      <a:cubicBezTo>
                        <a:pt x="131306" y="42248"/>
                        <a:pt x="134600" y="47062"/>
                        <a:pt x="137007" y="52636"/>
                      </a:cubicBezTo>
                      <a:cubicBezTo>
                        <a:pt x="139414" y="58210"/>
                        <a:pt x="140617" y="64101"/>
                        <a:pt x="140617" y="70308"/>
                      </a:cubicBezTo>
                      <a:cubicBezTo>
                        <a:pt x="140617" y="75756"/>
                        <a:pt x="139667" y="81077"/>
                        <a:pt x="137767" y="86270"/>
                      </a:cubicBezTo>
                      <a:cubicBezTo>
                        <a:pt x="135866" y="91464"/>
                        <a:pt x="133079" y="96088"/>
                        <a:pt x="129406" y="100142"/>
                      </a:cubicBezTo>
                      <a:lnTo>
                        <a:pt x="157339" y="135106"/>
                      </a:lnTo>
                      <a:cubicBezTo>
                        <a:pt x="162913" y="131559"/>
                        <a:pt x="168867" y="128899"/>
                        <a:pt x="175201" y="127125"/>
                      </a:cubicBezTo>
                      <a:cubicBezTo>
                        <a:pt x="181535" y="125352"/>
                        <a:pt x="187996" y="124402"/>
                        <a:pt x="194584" y="124275"/>
                      </a:cubicBezTo>
                      <a:cubicBezTo>
                        <a:pt x="205858" y="124275"/>
                        <a:pt x="216499" y="126872"/>
                        <a:pt x="226507" y="132066"/>
                      </a:cubicBezTo>
                      <a:lnTo>
                        <a:pt x="262612" y="78099"/>
                      </a:lnTo>
                      <a:cubicBezTo>
                        <a:pt x="258178" y="73792"/>
                        <a:pt x="254758" y="68852"/>
                        <a:pt x="252350" y="63278"/>
                      </a:cubicBezTo>
                      <a:cubicBezTo>
                        <a:pt x="249943" y="57704"/>
                        <a:pt x="248677" y="51750"/>
                        <a:pt x="248550" y="45415"/>
                      </a:cubicBezTo>
                      <a:cubicBezTo>
                        <a:pt x="248550" y="39208"/>
                        <a:pt x="249753" y="33381"/>
                        <a:pt x="252160" y="27933"/>
                      </a:cubicBezTo>
                      <a:cubicBezTo>
                        <a:pt x="254568" y="22486"/>
                        <a:pt x="257798" y="17672"/>
                        <a:pt x="261852" y="13492"/>
                      </a:cubicBezTo>
                      <a:cubicBezTo>
                        <a:pt x="265905" y="9311"/>
                        <a:pt x="270720" y="6017"/>
                        <a:pt x="276293" y="3610"/>
                      </a:cubicBezTo>
                      <a:cubicBezTo>
                        <a:pt x="281867" y="1203"/>
                        <a:pt x="287757" y="0"/>
                        <a:pt x="293966" y="0"/>
                      </a:cubicBezTo>
                      <a:cubicBezTo>
                        <a:pt x="300174" y="0"/>
                        <a:pt x="306064" y="1203"/>
                        <a:pt x="311638" y="3610"/>
                      </a:cubicBezTo>
                      <a:cubicBezTo>
                        <a:pt x="317211" y="6017"/>
                        <a:pt x="322026" y="9248"/>
                        <a:pt x="326079" y="13302"/>
                      </a:cubicBezTo>
                      <a:cubicBezTo>
                        <a:pt x="330133" y="17355"/>
                        <a:pt x="333363" y="22169"/>
                        <a:pt x="335771" y="27743"/>
                      </a:cubicBezTo>
                      <a:cubicBezTo>
                        <a:pt x="338178" y="33317"/>
                        <a:pt x="339381" y="39208"/>
                        <a:pt x="339381" y="45415"/>
                      </a:cubicBezTo>
                      <a:cubicBezTo>
                        <a:pt x="339381" y="51750"/>
                        <a:pt x="338178" y="57640"/>
                        <a:pt x="335771" y="63088"/>
                      </a:cubicBezTo>
                      <a:cubicBezTo>
                        <a:pt x="333363" y="68535"/>
                        <a:pt x="330133" y="73349"/>
                        <a:pt x="326079" y="77529"/>
                      </a:cubicBezTo>
                      <a:cubicBezTo>
                        <a:pt x="322026" y="81710"/>
                        <a:pt x="317211" y="84940"/>
                        <a:pt x="311638" y="87221"/>
                      </a:cubicBezTo>
                      <a:cubicBezTo>
                        <a:pt x="306064" y="89501"/>
                        <a:pt x="300174" y="90704"/>
                        <a:pt x="293966" y="90831"/>
                      </a:cubicBezTo>
                      <a:cubicBezTo>
                        <a:pt x="287757" y="90831"/>
                        <a:pt x="281741" y="89564"/>
                        <a:pt x="275913" y="87031"/>
                      </a:cubicBezTo>
                      <a:lnTo>
                        <a:pt x="239999" y="140997"/>
                      </a:lnTo>
                      <a:cubicBezTo>
                        <a:pt x="247980" y="147711"/>
                        <a:pt x="254123" y="155692"/>
                        <a:pt x="258431" y="164940"/>
                      </a:cubicBezTo>
                      <a:cubicBezTo>
                        <a:pt x="262739" y="174188"/>
                        <a:pt x="264892" y="184069"/>
                        <a:pt x="264892" y="194584"/>
                      </a:cubicBezTo>
                      <a:lnTo>
                        <a:pt x="264892" y="196294"/>
                      </a:lnTo>
                      <a:cubicBezTo>
                        <a:pt x="264892" y="196801"/>
                        <a:pt x="264829" y="197371"/>
                        <a:pt x="264702" y="198004"/>
                      </a:cubicBezTo>
                      <a:lnTo>
                        <a:pt x="300996" y="204085"/>
                      </a:lnTo>
                      <a:cubicBezTo>
                        <a:pt x="302644" y="199651"/>
                        <a:pt x="304860" y="195596"/>
                        <a:pt x="307647" y="191923"/>
                      </a:cubicBezTo>
                      <a:cubicBezTo>
                        <a:pt x="310435" y="188249"/>
                        <a:pt x="313728" y="185082"/>
                        <a:pt x="317528" y="182422"/>
                      </a:cubicBezTo>
                      <a:cubicBezTo>
                        <a:pt x="321329" y="179762"/>
                        <a:pt x="325447" y="177735"/>
                        <a:pt x="329880" y="176341"/>
                      </a:cubicBezTo>
                      <a:cubicBezTo>
                        <a:pt x="334313" y="174948"/>
                        <a:pt x="338938" y="174188"/>
                        <a:pt x="343752" y="174061"/>
                      </a:cubicBezTo>
                      <a:close/>
                      <a:moveTo>
                        <a:pt x="293966" y="16152"/>
                      </a:moveTo>
                      <a:cubicBezTo>
                        <a:pt x="289912" y="16152"/>
                        <a:pt x="286112" y="16912"/>
                        <a:pt x="282564" y="18432"/>
                      </a:cubicBezTo>
                      <a:cubicBezTo>
                        <a:pt x="279016" y="19952"/>
                        <a:pt x="275976" y="22106"/>
                        <a:pt x="273443" y="24893"/>
                      </a:cubicBezTo>
                      <a:cubicBezTo>
                        <a:pt x="270910" y="27680"/>
                        <a:pt x="268820" y="30784"/>
                        <a:pt x="267172" y="34204"/>
                      </a:cubicBezTo>
                      <a:cubicBezTo>
                        <a:pt x="265525" y="37625"/>
                        <a:pt x="264765" y="41362"/>
                        <a:pt x="264892" y="45415"/>
                      </a:cubicBezTo>
                      <a:cubicBezTo>
                        <a:pt x="264892" y="49469"/>
                        <a:pt x="265652" y="53270"/>
                        <a:pt x="267172" y="56817"/>
                      </a:cubicBezTo>
                      <a:cubicBezTo>
                        <a:pt x="268692" y="60364"/>
                        <a:pt x="270720" y="63468"/>
                        <a:pt x="273253" y="66128"/>
                      </a:cubicBezTo>
                      <a:cubicBezTo>
                        <a:pt x="275786" y="68788"/>
                        <a:pt x="278891" y="70879"/>
                        <a:pt x="282564" y="72399"/>
                      </a:cubicBezTo>
                      <a:cubicBezTo>
                        <a:pt x="286237" y="73919"/>
                        <a:pt x="290038" y="74679"/>
                        <a:pt x="293966" y="74679"/>
                      </a:cubicBezTo>
                      <a:cubicBezTo>
                        <a:pt x="298019" y="74679"/>
                        <a:pt x="301819" y="73919"/>
                        <a:pt x="305367" y="72399"/>
                      </a:cubicBezTo>
                      <a:cubicBezTo>
                        <a:pt x="308915" y="70879"/>
                        <a:pt x="312018" y="68788"/>
                        <a:pt x="314678" y="66128"/>
                      </a:cubicBezTo>
                      <a:cubicBezTo>
                        <a:pt x="317338" y="63468"/>
                        <a:pt x="319429" y="60364"/>
                        <a:pt x="320949" y="56817"/>
                      </a:cubicBezTo>
                      <a:cubicBezTo>
                        <a:pt x="322469" y="53270"/>
                        <a:pt x="323229" y="49469"/>
                        <a:pt x="323229" y="45415"/>
                      </a:cubicBezTo>
                      <a:cubicBezTo>
                        <a:pt x="323229" y="41362"/>
                        <a:pt x="322469" y="37561"/>
                        <a:pt x="320949" y="34014"/>
                      </a:cubicBezTo>
                      <a:cubicBezTo>
                        <a:pt x="319429" y="30467"/>
                        <a:pt x="317338" y="27363"/>
                        <a:pt x="314678" y="24703"/>
                      </a:cubicBezTo>
                      <a:cubicBezTo>
                        <a:pt x="312018" y="22043"/>
                        <a:pt x="308915" y="19952"/>
                        <a:pt x="305367" y="18432"/>
                      </a:cubicBezTo>
                      <a:cubicBezTo>
                        <a:pt x="301819" y="16912"/>
                        <a:pt x="298019" y="16152"/>
                        <a:pt x="293966" y="16152"/>
                      </a:cubicBezTo>
                      <a:close/>
                      <a:moveTo>
                        <a:pt x="45415" y="298336"/>
                      </a:moveTo>
                      <a:cubicBezTo>
                        <a:pt x="49343" y="298336"/>
                        <a:pt x="53080" y="297576"/>
                        <a:pt x="56627" y="296056"/>
                      </a:cubicBezTo>
                      <a:cubicBezTo>
                        <a:pt x="60174" y="294536"/>
                        <a:pt x="63278" y="292508"/>
                        <a:pt x="65938" y="289975"/>
                      </a:cubicBezTo>
                      <a:cubicBezTo>
                        <a:pt x="68598" y="287442"/>
                        <a:pt x="70689" y="284337"/>
                        <a:pt x="72209" y="280664"/>
                      </a:cubicBezTo>
                      <a:cubicBezTo>
                        <a:pt x="73729" y="276991"/>
                        <a:pt x="74552" y="273190"/>
                        <a:pt x="74679" y="269263"/>
                      </a:cubicBezTo>
                      <a:cubicBezTo>
                        <a:pt x="74679" y="265209"/>
                        <a:pt x="73919" y="261409"/>
                        <a:pt x="72399" y="257861"/>
                      </a:cubicBezTo>
                      <a:cubicBezTo>
                        <a:pt x="70879" y="254313"/>
                        <a:pt x="68788" y="251210"/>
                        <a:pt x="66128" y="248550"/>
                      </a:cubicBezTo>
                      <a:cubicBezTo>
                        <a:pt x="63468" y="245890"/>
                        <a:pt x="60364" y="243799"/>
                        <a:pt x="56817" y="242279"/>
                      </a:cubicBezTo>
                      <a:cubicBezTo>
                        <a:pt x="53270" y="240759"/>
                        <a:pt x="49469" y="239999"/>
                        <a:pt x="45415" y="239999"/>
                      </a:cubicBezTo>
                      <a:cubicBezTo>
                        <a:pt x="41362" y="239999"/>
                        <a:pt x="37561" y="240759"/>
                        <a:pt x="34014" y="242279"/>
                      </a:cubicBezTo>
                      <a:cubicBezTo>
                        <a:pt x="30467" y="243799"/>
                        <a:pt x="27363" y="245890"/>
                        <a:pt x="24703" y="248550"/>
                      </a:cubicBezTo>
                      <a:cubicBezTo>
                        <a:pt x="22043" y="251210"/>
                        <a:pt x="19952" y="254313"/>
                        <a:pt x="18432" y="257861"/>
                      </a:cubicBezTo>
                      <a:cubicBezTo>
                        <a:pt x="16912" y="261409"/>
                        <a:pt x="16152" y="265209"/>
                        <a:pt x="16152" y="269263"/>
                      </a:cubicBezTo>
                      <a:cubicBezTo>
                        <a:pt x="16152" y="273316"/>
                        <a:pt x="16912" y="277116"/>
                        <a:pt x="18432" y="280664"/>
                      </a:cubicBezTo>
                      <a:cubicBezTo>
                        <a:pt x="19952" y="284212"/>
                        <a:pt x="22043" y="287252"/>
                        <a:pt x="24703" y="289785"/>
                      </a:cubicBezTo>
                      <a:cubicBezTo>
                        <a:pt x="27363" y="292318"/>
                        <a:pt x="30467" y="294408"/>
                        <a:pt x="34014" y="296056"/>
                      </a:cubicBezTo>
                      <a:cubicBezTo>
                        <a:pt x="37561" y="297703"/>
                        <a:pt x="41362" y="298463"/>
                        <a:pt x="45415" y="298336"/>
                      </a:cubicBezTo>
                      <a:close/>
                      <a:moveTo>
                        <a:pt x="273443" y="343752"/>
                      </a:moveTo>
                      <a:cubicBezTo>
                        <a:pt x="273443" y="339824"/>
                        <a:pt x="272683" y="336088"/>
                        <a:pt x="271163" y="332540"/>
                      </a:cubicBezTo>
                      <a:cubicBezTo>
                        <a:pt x="269643" y="328992"/>
                        <a:pt x="267615" y="325889"/>
                        <a:pt x="265082" y="323229"/>
                      </a:cubicBezTo>
                      <a:cubicBezTo>
                        <a:pt x="262549" y="320569"/>
                        <a:pt x="259444" y="318478"/>
                        <a:pt x="255771" y="316958"/>
                      </a:cubicBezTo>
                      <a:cubicBezTo>
                        <a:pt x="252098" y="315438"/>
                        <a:pt x="248297" y="314615"/>
                        <a:pt x="244370" y="314488"/>
                      </a:cubicBezTo>
                      <a:cubicBezTo>
                        <a:pt x="240316" y="314488"/>
                        <a:pt x="236516" y="315248"/>
                        <a:pt x="232968" y="316768"/>
                      </a:cubicBezTo>
                      <a:cubicBezTo>
                        <a:pt x="229420" y="318288"/>
                        <a:pt x="226317" y="320379"/>
                        <a:pt x="223657" y="323039"/>
                      </a:cubicBezTo>
                      <a:cubicBezTo>
                        <a:pt x="220997" y="325699"/>
                        <a:pt x="218906" y="328802"/>
                        <a:pt x="217386" y="332350"/>
                      </a:cubicBezTo>
                      <a:cubicBezTo>
                        <a:pt x="215866" y="335898"/>
                        <a:pt x="215106" y="339698"/>
                        <a:pt x="215106" y="343752"/>
                      </a:cubicBezTo>
                      <a:cubicBezTo>
                        <a:pt x="215106" y="347805"/>
                        <a:pt x="215866" y="351605"/>
                        <a:pt x="217386" y="355153"/>
                      </a:cubicBezTo>
                      <a:cubicBezTo>
                        <a:pt x="218906" y="358701"/>
                        <a:pt x="220997" y="361804"/>
                        <a:pt x="223657" y="364464"/>
                      </a:cubicBezTo>
                      <a:cubicBezTo>
                        <a:pt x="226317" y="367124"/>
                        <a:pt x="229420" y="369215"/>
                        <a:pt x="232968" y="370735"/>
                      </a:cubicBezTo>
                      <a:cubicBezTo>
                        <a:pt x="236516" y="372255"/>
                        <a:pt x="240316" y="373015"/>
                        <a:pt x="244370" y="373015"/>
                      </a:cubicBezTo>
                      <a:cubicBezTo>
                        <a:pt x="248423" y="373015"/>
                        <a:pt x="252223" y="372255"/>
                        <a:pt x="255771" y="370735"/>
                      </a:cubicBezTo>
                      <a:cubicBezTo>
                        <a:pt x="259319" y="369215"/>
                        <a:pt x="262359" y="367124"/>
                        <a:pt x="264892" y="364464"/>
                      </a:cubicBezTo>
                      <a:cubicBezTo>
                        <a:pt x="267425" y="361804"/>
                        <a:pt x="269515" y="358701"/>
                        <a:pt x="271163" y="355153"/>
                      </a:cubicBezTo>
                      <a:cubicBezTo>
                        <a:pt x="272810" y="351605"/>
                        <a:pt x="273570" y="347805"/>
                        <a:pt x="273443" y="343752"/>
                      </a:cubicBezTo>
                      <a:close/>
                      <a:moveTo>
                        <a:pt x="65938" y="70308"/>
                      </a:moveTo>
                      <a:cubicBezTo>
                        <a:pt x="65938" y="74362"/>
                        <a:pt x="66698" y="78163"/>
                        <a:pt x="68218" y="81710"/>
                      </a:cubicBezTo>
                      <a:cubicBezTo>
                        <a:pt x="69738" y="85257"/>
                        <a:pt x="71829" y="88297"/>
                        <a:pt x="74489" y="90831"/>
                      </a:cubicBezTo>
                      <a:cubicBezTo>
                        <a:pt x="77149" y="93365"/>
                        <a:pt x="80253" y="95455"/>
                        <a:pt x="83800" y="97102"/>
                      </a:cubicBezTo>
                      <a:cubicBezTo>
                        <a:pt x="87347" y="98749"/>
                        <a:pt x="91148" y="99509"/>
                        <a:pt x="95202" y="99382"/>
                      </a:cubicBezTo>
                      <a:cubicBezTo>
                        <a:pt x="99129" y="99382"/>
                        <a:pt x="102866" y="98622"/>
                        <a:pt x="106413" y="97102"/>
                      </a:cubicBezTo>
                      <a:cubicBezTo>
                        <a:pt x="109960" y="95582"/>
                        <a:pt x="113064" y="93491"/>
                        <a:pt x="115724" y="90831"/>
                      </a:cubicBezTo>
                      <a:cubicBezTo>
                        <a:pt x="118384" y="88171"/>
                        <a:pt x="120475" y="85130"/>
                        <a:pt x="121995" y="81710"/>
                      </a:cubicBezTo>
                      <a:cubicBezTo>
                        <a:pt x="123515" y="78289"/>
                        <a:pt x="124275" y="74489"/>
                        <a:pt x="124275" y="70308"/>
                      </a:cubicBezTo>
                      <a:cubicBezTo>
                        <a:pt x="124275" y="66381"/>
                        <a:pt x="123515" y="62644"/>
                        <a:pt x="121995" y="59097"/>
                      </a:cubicBezTo>
                      <a:cubicBezTo>
                        <a:pt x="120475" y="55550"/>
                        <a:pt x="118448" y="52446"/>
                        <a:pt x="115914" y="49786"/>
                      </a:cubicBezTo>
                      <a:cubicBezTo>
                        <a:pt x="113380" y="47126"/>
                        <a:pt x="110277" y="45035"/>
                        <a:pt x="106603" y="43515"/>
                      </a:cubicBezTo>
                      <a:cubicBezTo>
                        <a:pt x="102929" y="41995"/>
                        <a:pt x="99129" y="41172"/>
                        <a:pt x="95202" y="41045"/>
                      </a:cubicBezTo>
                      <a:cubicBezTo>
                        <a:pt x="91148" y="41045"/>
                        <a:pt x="87347" y="41805"/>
                        <a:pt x="83800" y="43325"/>
                      </a:cubicBezTo>
                      <a:cubicBezTo>
                        <a:pt x="80253" y="44845"/>
                        <a:pt x="77149" y="46936"/>
                        <a:pt x="74489" y="49596"/>
                      </a:cubicBezTo>
                      <a:cubicBezTo>
                        <a:pt x="71829" y="52256"/>
                        <a:pt x="69738" y="55360"/>
                        <a:pt x="68218" y="58907"/>
                      </a:cubicBezTo>
                      <a:cubicBezTo>
                        <a:pt x="66698" y="62454"/>
                        <a:pt x="65938" y="66255"/>
                        <a:pt x="65938" y="70308"/>
                      </a:cubicBezTo>
                      <a:close/>
                      <a:moveTo>
                        <a:pt x="194584" y="248550"/>
                      </a:moveTo>
                      <a:cubicBezTo>
                        <a:pt x="202057" y="248550"/>
                        <a:pt x="209025" y="247157"/>
                        <a:pt x="215486" y="244370"/>
                      </a:cubicBezTo>
                      <a:cubicBezTo>
                        <a:pt x="221947" y="241582"/>
                        <a:pt x="227648" y="237719"/>
                        <a:pt x="232588" y="232778"/>
                      </a:cubicBezTo>
                      <a:cubicBezTo>
                        <a:pt x="237529" y="227838"/>
                        <a:pt x="241392" y="222137"/>
                        <a:pt x="244179" y="215676"/>
                      </a:cubicBezTo>
                      <a:cubicBezTo>
                        <a:pt x="246967" y="209215"/>
                        <a:pt x="248423" y="202184"/>
                        <a:pt x="248550" y="194584"/>
                      </a:cubicBezTo>
                      <a:cubicBezTo>
                        <a:pt x="248550" y="187109"/>
                        <a:pt x="247157" y="180142"/>
                        <a:pt x="244370" y="173681"/>
                      </a:cubicBezTo>
                      <a:cubicBezTo>
                        <a:pt x="241582" y="167220"/>
                        <a:pt x="237719" y="161520"/>
                        <a:pt x="232778" y="156579"/>
                      </a:cubicBezTo>
                      <a:cubicBezTo>
                        <a:pt x="227838" y="151638"/>
                        <a:pt x="222137" y="147775"/>
                        <a:pt x="215676" y="144988"/>
                      </a:cubicBezTo>
                      <a:cubicBezTo>
                        <a:pt x="209215" y="142200"/>
                        <a:pt x="202184" y="140744"/>
                        <a:pt x="194584" y="140617"/>
                      </a:cubicBezTo>
                      <a:cubicBezTo>
                        <a:pt x="187109" y="140617"/>
                        <a:pt x="180142" y="142010"/>
                        <a:pt x="173681" y="144797"/>
                      </a:cubicBezTo>
                      <a:cubicBezTo>
                        <a:pt x="167220" y="147585"/>
                        <a:pt x="161520" y="151448"/>
                        <a:pt x="156579" y="156389"/>
                      </a:cubicBezTo>
                      <a:cubicBezTo>
                        <a:pt x="151638" y="161329"/>
                        <a:pt x="147775" y="167030"/>
                        <a:pt x="144988" y="173491"/>
                      </a:cubicBezTo>
                      <a:cubicBezTo>
                        <a:pt x="142200" y="179952"/>
                        <a:pt x="140744" y="186983"/>
                        <a:pt x="140617" y="194584"/>
                      </a:cubicBezTo>
                      <a:cubicBezTo>
                        <a:pt x="140617" y="202057"/>
                        <a:pt x="142010" y="209025"/>
                        <a:pt x="144797" y="215486"/>
                      </a:cubicBezTo>
                      <a:cubicBezTo>
                        <a:pt x="147585" y="221947"/>
                        <a:pt x="151448" y="227648"/>
                        <a:pt x="156389" y="232588"/>
                      </a:cubicBezTo>
                      <a:cubicBezTo>
                        <a:pt x="161329" y="237529"/>
                        <a:pt x="167030" y="241392"/>
                        <a:pt x="173491" y="244179"/>
                      </a:cubicBezTo>
                      <a:cubicBezTo>
                        <a:pt x="179952" y="246967"/>
                        <a:pt x="186983" y="248423"/>
                        <a:pt x="194584" y="248550"/>
                      </a:cubicBezTo>
                      <a:close/>
                      <a:moveTo>
                        <a:pt x="343752" y="248550"/>
                      </a:moveTo>
                      <a:cubicBezTo>
                        <a:pt x="347679" y="248550"/>
                        <a:pt x="351415" y="247790"/>
                        <a:pt x="354963" y="246270"/>
                      </a:cubicBezTo>
                      <a:cubicBezTo>
                        <a:pt x="358511" y="244750"/>
                        <a:pt x="361614" y="242722"/>
                        <a:pt x="364274" y="240189"/>
                      </a:cubicBezTo>
                      <a:cubicBezTo>
                        <a:pt x="366934" y="237656"/>
                        <a:pt x="369025" y="234551"/>
                        <a:pt x="370545" y="230878"/>
                      </a:cubicBezTo>
                      <a:cubicBezTo>
                        <a:pt x="372065" y="227205"/>
                        <a:pt x="372888" y="223404"/>
                        <a:pt x="373015" y="219477"/>
                      </a:cubicBezTo>
                      <a:cubicBezTo>
                        <a:pt x="373015" y="215423"/>
                        <a:pt x="372255" y="211623"/>
                        <a:pt x="370735" y="208075"/>
                      </a:cubicBezTo>
                      <a:cubicBezTo>
                        <a:pt x="369215" y="204527"/>
                        <a:pt x="367124" y="201424"/>
                        <a:pt x="364464" y="198764"/>
                      </a:cubicBezTo>
                      <a:cubicBezTo>
                        <a:pt x="361804" y="196104"/>
                        <a:pt x="358701" y="194013"/>
                        <a:pt x="355153" y="192493"/>
                      </a:cubicBezTo>
                      <a:cubicBezTo>
                        <a:pt x="351605" y="190973"/>
                        <a:pt x="347805" y="190213"/>
                        <a:pt x="343752" y="190213"/>
                      </a:cubicBezTo>
                      <a:cubicBezTo>
                        <a:pt x="339698" y="190213"/>
                        <a:pt x="335898" y="190973"/>
                        <a:pt x="332350" y="192493"/>
                      </a:cubicBezTo>
                      <a:cubicBezTo>
                        <a:pt x="328802" y="194013"/>
                        <a:pt x="325699" y="196104"/>
                        <a:pt x="323039" y="198764"/>
                      </a:cubicBezTo>
                      <a:cubicBezTo>
                        <a:pt x="320379" y="201424"/>
                        <a:pt x="318288" y="204527"/>
                        <a:pt x="316768" y="208075"/>
                      </a:cubicBezTo>
                      <a:cubicBezTo>
                        <a:pt x="315248" y="211623"/>
                        <a:pt x="314488" y="215423"/>
                        <a:pt x="314488" y="219477"/>
                      </a:cubicBezTo>
                      <a:cubicBezTo>
                        <a:pt x="314488" y="223530"/>
                        <a:pt x="315248" y="227330"/>
                        <a:pt x="316768" y="230878"/>
                      </a:cubicBezTo>
                      <a:cubicBezTo>
                        <a:pt x="318288" y="234426"/>
                        <a:pt x="320379" y="237466"/>
                        <a:pt x="323039" y="239999"/>
                      </a:cubicBezTo>
                      <a:cubicBezTo>
                        <a:pt x="325699" y="242532"/>
                        <a:pt x="328802" y="244622"/>
                        <a:pt x="332350" y="246270"/>
                      </a:cubicBezTo>
                      <a:cubicBezTo>
                        <a:pt x="335898" y="247917"/>
                        <a:pt x="339698" y="248677"/>
                        <a:pt x="343752" y="248550"/>
                      </a:cubicBezTo>
                      <a:close/>
                    </a:path>
                  </a:pathLst>
                </a:custGeom>
                <a:solidFill>
                  <a:srgbClr val="000000"/>
                </a:solidFill>
                <a:ln w="0"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DF29EB4B-038C-4F62-B1B3-9A7186EC3E19}"/>
                  </a:ext>
                </a:extLst>
              </p:cNvPr>
              <p:cNvGrpSpPr/>
              <p:nvPr/>
            </p:nvGrpSpPr>
            <p:grpSpPr>
              <a:xfrm>
                <a:off x="9686565" y="5604319"/>
                <a:ext cx="553093" cy="553092"/>
                <a:chOff x="9549292" y="5492986"/>
                <a:chExt cx="609342" cy="609342"/>
              </a:xfrm>
            </p:grpSpPr>
            <p:sp>
              <p:nvSpPr>
                <p:cNvPr id="141" name="Oval 140">
                  <a:extLst>
                    <a:ext uri="{FF2B5EF4-FFF2-40B4-BE49-F238E27FC236}">
                      <a16:creationId xmlns:a16="http://schemas.microsoft.com/office/drawing/2014/main" id="{45557400-2049-410D-9CA8-7C4B7B6F5A42}"/>
                    </a:ext>
                  </a:extLst>
                </p:cNvPr>
                <p:cNvSpPr/>
                <p:nvPr/>
              </p:nvSpPr>
              <p:spPr bwMode="auto">
                <a:xfrm>
                  <a:off x="9549292" y="5492986"/>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57" name="shield_3" title="Icon of a shield with an exclamation point inside">
                  <a:extLst>
                    <a:ext uri="{FF2B5EF4-FFF2-40B4-BE49-F238E27FC236}">
                      <a16:creationId xmlns:a16="http://schemas.microsoft.com/office/drawing/2014/main" id="{0836D5CB-DF83-40FF-A1AC-8282FED6B74E}"/>
                    </a:ext>
                  </a:extLst>
                </p:cNvPr>
                <p:cNvSpPr>
                  <a:spLocks noChangeAspect="1" noEditPoints="1"/>
                </p:cNvSpPr>
                <p:nvPr/>
              </p:nvSpPr>
              <p:spPr bwMode="auto">
                <a:xfrm>
                  <a:off x="9695679" y="5646759"/>
                  <a:ext cx="316569" cy="32084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390A0E38-9739-4927-92CD-BCA245E30409}"/>
                  </a:ext>
                </a:extLst>
              </p:cNvPr>
              <p:cNvGrpSpPr/>
              <p:nvPr/>
            </p:nvGrpSpPr>
            <p:grpSpPr>
              <a:xfrm>
                <a:off x="8842236" y="5599887"/>
                <a:ext cx="553093" cy="553092"/>
                <a:chOff x="8893787" y="5396557"/>
                <a:chExt cx="609342" cy="609342"/>
              </a:xfrm>
            </p:grpSpPr>
            <p:sp>
              <p:nvSpPr>
                <p:cNvPr id="145" name="Oval 144">
                  <a:extLst>
                    <a:ext uri="{FF2B5EF4-FFF2-40B4-BE49-F238E27FC236}">
                      <a16:creationId xmlns:a16="http://schemas.microsoft.com/office/drawing/2014/main" id="{C32E84D6-8FA7-46DD-8EF3-728B2210CB71}"/>
                    </a:ext>
                  </a:extLst>
                </p:cNvPr>
                <p:cNvSpPr/>
                <p:nvPr/>
              </p:nvSpPr>
              <p:spPr bwMode="auto">
                <a:xfrm>
                  <a:off x="8893787" y="5396557"/>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56" name="Freeform 13" title="Icon of a cloud">
                  <a:extLst>
                    <a:ext uri="{FF2B5EF4-FFF2-40B4-BE49-F238E27FC236}">
                      <a16:creationId xmlns:a16="http://schemas.microsoft.com/office/drawing/2014/main" id="{FA455AD0-4E12-426C-999C-CCF7A1559EA3}"/>
                    </a:ext>
                  </a:extLst>
                </p:cNvPr>
                <p:cNvSpPr>
                  <a:spLocks noChangeAspect="1"/>
                </p:cNvSpPr>
                <p:nvPr/>
              </p:nvSpPr>
              <p:spPr bwMode="auto">
                <a:xfrm>
                  <a:off x="8999573" y="5581996"/>
                  <a:ext cx="388237" cy="21297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16A396C9-0174-4EB2-8C5A-760B0EBE490C}"/>
                  </a:ext>
                </a:extLst>
              </p:cNvPr>
              <p:cNvGrpSpPr/>
              <p:nvPr/>
            </p:nvGrpSpPr>
            <p:grpSpPr>
              <a:xfrm>
                <a:off x="8188272" y="5103675"/>
                <a:ext cx="553093" cy="553092"/>
                <a:chOff x="8143792" y="4784653"/>
                <a:chExt cx="609342" cy="609342"/>
              </a:xfrm>
            </p:grpSpPr>
            <p:sp>
              <p:nvSpPr>
                <p:cNvPr id="149" name="Oval 148">
                  <a:extLst>
                    <a:ext uri="{FF2B5EF4-FFF2-40B4-BE49-F238E27FC236}">
                      <a16:creationId xmlns:a16="http://schemas.microsoft.com/office/drawing/2014/main" id="{D7023A4F-C36D-433C-A3E7-2D8CF8459EE3}"/>
                    </a:ext>
                  </a:extLst>
                </p:cNvPr>
                <p:cNvSpPr/>
                <p:nvPr/>
              </p:nvSpPr>
              <p:spPr bwMode="auto">
                <a:xfrm>
                  <a:off x="8143792" y="4784653"/>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55" name="Graphic 53">
                  <a:extLst>
                    <a:ext uri="{FF2B5EF4-FFF2-40B4-BE49-F238E27FC236}">
                      <a16:creationId xmlns:a16="http://schemas.microsoft.com/office/drawing/2014/main" id="{A7B5FEB3-7C3D-4E7F-9FB4-56B03B48B613}"/>
                    </a:ext>
                  </a:extLst>
                </p:cNvPr>
                <p:cNvSpPr/>
                <p:nvPr/>
              </p:nvSpPr>
              <p:spPr>
                <a:xfrm>
                  <a:off x="8268811" y="4924549"/>
                  <a:ext cx="343737" cy="320823"/>
                </a:xfrm>
                <a:custGeom>
                  <a:avLst/>
                  <a:gdLst>
                    <a:gd name="connsiteX0" fmla="*/ 384909 w 412418"/>
                    <a:gd name="connsiteY0" fmla="*/ 18 h 384926"/>
                    <a:gd name="connsiteX1" fmla="*/ 395648 w 412418"/>
                    <a:gd name="connsiteY1" fmla="*/ 2166 h 384926"/>
                    <a:gd name="connsiteX2" fmla="*/ 404239 w 412418"/>
                    <a:gd name="connsiteY2" fmla="*/ 7965 h 384926"/>
                    <a:gd name="connsiteX3" fmla="*/ 410253 w 412418"/>
                    <a:gd name="connsiteY3" fmla="*/ 16771 h 384926"/>
                    <a:gd name="connsiteX4" fmla="*/ 412401 w 412418"/>
                    <a:gd name="connsiteY4" fmla="*/ 27510 h 384926"/>
                    <a:gd name="connsiteX5" fmla="*/ 412401 w 412418"/>
                    <a:gd name="connsiteY5" fmla="*/ 357416 h 384926"/>
                    <a:gd name="connsiteX6" fmla="*/ 410253 w 412418"/>
                    <a:gd name="connsiteY6" fmla="*/ 368156 h 384926"/>
                    <a:gd name="connsiteX7" fmla="*/ 404454 w 412418"/>
                    <a:gd name="connsiteY7" fmla="*/ 376747 h 384926"/>
                    <a:gd name="connsiteX8" fmla="*/ 395648 w 412418"/>
                    <a:gd name="connsiteY8" fmla="*/ 382761 h 384926"/>
                    <a:gd name="connsiteX9" fmla="*/ 384909 w 412418"/>
                    <a:gd name="connsiteY9" fmla="*/ 384909 h 384926"/>
                    <a:gd name="connsiteX10" fmla="*/ 27510 w 412418"/>
                    <a:gd name="connsiteY10" fmla="*/ 384909 h 384926"/>
                    <a:gd name="connsiteX11" fmla="*/ 16771 w 412418"/>
                    <a:gd name="connsiteY11" fmla="*/ 382761 h 384926"/>
                    <a:gd name="connsiteX12" fmla="*/ 8180 w 412418"/>
                    <a:gd name="connsiteY12" fmla="*/ 376962 h 384926"/>
                    <a:gd name="connsiteX13" fmla="*/ 2166 w 412418"/>
                    <a:gd name="connsiteY13" fmla="*/ 368156 h 384926"/>
                    <a:gd name="connsiteX14" fmla="*/ 18 w 412418"/>
                    <a:gd name="connsiteY14" fmla="*/ 357416 h 384926"/>
                    <a:gd name="connsiteX15" fmla="*/ 18 w 412418"/>
                    <a:gd name="connsiteY15" fmla="*/ 164971 h 384926"/>
                    <a:gd name="connsiteX16" fmla="*/ 2166 w 412418"/>
                    <a:gd name="connsiteY16" fmla="*/ 154232 h 384926"/>
                    <a:gd name="connsiteX17" fmla="*/ 7965 w 412418"/>
                    <a:gd name="connsiteY17" fmla="*/ 145641 h 384926"/>
                    <a:gd name="connsiteX18" fmla="*/ 16771 w 412418"/>
                    <a:gd name="connsiteY18" fmla="*/ 139627 h 384926"/>
                    <a:gd name="connsiteX19" fmla="*/ 27510 w 412418"/>
                    <a:gd name="connsiteY19" fmla="*/ 137479 h 384926"/>
                    <a:gd name="connsiteX20" fmla="*/ 109987 w 412418"/>
                    <a:gd name="connsiteY20" fmla="*/ 137479 h 384926"/>
                    <a:gd name="connsiteX21" fmla="*/ 109987 w 412418"/>
                    <a:gd name="connsiteY21" fmla="*/ 27510 h 384926"/>
                    <a:gd name="connsiteX22" fmla="*/ 112134 w 412418"/>
                    <a:gd name="connsiteY22" fmla="*/ 16771 h 384926"/>
                    <a:gd name="connsiteX23" fmla="*/ 117934 w 412418"/>
                    <a:gd name="connsiteY23" fmla="*/ 8180 h 384926"/>
                    <a:gd name="connsiteX24" fmla="*/ 126740 w 412418"/>
                    <a:gd name="connsiteY24" fmla="*/ 2166 h 384926"/>
                    <a:gd name="connsiteX25" fmla="*/ 137479 w 412418"/>
                    <a:gd name="connsiteY25" fmla="*/ 18 h 384926"/>
                    <a:gd name="connsiteX26" fmla="*/ 384909 w 412418"/>
                    <a:gd name="connsiteY26" fmla="*/ 18 h 384926"/>
                    <a:gd name="connsiteX27" fmla="*/ 109987 w 412418"/>
                    <a:gd name="connsiteY27" fmla="*/ 357416 h 384926"/>
                    <a:gd name="connsiteX28" fmla="*/ 109987 w 412418"/>
                    <a:gd name="connsiteY28" fmla="*/ 164971 h 384926"/>
                    <a:gd name="connsiteX29" fmla="*/ 27510 w 412418"/>
                    <a:gd name="connsiteY29" fmla="*/ 164971 h 384926"/>
                    <a:gd name="connsiteX30" fmla="*/ 27510 w 412418"/>
                    <a:gd name="connsiteY30" fmla="*/ 357416 h 384926"/>
                    <a:gd name="connsiteX31" fmla="*/ 109987 w 412418"/>
                    <a:gd name="connsiteY31" fmla="*/ 357416 h 384926"/>
                    <a:gd name="connsiteX32" fmla="*/ 384909 w 412418"/>
                    <a:gd name="connsiteY32" fmla="*/ 27510 h 384926"/>
                    <a:gd name="connsiteX33" fmla="*/ 137479 w 412418"/>
                    <a:gd name="connsiteY33" fmla="*/ 27510 h 384926"/>
                    <a:gd name="connsiteX34" fmla="*/ 137479 w 412418"/>
                    <a:gd name="connsiteY34" fmla="*/ 357416 h 384926"/>
                    <a:gd name="connsiteX35" fmla="*/ 384909 w 412418"/>
                    <a:gd name="connsiteY35" fmla="*/ 357416 h 384926"/>
                    <a:gd name="connsiteX36" fmla="*/ 384909 w 412418"/>
                    <a:gd name="connsiteY36" fmla="*/ 27510 h 384926"/>
                    <a:gd name="connsiteX37" fmla="*/ 68748 w 412418"/>
                    <a:gd name="connsiteY37" fmla="*/ 192463 h 384926"/>
                    <a:gd name="connsiteX38" fmla="*/ 78414 w 412418"/>
                    <a:gd name="connsiteY38" fmla="*/ 196544 h 384926"/>
                    <a:gd name="connsiteX39" fmla="*/ 82494 w 412418"/>
                    <a:gd name="connsiteY39" fmla="*/ 206209 h 384926"/>
                    <a:gd name="connsiteX40" fmla="*/ 78414 w 412418"/>
                    <a:gd name="connsiteY40" fmla="*/ 215875 h 384926"/>
                    <a:gd name="connsiteX41" fmla="*/ 68748 w 412418"/>
                    <a:gd name="connsiteY41" fmla="*/ 219955 h 384926"/>
                    <a:gd name="connsiteX42" fmla="*/ 59083 w 412418"/>
                    <a:gd name="connsiteY42" fmla="*/ 215875 h 384926"/>
                    <a:gd name="connsiteX43" fmla="*/ 55002 w 412418"/>
                    <a:gd name="connsiteY43" fmla="*/ 206209 h 384926"/>
                    <a:gd name="connsiteX44" fmla="*/ 59083 w 412418"/>
                    <a:gd name="connsiteY44" fmla="*/ 196544 h 384926"/>
                    <a:gd name="connsiteX45" fmla="*/ 68748 w 412418"/>
                    <a:gd name="connsiteY45" fmla="*/ 192463 h 384926"/>
                    <a:gd name="connsiteX46" fmla="*/ 357416 w 412418"/>
                    <a:gd name="connsiteY46" fmla="*/ 329924 h 384926"/>
                    <a:gd name="connsiteX47" fmla="*/ 164971 w 412418"/>
                    <a:gd name="connsiteY47" fmla="*/ 329924 h 384926"/>
                    <a:gd name="connsiteX48" fmla="*/ 261194 w 412418"/>
                    <a:gd name="connsiteY48" fmla="*/ 137479 h 384926"/>
                    <a:gd name="connsiteX49" fmla="*/ 357416 w 412418"/>
                    <a:gd name="connsiteY49" fmla="*/ 329924 h 384926"/>
                    <a:gd name="connsiteX50" fmla="*/ 261194 w 412418"/>
                    <a:gd name="connsiteY50" fmla="*/ 198907 h 384926"/>
                    <a:gd name="connsiteX51" fmla="*/ 236923 w 412418"/>
                    <a:gd name="connsiteY51" fmla="*/ 247448 h 384926"/>
                    <a:gd name="connsiteX52" fmla="*/ 285464 w 412418"/>
                    <a:gd name="connsiteY52" fmla="*/ 247448 h 384926"/>
                    <a:gd name="connsiteX53" fmla="*/ 261194 w 412418"/>
                    <a:gd name="connsiteY53" fmla="*/ 198907 h 384926"/>
                    <a:gd name="connsiteX54" fmla="*/ 209431 w 412418"/>
                    <a:gd name="connsiteY54" fmla="*/ 302432 h 384926"/>
                    <a:gd name="connsiteX55" fmla="*/ 312956 w 412418"/>
                    <a:gd name="connsiteY55" fmla="*/ 302432 h 384926"/>
                    <a:gd name="connsiteX56" fmla="*/ 299210 w 412418"/>
                    <a:gd name="connsiteY56" fmla="*/ 274940 h 384926"/>
                    <a:gd name="connsiteX57" fmla="*/ 223177 w 412418"/>
                    <a:gd name="connsiteY57" fmla="*/ 274940 h 384926"/>
                    <a:gd name="connsiteX58" fmla="*/ 209431 w 412418"/>
                    <a:gd name="connsiteY58" fmla="*/ 302432 h 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12418" h="384926">
                      <a:moveTo>
                        <a:pt x="384909" y="18"/>
                      </a:moveTo>
                      <a:cubicBezTo>
                        <a:pt x="388775" y="18"/>
                        <a:pt x="392355" y="734"/>
                        <a:pt x="395648" y="2166"/>
                      </a:cubicBezTo>
                      <a:cubicBezTo>
                        <a:pt x="398940" y="3598"/>
                        <a:pt x="401806" y="5531"/>
                        <a:pt x="404239" y="7965"/>
                      </a:cubicBezTo>
                      <a:cubicBezTo>
                        <a:pt x="406672" y="10399"/>
                        <a:pt x="408679" y="13334"/>
                        <a:pt x="410253" y="16771"/>
                      </a:cubicBezTo>
                      <a:cubicBezTo>
                        <a:pt x="411827" y="20207"/>
                        <a:pt x="412545" y="23787"/>
                        <a:pt x="412401" y="27510"/>
                      </a:cubicBezTo>
                      <a:lnTo>
                        <a:pt x="412401" y="357416"/>
                      </a:lnTo>
                      <a:cubicBezTo>
                        <a:pt x="412401" y="361282"/>
                        <a:pt x="411686" y="364863"/>
                        <a:pt x="410253" y="368156"/>
                      </a:cubicBezTo>
                      <a:cubicBezTo>
                        <a:pt x="408820" y="371448"/>
                        <a:pt x="406887" y="374313"/>
                        <a:pt x="404454" y="376747"/>
                      </a:cubicBezTo>
                      <a:cubicBezTo>
                        <a:pt x="402020" y="379180"/>
                        <a:pt x="399084" y="381186"/>
                        <a:pt x="395648" y="382761"/>
                      </a:cubicBezTo>
                      <a:cubicBezTo>
                        <a:pt x="392211" y="384335"/>
                        <a:pt x="388631" y="385052"/>
                        <a:pt x="384909" y="384909"/>
                      </a:cubicBezTo>
                      <a:lnTo>
                        <a:pt x="27510" y="384909"/>
                      </a:lnTo>
                      <a:cubicBezTo>
                        <a:pt x="23644" y="384909"/>
                        <a:pt x="20064" y="384193"/>
                        <a:pt x="16771" y="382761"/>
                      </a:cubicBezTo>
                      <a:cubicBezTo>
                        <a:pt x="13478" y="381328"/>
                        <a:pt x="10614" y="379395"/>
                        <a:pt x="8180" y="376962"/>
                      </a:cubicBezTo>
                      <a:cubicBezTo>
                        <a:pt x="5745" y="374528"/>
                        <a:pt x="3741" y="371592"/>
                        <a:pt x="2166" y="368156"/>
                      </a:cubicBezTo>
                      <a:cubicBezTo>
                        <a:pt x="591" y="364719"/>
                        <a:pt x="-125" y="361139"/>
                        <a:pt x="18" y="357416"/>
                      </a:cubicBezTo>
                      <a:lnTo>
                        <a:pt x="18" y="164971"/>
                      </a:lnTo>
                      <a:cubicBezTo>
                        <a:pt x="18" y="161105"/>
                        <a:pt x="734" y="157525"/>
                        <a:pt x="2166" y="154232"/>
                      </a:cubicBezTo>
                      <a:cubicBezTo>
                        <a:pt x="3598" y="150939"/>
                        <a:pt x="5531" y="148075"/>
                        <a:pt x="7965" y="145641"/>
                      </a:cubicBezTo>
                      <a:cubicBezTo>
                        <a:pt x="10399" y="143206"/>
                        <a:pt x="13334" y="141202"/>
                        <a:pt x="16771" y="139627"/>
                      </a:cubicBezTo>
                      <a:cubicBezTo>
                        <a:pt x="20207" y="138052"/>
                        <a:pt x="23787" y="137336"/>
                        <a:pt x="27510" y="137479"/>
                      </a:cubicBezTo>
                      <a:lnTo>
                        <a:pt x="109987" y="137479"/>
                      </a:lnTo>
                      <a:lnTo>
                        <a:pt x="109987" y="27510"/>
                      </a:lnTo>
                      <a:cubicBezTo>
                        <a:pt x="109987" y="23644"/>
                        <a:pt x="110703" y="20064"/>
                        <a:pt x="112134" y="16771"/>
                      </a:cubicBezTo>
                      <a:cubicBezTo>
                        <a:pt x="113566" y="13478"/>
                        <a:pt x="115499" y="10614"/>
                        <a:pt x="117934" y="8180"/>
                      </a:cubicBezTo>
                      <a:cubicBezTo>
                        <a:pt x="120368" y="5746"/>
                        <a:pt x="123303" y="3741"/>
                        <a:pt x="126740" y="2166"/>
                      </a:cubicBezTo>
                      <a:cubicBezTo>
                        <a:pt x="130176" y="591"/>
                        <a:pt x="133756" y="-125"/>
                        <a:pt x="137479" y="18"/>
                      </a:cubicBezTo>
                      <a:lnTo>
                        <a:pt x="384909" y="18"/>
                      </a:lnTo>
                      <a:close/>
                      <a:moveTo>
                        <a:pt x="109987" y="357416"/>
                      </a:moveTo>
                      <a:lnTo>
                        <a:pt x="109987" y="164971"/>
                      </a:lnTo>
                      <a:lnTo>
                        <a:pt x="27510" y="164971"/>
                      </a:lnTo>
                      <a:lnTo>
                        <a:pt x="27510" y="357416"/>
                      </a:lnTo>
                      <a:lnTo>
                        <a:pt x="109987" y="357416"/>
                      </a:lnTo>
                      <a:close/>
                      <a:moveTo>
                        <a:pt x="384909" y="27510"/>
                      </a:moveTo>
                      <a:lnTo>
                        <a:pt x="137479" y="27510"/>
                      </a:lnTo>
                      <a:lnTo>
                        <a:pt x="137479" y="357416"/>
                      </a:lnTo>
                      <a:lnTo>
                        <a:pt x="384909" y="357416"/>
                      </a:lnTo>
                      <a:lnTo>
                        <a:pt x="384909" y="27510"/>
                      </a:lnTo>
                      <a:close/>
                      <a:moveTo>
                        <a:pt x="68748" y="192463"/>
                      </a:moveTo>
                      <a:cubicBezTo>
                        <a:pt x="72471" y="192463"/>
                        <a:pt x="75693" y="193823"/>
                        <a:pt x="78414" y="196544"/>
                      </a:cubicBezTo>
                      <a:cubicBezTo>
                        <a:pt x="81134" y="199265"/>
                        <a:pt x="82494" y="202487"/>
                        <a:pt x="82494" y="206209"/>
                      </a:cubicBezTo>
                      <a:cubicBezTo>
                        <a:pt x="82494" y="209932"/>
                        <a:pt x="81134" y="213153"/>
                        <a:pt x="78414" y="215875"/>
                      </a:cubicBezTo>
                      <a:cubicBezTo>
                        <a:pt x="75693" y="218596"/>
                        <a:pt x="72471" y="219955"/>
                        <a:pt x="68748" y="219955"/>
                      </a:cubicBezTo>
                      <a:cubicBezTo>
                        <a:pt x="65026" y="219955"/>
                        <a:pt x="61804" y="218596"/>
                        <a:pt x="59083" y="215875"/>
                      </a:cubicBezTo>
                      <a:cubicBezTo>
                        <a:pt x="56362" y="213153"/>
                        <a:pt x="55002" y="209932"/>
                        <a:pt x="55002" y="206209"/>
                      </a:cubicBezTo>
                      <a:cubicBezTo>
                        <a:pt x="55002" y="202487"/>
                        <a:pt x="56362" y="199265"/>
                        <a:pt x="59083" y="196544"/>
                      </a:cubicBezTo>
                      <a:cubicBezTo>
                        <a:pt x="61804" y="193823"/>
                        <a:pt x="65026" y="192463"/>
                        <a:pt x="68748" y="192463"/>
                      </a:cubicBezTo>
                      <a:close/>
                      <a:moveTo>
                        <a:pt x="357416" y="329924"/>
                      </a:moveTo>
                      <a:lnTo>
                        <a:pt x="164971" y="329924"/>
                      </a:lnTo>
                      <a:lnTo>
                        <a:pt x="261194" y="137479"/>
                      </a:lnTo>
                      <a:lnTo>
                        <a:pt x="357416" y="329924"/>
                      </a:lnTo>
                      <a:close/>
                      <a:moveTo>
                        <a:pt x="261194" y="198907"/>
                      </a:moveTo>
                      <a:lnTo>
                        <a:pt x="236923" y="247448"/>
                      </a:lnTo>
                      <a:lnTo>
                        <a:pt x="285464" y="247448"/>
                      </a:lnTo>
                      <a:lnTo>
                        <a:pt x="261194" y="198907"/>
                      </a:lnTo>
                      <a:close/>
                      <a:moveTo>
                        <a:pt x="209431" y="302432"/>
                      </a:moveTo>
                      <a:lnTo>
                        <a:pt x="312956" y="302432"/>
                      </a:lnTo>
                      <a:lnTo>
                        <a:pt x="299210" y="274940"/>
                      </a:lnTo>
                      <a:lnTo>
                        <a:pt x="223177" y="274940"/>
                      </a:lnTo>
                      <a:lnTo>
                        <a:pt x="209431" y="302432"/>
                      </a:lnTo>
                      <a:close/>
                    </a:path>
                  </a:pathLst>
                </a:custGeom>
                <a:solidFill>
                  <a:srgbClr val="000000"/>
                </a:solidFill>
                <a:ln w="9525" cap="flat">
                  <a:solidFill>
                    <a:schemeClr val="bg1"/>
                  </a:solidFill>
                  <a:prstDash val="solid"/>
                  <a:miter/>
                </a:ln>
              </p:spPr>
              <p:txBody>
                <a:bodyPr rtlCol="0" anchor="ctr"/>
                <a:lstStyle/>
                <a:p>
                  <a:endParaRPr lang="en-US" dirty="0"/>
                </a:p>
              </p:txBody>
            </p:sp>
          </p:grpSp>
          <p:grpSp>
            <p:nvGrpSpPr>
              <p:cNvPr id="103" name="Group 102">
                <a:extLst>
                  <a:ext uri="{FF2B5EF4-FFF2-40B4-BE49-F238E27FC236}">
                    <a16:creationId xmlns:a16="http://schemas.microsoft.com/office/drawing/2014/main" id="{E399DAC9-4048-46F9-A061-AED4503D91F7}"/>
                  </a:ext>
                </a:extLst>
              </p:cNvPr>
              <p:cNvGrpSpPr/>
              <p:nvPr/>
            </p:nvGrpSpPr>
            <p:grpSpPr>
              <a:xfrm>
                <a:off x="8064794" y="4322810"/>
                <a:ext cx="553093" cy="553092"/>
                <a:chOff x="7909495" y="4128586"/>
                <a:chExt cx="609342" cy="609342"/>
              </a:xfrm>
            </p:grpSpPr>
            <p:sp>
              <p:nvSpPr>
                <p:cNvPr id="153" name="Oval 152">
                  <a:extLst>
                    <a:ext uri="{FF2B5EF4-FFF2-40B4-BE49-F238E27FC236}">
                      <a16:creationId xmlns:a16="http://schemas.microsoft.com/office/drawing/2014/main" id="{5760B0FB-4ED9-4CC6-A920-E57D6EB072CE}"/>
                    </a:ext>
                  </a:extLst>
                </p:cNvPr>
                <p:cNvSpPr/>
                <p:nvPr/>
              </p:nvSpPr>
              <p:spPr bwMode="auto">
                <a:xfrm>
                  <a:off x="7909495" y="4128586"/>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Semibold"/>
                    <a:ea typeface="+mn-ea"/>
                    <a:cs typeface="+mn-cs"/>
                  </a:endParaRPr>
                </a:p>
              </p:txBody>
            </p:sp>
            <p:sp>
              <p:nvSpPr>
                <p:cNvPr id="28" name="HoloLens_EC94" title="Icon of Microsoft HoloLens">
                  <a:extLst>
                    <a:ext uri="{FF2B5EF4-FFF2-40B4-BE49-F238E27FC236}">
                      <a16:creationId xmlns:a16="http://schemas.microsoft.com/office/drawing/2014/main" id="{A25B6206-F12A-4858-8069-6916E113AC8C}"/>
                    </a:ext>
                  </a:extLst>
                </p:cNvPr>
                <p:cNvSpPr>
                  <a:spLocks noChangeAspect="1" noEditPoints="1"/>
                </p:cNvSpPr>
                <p:nvPr/>
              </p:nvSpPr>
              <p:spPr bwMode="auto">
                <a:xfrm>
                  <a:off x="8025252" y="4332346"/>
                  <a:ext cx="377829" cy="20182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Tree>
    <p:extLst>
      <p:ext uri="{BB962C8B-B14F-4D97-AF65-F5344CB8AC3E}">
        <p14:creationId xmlns:p14="http://schemas.microsoft.com/office/powerpoint/2010/main" val="42222842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8EDB89F-295F-4163-A2B6-AFF31CBB5B12}"/>
              </a:ext>
              <a:ext uri="{C183D7F6-B498-43B3-948B-1728B52AA6E4}">
                <adec:decorative xmlns:adec="http://schemas.microsoft.com/office/drawing/2017/decorative" val="1"/>
              </a:ext>
            </a:extLst>
          </p:cNvPr>
          <p:cNvSpPr/>
          <p:nvPr/>
        </p:nvSpPr>
        <p:spPr bwMode="auto">
          <a:xfrm>
            <a:off x="882" y="2720694"/>
            <a:ext cx="12434711" cy="427383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Triangle 47">
            <a:extLst>
              <a:ext uri="{FF2B5EF4-FFF2-40B4-BE49-F238E27FC236}">
                <a16:creationId xmlns:a16="http://schemas.microsoft.com/office/drawing/2014/main" id="{E91A33BE-82F9-40BD-A1BA-5B142AB07B3C}"/>
              </a:ext>
              <a:ext uri="{C183D7F6-B498-43B3-948B-1728B52AA6E4}">
                <adec:decorative xmlns:adec="http://schemas.microsoft.com/office/drawing/2017/decorative" val="1"/>
              </a:ext>
            </a:extLst>
          </p:cNvPr>
          <p:cNvSpPr/>
          <p:nvPr/>
        </p:nvSpPr>
        <p:spPr>
          <a:xfrm rot="10800000">
            <a:off x="2156799" y="3930260"/>
            <a:ext cx="312379" cy="24677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52" name="Triangle 47">
            <a:extLst>
              <a:ext uri="{FF2B5EF4-FFF2-40B4-BE49-F238E27FC236}">
                <a16:creationId xmlns:a16="http://schemas.microsoft.com/office/drawing/2014/main" id="{F018A484-A541-43F0-8C95-D1806DF281A6}"/>
              </a:ext>
              <a:ext uri="{C183D7F6-B498-43B3-948B-1728B52AA6E4}">
                <adec:decorative xmlns:adec="http://schemas.microsoft.com/office/drawing/2017/decorative" val="1"/>
              </a:ext>
            </a:extLst>
          </p:cNvPr>
          <p:cNvSpPr/>
          <p:nvPr/>
        </p:nvSpPr>
        <p:spPr>
          <a:xfrm rot="10800000">
            <a:off x="6081099" y="3924858"/>
            <a:ext cx="312379" cy="24677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53" name="Triangle 47">
            <a:extLst>
              <a:ext uri="{FF2B5EF4-FFF2-40B4-BE49-F238E27FC236}">
                <a16:creationId xmlns:a16="http://schemas.microsoft.com/office/drawing/2014/main" id="{6FC0DB95-A533-43B6-9884-D67E8B784B2A}"/>
              </a:ext>
              <a:ext uri="{C183D7F6-B498-43B3-948B-1728B52AA6E4}">
                <adec:decorative xmlns:adec="http://schemas.microsoft.com/office/drawing/2017/decorative" val="1"/>
              </a:ext>
            </a:extLst>
          </p:cNvPr>
          <p:cNvSpPr/>
          <p:nvPr/>
        </p:nvSpPr>
        <p:spPr>
          <a:xfrm rot="10800000">
            <a:off x="9999842" y="3924858"/>
            <a:ext cx="312379" cy="24677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nvGrpSpPr>
          <p:cNvPr id="75" name="Group 74">
            <a:extLst>
              <a:ext uri="{FF2B5EF4-FFF2-40B4-BE49-F238E27FC236}">
                <a16:creationId xmlns:a16="http://schemas.microsoft.com/office/drawing/2014/main" id="{BE706F50-87CE-4412-82F6-9566A081DDEC}"/>
              </a:ext>
              <a:ext uri="{C183D7F6-B498-43B3-948B-1728B52AA6E4}">
                <adec:decorative xmlns:adec="http://schemas.microsoft.com/office/drawing/2017/decorative" val="1"/>
              </a:ext>
            </a:extLst>
          </p:cNvPr>
          <p:cNvGrpSpPr/>
          <p:nvPr/>
        </p:nvGrpSpPr>
        <p:grpSpPr>
          <a:xfrm>
            <a:off x="465138" y="1784325"/>
            <a:ext cx="11544300" cy="1877437"/>
            <a:chOff x="465138" y="1784325"/>
            <a:chExt cx="11544300" cy="1877437"/>
          </a:xfrm>
        </p:grpSpPr>
        <p:sp>
          <p:nvSpPr>
            <p:cNvPr id="37" name="Rectangle 36">
              <a:extLst>
                <a:ext uri="{FF2B5EF4-FFF2-40B4-BE49-F238E27FC236}">
                  <a16:creationId xmlns:a16="http://schemas.microsoft.com/office/drawing/2014/main" id="{7CE6734D-9602-4A09-9106-B3DD0E9B3E63}"/>
                </a:ext>
              </a:extLst>
            </p:cNvPr>
            <p:cNvSpPr/>
            <p:nvPr/>
          </p:nvSpPr>
          <p:spPr bwMode="auto">
            <a:xfrm>
              <a:off x="465138" y="1784325"/>
              <a:ext cx="3695700" cy="187743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99490506-CA9D-458D-9C5D-D22585AE3C85}"/>
                </a:ext>
              </a:extLst>
            </p:cNvPr>
            <p:cNvSpPr/>
            <p:nvPr/>
          </p:nvSpPr>
          <p:spPr bwMode="auto">
            <a:xfrm>
              <a:off x="4391819" y="1784325"/>
              <a:ext cx="3679825" cy="187743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dirty="0">
                <a:gradFill>
                  <a:gsLst>
                    <a:gs pos="40075">
                      <a:srgbClr val="FFFFFF"/>
                    </a:gs>
                    <a:gs pos="30000">
                      <a:srgbClr val="FFFFFF"/>
                    </a:gs>
                  </a:gsLst>
                  <a:lin ang="5400000" scaled="0"/>
                </a:gradFill>
              </a:endParaRPr>
            </a:p>
          </p:txBody>
        </p:sp>
        <p:sp>
          <p:nvSpPr>
            <p:cNvPr id="49" name="Rectangle 48">
              <a:extLst>
                <a:ext uri="{FF2B5EF4-FFF2-40B4-BE49-F238E27FC236}">
                  <a16:creationId xmlns:a16="http://schemas.microsoft.com/office/drawing/2014/main" id="{BB9AE08D-A0AB-4E89-90E5-BD76AC507BC7}"/>
                </a:ext>
              </a:extLst>
            </p:cNvPr>
            <p:cNvSpPr/>
            <p:nvPr/>
          </p:nvSpPr>
          <p:spPr bwMode="auto">
            <a:xfrm>
              <a:off x="8302625" y="1784325"/>
              <a:ext cx="3706813" cy="187743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dirty="0">
                <a:gradFill>
                  <a:gsLst>
                    <a:gs pos="40075">
                      <a:srgbClr val="FFFFFF"/>
                    </a:gs>
                    <a:gs pos="30000">
                      <a:srgbClr val="FFFFFF"/>
                    </a:gs>
                  </a:gsLst>
                  <a:lin ang="5400000" scaled="0"/>
                </a:gradFill>
              </a:endParaRPr>
            </a:p>
          </p:txBody>
        </p:sp>
      </p:grpSp>
      <p:sp>
        <p:nvSpPr>
          <p:cNvPr id="8" name="Title 7">
            <a:extLst>
              <a:ext uri="{FF2B5EF4-FFF2-40B4-BE49-F238E27FC236}">
                <a16:creationId xmlns:a16="http://schemas.microsoft.com/office/drawing/2014/main" id="{EDE791EE-7B1E-46C7-99D1-D5FAFD9B67D1}"/>
              </a:ext>
            </a:extLst>
          </p:cNvPr>
          <p:cNvSpPr>
            <a:spLocks noGrp="1"/>
          </p:cNvSpPr>
          <p:nvPr>
            <p:ph type="title"/>
          </p:nvPr>
        </p:nvSpPr>
        <p:spPr/>
        <p:txBody>
          <a:bodyPr/>
          <a:lstStyle/>
          <a:p>
            <a:r>
              <a:rPr lang="en-US" dirty="0"/>
              <a:t>IoT/OT cyber risk = business risk</a:t>
            </a:r>
          </a:p>
        </p:txBody>
      </p:sp>
      <p:sp>
        <p:nvSpPr>
          <p:cNvPr id="38" name="Rectangle 37">
            <a:extLst>
              <a:ext uri="{FF2B5EF4-FFF2-40B4-BE49-F238E27FC236}">
                <a16:creationId xmlns:a16="http://schemas.microsoft.com/office/drawing/2014/main" id="{18D13CF6-2C96-4816-A404-4F7B161B8A4A}"/>
              </a:ext>
            </a:extLst>
          </p:cNvPr>
          <p:cNvSpPr/>
          <p:nvPr/>
        </p:nvSpPr>
        <p:spPr>
          <a:xfrm>
            <a:off x="866046" y="2772649"/>
            <a:ext cx="2893885" cy="553998"/>
          </a:xfrm>
          <a:prstGeom prst="rect">
            <a:avLst/>
          </a:prstGeom>
        </p:spPr>
        <p:txBody>
          <a:bodyPr wrap="square" lIns="0" tIns="0" rIns="0" bIns="0">
            <a:spAutoFit/>
          </a:bodyPr>
          <a:lstStyle/>
          <a:p>
            <a:pPr lvl="0" algn="ctr">
              <a:spcAft>
                <a:spcPts val="1200"/>
              </a:spcAft>
              <a:buSzPct val="90000"/>
            </a:pPr>
            <a:r>
              <a:rPr lang="en-US" dirty="0">
                <a:latin typeface="+mj-lt"/>
              </a:rPr>
              <a:t>Production </a:t>
            </a:r>
            <a:br>
              <a:rPr lang="en-US" dirty="0">
                <a:latin typeface="+mj-lt"/>
              </a:rPr>
            </a:br>
            <a:r>
              <a:rPr lang="en-US" dirty="0">
                <a:latin typeface="+mj-lt"/>
              </a:rPr>
              <a:t>downtime</a:t>
            </a:r>
          </a:p>
        </p:txBody>
      </p:sp>
      <p:sp>
        <p:nvSpPr>
          <p:cNvPr id="48" name="Rectangle 47">
            <a:extLst>
              <a:ext uri="{FF2B5EF4-FFF2-40B4-BE49-F238E27FC236}">
                <a16:creationId xmlns:a16="http://schemas.microsoft.com/office/drawing/2014/main" id="{5BDC53E6-3D6F-41D7-91B6-54FECD9D1683}"/>
              </a:ext>
            </a:extLst>
          </p:cNvPr>
          <p:cNvSpPr/>
          <p:nvPr/>
        </p:nvSpPr>
        <p:spPr>
          <a:xfrm>
            <a:off x="4784789" y="2772649"/>
            <a:ext cx="2893885" cy="553998"/>
          </a:xfrm>
          <a:prstGeom prst="rect">
            <a:avLst/>
          </a:prstGeom>
        </p:spPr>
        <p:txBody>
          <a:bodyPr wrap="square" lIns="0" tIns="0" rIns="0" bIns="0">
            <a:spAutoFit/>
          </a:bodyPr>
          <a:lstStyle/>
          <a:p>
            <a:pPr lvl="0" algn="ctr">
              <a:spcAft>
                <a:spcPts val="1200"/>
              </a:spcAft>
              <a:buSzPct val="90000"/>
            </a:pPr>
            <a:r>
              <a:rPr lang="en-US" dirty="0">
                <a:latin typeface="+mj-lt"/>
              </a:rPr>
              <a:t>Loss of sensitive </a:t>
            </a:r>
            <a:br>
              <a:rPr lang="en-US" dirty="0">
                <a:latin typeface="+mj-lt"/>
              </a:rPr>
            </a:br>
            <a:r>
              <a:rPr lang="en-US" dirty="0">
                <a:latin typeface="+mj-lt"/>
              </a:rPr>
              <a:t>intellectual property </a:t>
            </a:r>
          </a:p>
        </p:txBody>
      </p:sp>
      <p:sp>
        <p:nvSpPr>
          <p:cNvPr id="50" name="Rectangle 49">
            <a:extLst>
              <a:ext uri="{FF2B5EF4-FFF2-40B4-BE49-F238E27FC236}">
                <a16:creationId xmlns:a16="http://schemas.microsoft.com/office/drawing/2014/main" id="{76E0CF99-77F6-48C9-AD4A-93033F408BF1}"/>
              </a:ext>
            </a:extLst>
          </p:cNvPr>
          <p:cNvSpPr/>
          <p:nvPr/>
        </p:nvSpPr>
        <p:spPr>
          <a:xfrm>
            <a:off x="8709089" y="2772649"/>
            <a:ext cx="2893885" cy="553998"/>
          </a:xfrm>
          <a:prstGeom prst="rect">
            <a:avLst/>
          </a:prstGeom>
        </p:spPr>
        <p:txBody>
          <a:bodyPr wrap="square" lIns="0" tIns="0" rIns="0" bIns="0">
            <a:spAutoFit/>
          </a:bodyPr>
          <a:lstStyle/>
          <a:p>
            <a:pPr lvl="0" algn="ctr">
              <a:spcAft>
                <a:spcPts val="1200"/>
              </a:spcAft>
              <a:buSzPct val="90000"/>
            </a:pPr>
            <a:r>
              <a:rPr lang="en-US" dirty="0">
                <a:latin typeface="+mj-lt"/>
              </a:rPr>
              <a:t>Safety &amp; environmental incidents</a:t>
            </a:r>
          </a:p>
        </p:txBody>
      </p:sp>
      <p:sp>
        <p:nvSpPr>
          <p:cNvPr id="24" name="Rectangle 23">
            <a:extLst>
              <a:ext uri="{FF2B5EF4-FFF2-40B4-BE49-F238E27FC236}">
                <a16:creationId xmlns:a16="http://schemas.microsoft.com/office/drawing/2014/main" id="{6E6717A5-2624-48F4-A855-EB67DE42A5D6}"/>
              </a:ext>
            </a:extLst>
          </p:cNvPr>
          <p:cNvSpPr/>
          <p:nvPr/>
        </p:nvSpPr>
        <p:spPr>
          <a:xfrm>
            <a:off x="465138" y="4295766"/>
            <a:ext cx="3680013" cy="18774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mn-cs"/>
              </a:rPr>
              <a:t>Financial </a:t>
            </a:r>
            <a:br>
              <a:rPr kumimoji="0" lang="en-US" b="0" i="0" u="none" strike="noStrike" kern="1200" cap="none" spc="0" normalizeH="0" baseline="0" noProof="0" dirty="0">
                <a:ln>
                  <a:noFill/>
                </a:ln>
                <a:solidFill>
                  <a:srgbClr val="000000"/>
                </a:solidFill>
                <a:effectLst/>
                <a:uLnTx/>
                <a:uFillTx/>
                <a:ea typeface="+mn-ea"/>
                <a:cs typeface="+mn-cs"/>
              </a:rPr>
            </a:br>
            <a:r>
              <a:rPr kumimoji="0" lang="en-US" b="0" i="0" u="none" strike="noStrike" kern="1200" cap="none" spc="0" normalizeH="0" baseline="0" noProof="0" dirty="0">
                <a:ln>
                  <a:noFill/>
                </a:ln>
                <a:solidFill>
                  <a:srgbClr val="000000"/>
                </a:solidFill>
                <a:effectLst/>
                <a:uLnTx/>
                <a:uFillTx/>
                <a:ea typeface="+mn-ea"/>
                <a:cs typeface="+mn-cs"/>
              </a:rPr>
              <a:t>losses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marR="0" lvl="0" algn="ctr" defTabSz="914400" rtl="0" eaLnBrk="1" fontAlgn="auto" latinLnBrk="0" hangingPunct="1">
              <a:lnSpc>
                <a:spcPct val="100000"/>
              </a:lnSpc>
              <a:spcBef>
                <a:spcPts val="0"/>
              </a:spcBef>
              <a:spcAft>
                <a:spcPts val="0"/>
              </a:spcAft>
              <a:buClrTx/>
              <a:buSzTx/>
              <a:tabLst/>
              <a:defRPr/>
            </a:pPr>
            <a:r>
              <a:rPr kumimoji="0" lang="en-US" sz="1200" i="0" u="none" strike="noStrike" kern="1200" cap="none" spc="0" normalizeH="0" baseline="0" noProof="0" dirty="0">
                <a:ln>
                  <a:noFill/>
                </a:ln>
                <a:effectLst/>
                <a:uLnTx/>
                <a:uFillTx/>
                <a:ea typeface="+mn-ea"/>
                <a:cs typeface="+mn-cs"/>
              </a:rPr>
              <a:t>Top 6 firms impacted by </a:t>
            </a:r>
            <a:r>
              <a:rPr kumimoji="0" lang="en-US" sz="1200" i="0" u="none" strike="noStrike" kern="1200" cap="none" spc="0" normalizeH="0" baseline="0" noProof="0" dirty="0" err="1">
                <a:ln>
                  <a:noFill/>
                </a:ln>
                <a:effectLst/>
                <a:uLnTx/>
                <a:uFillTx/>
                <a:ea typeface="+mn-ea"/>
                <a:cs typeface="+mn-cs"/>
              </a:rPr>
              <a:t>NotPetya</a:t>
            </a:r>
            <a:r>
              <a:rPr kumimoji="0" lang="en-US" sz="1200" i="0" u="none" strike="noStrike" kern="1200" cap="none" spc="0" normalizeH="0" baseline="0" noProof="0" dirty="0">
                <a:ln>
                  <a:noFill/>
                </a:ln>
                <a:effectLst/>
                <a:uLnTx/>
                <a:uFillTx/>
                <a:ea typeface="+mn-ea"/>
                <a:cs typeface="+mn-cs"/>
              </a:rPr>
              <a:t> lost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a:ln>
                  <a:noFill/>
                </a:ln>
                <a:effectLst/>
                <a:uLnTx/>
                <a:uFillTx/>
                <a:ea typeface="+mn-ea"/>
                <a:cs typeface="+mn-cs"/>
              </a:rPr>
              <a:t>$129- $870M</a:t>
            </a:r>
          </a:p>
          <a:p>
            <a:pPr marR="0" lvl="0" algn="ctr" defTabSz="914400" rtl="0" eaLnBrk="1" fontAlgn="auto" latinLnBrk="0" hangingPunct="1">
              <a:lnSpc>
                <a:spcPct val="100000"/>
              </a:lnSpc>
              <a:spcBef>
                <a:spcPts val="0"/>
              </a:spcBef>
              <a:spcAft>
                <a:spcPts val="0"/>
              </a:spcAft>
              <a:buClrTx/>
              <a:buSzTx/>
              <a:tabLst/>
              <a:defRPr/>
            </a:pPr>
            <a:endParaRPr kumimoji="0" lang="en-US" sz="1200" i="0" u="none" strike="noStrike" kern="1200" cap="none" spc="0" normalizeH="0" baseline="0" noProof="0" dirty="0">
              <a:ln>
                <a:noFill/>
              </a:ln>
              <a:effectLst/>
              <a:uLnTx/>
              <a:uFillTx/>
              <a:ea typeface="+mn-ea"/>
              <a:cs typeface="+mn-cs"/>
            </a:endParaRPr>
          </a:p>
          <a:p>
            <a:pPr marR="0" lvl="0" algn="ctr" defTabSz="914400" rtl="0" eaLnBrk="1" fontAlgn="auto" latinLnBrk="0" hangingPunct="1">
              <a:lnSpc>
                <a:spcPct val="100000"/>
              </a:lnSpc>
              <a:spcBef>
                <a:spcPts val="0"/>
              </a:spcBef>
              <a:spcAft>
                <a:spcPts val="0"/>
              </a:spcAft>
              <a:buClrTx/>
              <a:buSzTx/>
              <a:tabLst/>
              <a:defRPr/>
            </a:pPr>
            <a:r>
              <a:rPr kumimoji="0" lang="en-US" sz="1200" i="0" u="none" strike="noStrike" kern="1200" cap="none" spc="0" normalizeH="0" baseline="0" noProof="0" dirty="0">
                <a:ln>
                  <a:noFill/>
                </a:ln>
                <a:effectLst/>
                <a:uLnTx/>
                <a:uFillTx/>
                <a:ea typeface="+mn-ea"/>
                <a:cs typeface="+mn-cs"/>
              </a:rPr>
              <a:t>Norsk Hydro lost $71M due to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err="1">
                <a:ln>
                  <a:noFill/>
                </a:ln>
                <a:effectLst/>
                <a:uLnTx/>
                <a:uFillTx/>
                <a:ea typeface="+mn-ea"/>
                <a:cs typeface="+mn-cs"/>
              </a:rPr>
              <a:t>LockerGoga</a:t>
            </a:r>
            <a:r>
              <a:rPr kumimoji="0" lang="en-US" sz="1200" i="0" u="none" strike="noStrike" kern="1200" cap="none" spc="0" normalizeH="0" baseline="0" noProof="0" dirty="0">
                <a:ln>
                  <a:noFill/>
                </a:ln>
                <a:effectLst/>
                <a:uLnTx/>
                <a:uFillTx/>
                <a:ea typeface="+mn-ea"/>
                <a:cs typeface="+mn-cs"/>
              </a:rPr>
              <a:t> attack</a:t>
            </a:r>
          </a:p>
        </p:txBody>
      </p:sp>
      <p:sp>
        <p:nvSpPr>
          <p:cNvPr id="58" name="Rectangle 57">
            <a:extLst>
              <a:ext uri="{FF2B5EF4-FFF2-40B4-BE49-F238E27FC236}">
                <a16:creationId xmlns:a16="http://schemas.microsoft.com/office/drawing/2014/main" id="{D07CC35C-16F6-4F69-9809-8BF39D5E105B}"/>
              </a:ext>
            </a:extLst>
          </p:cNvPr>
          <p:cNvSpPr/>
          <p:nvPr/>
        </p:nvSpPr>
        <p:spPr>
          <a:xfrm>
            <a:off x="4389438" y="4295766"/>
            <a:ext cx="3680013" cy="1954381"/>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mn-cs"/>
              </a:rPr>
              <a:t>Reduced </a:t>
            </a:r>
            <a:br>
              <a:rPr kumimoji="0" lang="en-US" b="0" i="0" u="none" strike="noStrike" kern="1200" cap="none" spc="0" normalizeH="0" baseline="0" noProof="0" dirty="0">
                <a:ln>
                  <a:noFill/>
                </a:ln>
                <a:solidFill>
                  <a:srgbClr val="000000"/>
                </a:solidFill>
                <a:effectLst/>
                <a:uLnTx/>
                <a:uFillTx/>
                <a:ea typeface="+mn-ea"/>
                <a:cs typeface="+mn-cs"/>
              </a:rPr>
            </a:br>
            <a:r>
              <a:rPr kumimoji="0" lang="en-US" b="0" i="0" u="none" strike="noStrike" kern="1200" cap="none" spc="0" normalizeH="0" baseline="0" noProof="0" dirty="0">
                <a:ln>
                  <a:noFill/>
                </a:ln>
                <a:solidFill>
                  <a:srgbClr val="000000"/>
                </a:solidFill>
                <a:effectLst/>
                <a:uLnTx/>
                <a:uFillTx/>
                <a:ea typeface="+mn-ea"/>
                <a:cs typeface="+mn-cs"/>
              </a:rPr>
              <a:t>competitive posture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lvl="0" algn="ctr" defTabSz="914400">
              <a:defRPr/>
            </a:pPr>
            <a:r>
              <a:rPr kumimoji="0" lang="en-US" sz="1200" i="0" u="none" strike="noStrike" kern="1200" cap="none" spc="0" normalizeH="0" baseline="0" noProof="0" dirty="0">
                <a:ln>
                  <a:noFill/>
                </a:ln>
                <a:effectLst/>
                <a:uLnTx/>
                <a:uFillTx/>
                <a:ea typeface="+mn-ea"/>
                <a:cs typeface="+mn-cs"/>
              </a:rPr>
              <a:t>Manufacturing firms are 8x more likely to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a:ln>
                  <a:noFill/>
                </a:ln>
                <a:effectLst/>
                <a:uLnTx/>
                <a:uFillTx/>
                <a:ea typeface="+mn-ea"/>
                <a:cs typeface="+mn-cs"/>
              </a:rPr>
              <a:t>be breached for theft of trade secrets than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a:ln>
                  <a:noFill/>
                </a:ln>
                <a:effectLst/>
                <a:uLnTx/>
                <a:uFillTx/>
                <a:ea typeface="+mn-ea"/>
                <a:cs typeface="+mn-cs"/>
              </a:rPr>
              <a:t>other verticals</a:t>
            </a:r>
          </a:p>
          <a:p>
            <a:pPr lvl="0" algn="ctr" defTabSz="914400">
              <a:spcBef>
                <a:spcPts val="600"/>
              </a:spcBef>
              <a:defRPr/>
            </a:pPr>
            <a:r>
              <a:rPr lang="en-US" sz="1200" i="1" dirty="0"/>
              <a:t>(2020 DBIR)</a:t>
            </a:r>
            <a:r>
              <a:rPr kumimoji="0" lang="en-US" sz="1200" i="0" u="none" strike="noStrike" kern="1200" cap="none" spc="0" normalizeH="0" baseline="0" noProof="0" dirty="0">
                <a:ln>
                  <a:noFill/>
                </a:ln>
                <a:effectLst/>
                <a:uLnTx/>
                <a:uFillTx/>
                <a:ea typeface="+mn-ea"/>
                <a:cs typeface="+mn-cs"/>
              </a:rPr>
              <a:t> </a:t>
            </a:r>
            <a:br>
              <a:rPr kumimoji="0" lang="en-US" sz="1200" i="0" u="none" strike="noStrike" kern="1200" cap="none" spc="0" normalizeH="0" baseline="0" noProof="0" dirty="0">
                <a:ln>
                  <a:noFill/>
                </a:ln>
                <a:effectLst/>
                <a:uLnTx/>
                <a:uFillTx/>
                <a:ea typeface="+mn-ea"/>
                <a:cs typeface="+mn-cs"/>
              </a:rPr>
            </a:br>
            <a:endParaRPr kumimoji="0" lang="en-US" sz="1200" i="1" u="none" strike="noStrike" kern="1200" cap="none" spc="0" normalizeH="0" baseline="0" noProof="0" dirty="0">
              <a:ln>
                <a:noFill/>
              </a:ln>
              <a:effectLst/>
              <a:uLnTx/>
              <a:uFillTx/>
              <a:ea typeface="+mn-ea"/>
              <a:cs typeface="+mn-cs"/>
            </a:endParaRPr>
          </a:p>
        </p:txBody>
      </p:sp>
      <p:sp>
        <p:nvSpPr>
          <p:cNvPr id="59" name="Rectangle 58">
            <a:extLst>
              <a:ext uri="{FF2B5EF4-FFF2-40B4-BE49-F238E27FC236}">
                <a16:creationId xmlns:a16="http://schemas.microsoft.com/office/drawing/2014/main" id="{5B45A2A6-C359-4717-9AB6-1A45A3DC24A9}"/>
              </a:ext>
            </a:extLst>
          </p:cNvPr>
          <p:cNvSpPr/>
          <p:nvPr/>
        </p:nvSpPr>
        <p:spPr>
          <a:xfrm>
            <a:off x="8316136" y="4295766"/>
            <a:ext cx="3680013" cy="1877437"/>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mn-cs"/>
              </a:rPr>
              <a:t>Compliance violations, legal </a:t>
            </a:r>
            <a:br>
              <a:rPr kumimoji="0" lang="en-US" b="0" i="0" u="none" strike="noStrike" kern="1200" cap="none" spc="0" normalizeH="0" baseline="0" noProof="0" dirty="0">
                <a:ln>
                  <a:noFill/>
                </a:ln>
                <a:solidFill>
                  <a:srgbClr val="000000"/>
                </a:solidFill>
                <a:effectLst/>
                <a:uLnTx/>
                <a:uFillTx/>
                <a:ea typeface="+mn-ea"/>
                <a:cs typeface="+mn-cs"/>
              </a:rPr>
            </a:br>
            <a:r>
              <a:rPr kumimoji="0" lang="en-US" b="0" i="0" u="none" strike="noStrike" kern="1200" cap="none" spc="0" normalizeH="0" baseline="0" noProof="0" dirty="0">
                <a:ln>
                  <a:noFill/>
                </a:ln>
                <a:solidFill>
                  <a:srgbClr val="000000"/>
                </a:solidFill>
                <a:effectLst/>
                <a:uLnTx/>
                <a:uFillTx/>
                <a:ea typeface="+mn-ea"/>
                <a:cs typeface="+mn-cs"/>
              </a:rPr>
              <a:t>liability &amp; brand impact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lvl="0" algn="ctr" defTabSz="914400">
              <a:defRPr/>
            </a:pPr>
            <a:r>
              <a:rPr kumimoji="0" lang="en-US" sz="1200" i="0" u="none" strike="noStrike" kern="1200" cap="none" spc="0" normalizeH="0" baseline="0" noProof="0" dirty="0">
                <a:ln>
                  <a:noFill/>
                </a:ln>
                <a:effectLst/>
                <a:uLnTx/>
                <a:uFillTx/>
                <a:ea typeface="+mn-ea"/>
                <a:cs typeface="+mn-cs"/>
              </a:rPr>
              <a:t>USCG reports port cargo handling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a:ln>
                  <a:noFill/>
                </a:ln>
                <a:effectLst/>
                <a:uLnTx/>
                <a:uFillTx/>
                <a:ea typeface="+mn-ea"/>
                <a:cs typeface="+mn-cs"/>
              </a:rPr>
              <a:t>equipment compromised via </a:t>
            </a:r>
            <a:r>
              <a:rPr kumimoji="0" lang="en-US" sz="1200" i="0" u="none" strike="noStrike" kern="1200" cap="none" spc="0" normalizeH="0" baseline="0" noProof="0" dirty="0" err="1">
                <a:ln>
                  <a:noFill/>
                </a:ln>
                <a:effectLst/>
                <a:uLnTx/>
                <a:uFillTx/>
                <a:ea typeface="+mn-ea"/>
                <a:cs typeface="+mn-cs"/>
              </a:rPr>
              <a:t>Ryuk</a:t>
            </a:r>
            <a:endParaRPr kumimoji="0" lang="en-US" sz="1200" i="0" u="none" strike="noStrike" kern="1200" cap="none" spc="0" normalizeH="0" baseline="0" noProof="0" dirty="0">
              <a:ln>
                <a:noFill/>
              </a:ln>
              <a:effectLst/>
              <a:uLnTx/>
              <a:uFillTx/>
              <a:ea typeface="+mn-ea"/>
              <a:cs typeface="+mn-cs"/>
            </a:endParaRPr>
          </a:p>
          <a:p>
            <a:pPr lvl="0" algn="ctr" defTabSz="914400">
              <a:defRPr/>
            </a:pPr>
            <a:endParaRPr kumimoji="0" lang="en-US" sz="1200" i="0" u="none" strike="noStrike" kern="1200" cap="none" spc="0" normalizeH="0" baseline="0" noProof="0" dirty="0">
              <a:ln>
                <a:noFill/>
              </a:ln>
              <a:effectLst/>
              <a:uLnTx/>
              <a:uFillTx/>
              <a:ea typeface="+mn-ea"/>
              <a:cs typeface="+mn-cs"/>
            </a:endParaRPr>
          </a:p>
          <a:p>
            <a:pPr lvl="0" algn="ctr" defTabSz="914400">
              <a:defRPr/>
            </a:pPr>
            <a:r>
              <a:rPr kumimoji="0" lang="en-US" sz="1200" i="0" u="none" strike="noStrike" kern="1200" cap="none" spc="0" normalizeH="0" baseline="0" noProof="0" dirty="0">
                <a:ln>
                  <a:noFill/>
                </a:ln>
                <a:effectLst/>
                <a:uLnTx/>
                <a:uFillTx/>
                <a:ea typeface="+mn-ea"/>
                <a:cs typeface="+mn-cs"/>
              </a:rPr>
              <a:t>TRITON attack on safety controllers of </a:t>
            </a:r>
            <a:br>
              <a:rPr kumimoji="0" lang="en-US" sz="1200" i="0" u="none" strike="noStrike" kern="1200" cap="none" spc="0" normalizeH="0" baseline="0" noProof="0" dirty="0">
                <a:ln>
                  <a:noFill/>
                </a:ln>
                <a:effectLst/>
                <a:uLnTx/>
                <a:uFillTx/>
                <a:ea typeface="+mn-ea"/>
                <a:cs typeface="+mn-cs"/>
              </a:rPr>
            </a:br>
            <a:r>
              <a:rPr kumimoji="0" lang="en-US" sz="1200" i="0" u="none" strike="noStrike" kern="1200" cap="none" spc="0" normalizeH="0" baseline="0" noProof="0" dirty="0">
                <a:ln>
                  <a:noFill/>
                </a:ln>
                <a:effectLst/>
                <a:uLnTx/>
                <a:uFillTx/>
                <a:ea typeface="+mn-ea"/>
                <a:cs typeface="+mn-cs"/>
              </a:rPr>
              <a:t>petrochemical facility</a:t>
            </a:r>
          </a:p>
        </p:txBody>
      </p:sp>
      <p:grpSp>
        <p:nvGrpSpPr>
          <p:cNvPr id="11" name="Group 4">
            <a:extLst>
              <a:ext uri="{FF2B5EF4-FFF2-40B4-BE49-F238E27FC236}">
                <a16:creationId xmlns:a16="http://schemas.microsoft.com/office/drawing/2014/main" id="{12FD1C77-AC9C-4693-9B22-045EF206B976}"/>
              </a:ext>
              <a:ext uri="{C183D7F6-B498-43B3-948B-1728B52AA6E4}">
                <adec:decorative xmlns:adec="http://schemas.microsoft.com/office/drawing/2017/decorative" val="1"/>
              </a:ext>
            </a:extLst>
          </p:cNvPr>
          <p:cNvGrpSpPr>
            <a:grpSpLocks noChangeAspect="1"/>
          </p:cNvGrpSpPr>
          <p:nvPr/>
        </p:nvGrpSpPr>
        <p:grpSpPr bwMode="auto">
          <a:xfrm>
            <a:off x="6024572" y="2035196"/>
            <a:ext cx="414318" cy="547566"/>
            <a:chOff x="3932" y="1276"/>
            <a:chExt cx="199" cy="263"/>
          </a:xfrm>
          <a:solidFill>
            <a:schemeClr val="tx2"/>
          </a:solidFill>
        </p:grpSpPr>
        <p:sp>
          <p:nvSpPr>
            <p:cNvPr id="13" name="Freeform 5">
              <a:extLst>
                <a:ext uri="{FF2B5EF4-FFF2-40B4-BE49-F238E27FC236}">
                  <a16:creationId xmlns:a16="http://schemas.microsoft.com/office/drawing/2014/main" id="{178B7F60-4EF8-4D8C-B909-80F331EFF393}"/>
                </a:ext>
              </a:extLst>
            </p:cNvPr>
            <p:cNvSpPr>
              <a:spLocks noEditPoints="1"/>
            </p:cNvSpPr>
            <p:nvPr/>
          </p:nvSpPr>
          <p:spPr bwMode="auto">
            <a:xfrm>
              <a:off x="3932" y="139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B17ADC42-EB6B-402E-AFF4-7DDB547CF702}"/>
                </a:ext>
              </a:extLst>
            </p:cNvPr>
            <p:cNvSpPr>
              <a:spLocks/>
            </p:cNvSpPr>
            <p:nvPr/>
          </p:nvSpPr>
          <p:spPr bwMode="auto">
            <a:xfrm>
              <a:off x="4014" y="145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F41E80F-D607-4458-8CC2-54FF2E1617A2}"/>
                </a:ext>
              </a:extLst>
            </p:cNvPr>
            <p:cNvSpPr>
              <a:spLocks/>
            </p:cNvSpPr>
            <p:nvPr/>
          </p:nvSpPr>
          <p:spPr bwMode="auto">
            <a:xfrm>
              <a:off x="3965" y="1276"/>
              <a:ext cx="132" cy="116"/>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6C91A06C-A567-4BFA-B880-9BE44D24FF2D}"/>
                </a:ext>
              </a:extLst>
            </p:cNvPr>
            <p:cNvSpPr>
              <a:spLocks/>
            </p:cNvSpPr>
            <p:nvPr/>
          </p:nvSpPr>
          <p:spPr bwMode="auto">
            <a:xfrm>
              <a:off x="3942" y="1392"/>
              <a:ext cx="54"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11">
            <a:extLst>
              <a:ext uri="{FF2B5EF4-FFF2-40B4-BE49-F238E27FC236}">
                <a16:creationId xmlns:a16="http://schemas.microsoft.com/office/drawing/2014/main" id="{FDB62178-6293-4DE5-88DF-364DE16793A9}"/>
              </a:ext>
              <a:ext uri="{C183D7F6-B498-43B3-948B-1728B52AA6E4}">
                <adec:decorative xmlns:adec="http://schemas.microsoft.com/office/drawing/2017/decorative" val="1"/>
              </a:ext>
            </a:extLst>
          </p:cNvPr>
          <p:cNvGrpSpPr>
            <a:grpSpLocks noChangeAspect="1"/>
          </p:cNvGrpSpPr>
          <p:nvPr/>
        </p:nvGrpSpPr>
        <p:grpSpPr bwMode="auto">
          <a:xfrm>
            <a:off x="2071477" y="2087562"/>
            <a:ext cx="483022" cy="483022"/>
            <a:chOff x="1315" y="1299"/>
            <a:chExt cx="232" cy="232"/>
          </a:xfrm>
        </p:grpSpPr>
        <p:sp>
          <p:nvSpPr>
            <p:cNvPr id="67" name="Freeform 12">
              <a:extLst>
                <a:ext uri="{FF2B5EF4-FFF2-40B4-BE49-F238E27FC236}">
                  <a16:creationId xmlns:a16="http://schemas.microsoft.com/office/drawing/2014/main" id="{50018EE9-EABC-4894-A4DB-9930D1454838}"/>
                </a:ext>
              </a:extLst>
            </p:cNvPr>
            <p:cNvSpPr>
              <a:spLocks noEditPoints="1"/>
            </p:cNvSpPr>
            <p:nvPr/>
          </p:nvSpPr>
          <p:spPr bwMode="auto">
            <a:xfrm>
              <a:off x="1315" y="1299"/>
              <a:ext cx="232" cy="232"/>
            </a:xfrm>
            <a:custGeom>
              <a:avLst/>
              <a:gdLst>
                <a:gd name="T0" fmla="*/ 160 w 374"/>
                <a:gd name="T1" fmla="*/ 54 h 374"/>
                <a:gd name="T2" fmla="*/ 160 w 374"/>
                <a:gd name="T3" fmla="*/ 54 h 374"/>
                <a:gd name="T4" fmla="*/ 187 w 374"/>
                <a:gd name="T5" fmla="*/ 54 h 374"/>
                <a:gd name="T6" fmla="*/ 187 w 374"/>
                <a:gd name="T7" fmla="*/ 187 h 374"/>
                <a:gd name="T8" fmla="*/ 267 w 374"/>
                <a:gd name="T9" fmla="*/ 187 h 374"/>
                <a:gd name="T10" fmla="*/ 267 w 374"/>
                <a:gd name="T11" fmla="*/ 214 h 374"/>
                <a:gd name="T12" fmla="*/ 160 w 374"/>
                <a:gd name="T13" fmla="*/ 214 h 374"/>
                <a:gd name="T14" fmla="*/ 160 w 374"/>
                <a:gd name="T15" fmla="*/ 54 h 374"/>
                <a:gd name="T16" fmla="*/ 54 w 374"/>
                <a:gd name="T17" fmla="*/ 319 h 374"/>
                <a:gd name="T18" fmla="*/ 54 w 374"/>
                <a:gd name="T19" fmla="*/ 319 h 374"/>
                <a:gd name="T20" fmla="*/ 92 w 374"/>
                <a:gd name="T21" fmla="*/ 348 h 374"/>
                <a:gd name="T22" fmla="*/ 137 w 374"/>
                <a:gd name="T23" fmla="*/ 367 h 374"/>
                <a:gd name="T24" fmla="*/ 186 w 374"/>
                <a:gd name="T25" fmla="*/ 374 h 374"/>
                <a:gd name="T26" fmla="*/ 236 w 374"/>
                <a:gd name="T27" fmla="*/ 367 h 374"/>
                <a:gd name="T28" fmla="*/ 280 w 374"/>
                <a:gd name="T29" fmla="*/ 349 h 374"/>
                <a:gd name="T30" fmla="*/ 318 w 374"/>
                <a:gd name="T31" fmla="*/ 320 h 374"/>
                <a:gd name="T32" fmla="*/ 348 w 374"/>
                <a:gd name="T33" fmla="*/ 282 h 374"/>
                <a:gd name="T34" fmla="*/ 367 w 374"/>
                <a:gd name="T35" fmla="*/ 237 h 374"/>
                <a:gd name="T36" fmla="*/ 373 w 374"/>
                <a:gd name="T37" fmla="*/ 188 h 374"/>
                <a:gd name="T38" fmla="*/ 367 w 374"/>
                <a:gd name="T39" fmla="*/ 138 h 374"/>
                <a:gd name="T40" fmla="*/ 348 w 374"/>
                <a:gd name="T41" fmla="*/ 94 h 374"/>
                <a:gd name="T42" fmla="*/ 319 w 374"/>
                <a:gd name="T43" fmla="*/ 56 h 374"/>
                <a:gd name="T44" fmla="*/ 281 w 374"/>
                <a:gd name="T45" fmla="*/ 26 h 374"/>
                <a:gd name="T46" fmla="*/ 237 w 374"/>
                <a:gd name="T47" fmla="*/ 7 h 374"/>
                <a:gd name="T48" fmla="*/ 188 w 374"/>
                <a:gd name="T49" fmla="*/ 1 h 374"/>
                <a:gd name="T50" fmla="*/ 138 w 374"/>
                <a:gd name="T51" fmla="*/ 7 h 374"/>
                <a:gd name="T52" fmla="*/ 93 w 374"/>
                <a:gd name="T53" fmla="*/ 26 h 374"/>
                <a:gd name="T54" fmla="*/ 55 w 374"/>
                <a:gd name="T55" fmla="*/ 55 h 374"/>
                <a:gd name="T56" fmla="*/ 26 w 374"/>
                <a:gd name="T57" fmla="*/ 93 h 374"/>
                <a:gd name="T58" fmla="*/ 7 w 374"/>
                <a:gd name="T59" fmla="*/ 137 h 374"/>
                <a:gd name="T60" fmla="*/ 0 w 374"/>
                <a:gd name="T61" fmla="*/ 186 h 374"/>
                <a:gd name="T62" fmla="*/ 7 w 374"/>
                <a:gd name="T63" fmla="*/ 236 h 374"/>
                <a:gd name="T64" fmla="*/ 25 w 374"/>
                <a:gd name="T65" fmla="*/ 281 h 374"/>
                <a:gd name="T66" fmla="*/ 54 w 374"/>
                <a:gd name="T67" fmla="*/ 31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4" h="374">
                  <a:moveTo>
                    <a:pt x="160" y="54"/>
                  </a:moveTo>
                  <a:lnTo>
                    <a:pt x="160" y="54"/>
                  </a:lnTo>
                  <a:lnTo>
                    <a:pt x="187" y="54"/>
                  </a:lnTo>
                  <a:lnTo>
                    <a:pt x="187" y="187"/>
                  </a:lnTo>
                  <a:lnTo>
                    <a:pt x="267" y="187"/>
                  </a:lnTo>
                  <a:lnTo>
                    <a:pt x="267" y="214"/>
                  </a:lnTo>
                  <a:lnTo>
                    <a:pt x="160" y="214"/>
                  </a:lnTo>
                  <a:lnTo>
                    <a:pt x="160" y="54"/>
                  </a:lnTo>
                  <a:close/>
                  <a:moveTo>
                    <a:pt x="54" y="319"/>
                  </a:moveTo>
                  <a:lnTo>
                    <a:pt x="54" y="319"/>
                  </a:lnTo>
                  <a:cubicBezTo>
                    <a:pt x="66" y="330"/>
                    <a:pt x="78" y="340"/>
                    <a:pt x="92" y="348"/>
                  </a:cubicBezTo>
                  <a:cubicBezTo>
                    <a:pt x="106" y="356"/>
                    <a:pt x="121" y="362"/>
                    <a:pt x="137" y="367"/>
                  </a:cubicBezTo>
                  <a:cubicBezTo>
                    <a:pt x="153" y="371"/>
                    <a:pt x="169" y="374"/>
                    <a:pt x="186" y="374"/>
                  </a:cubicBezTo>
                  <a:cubicBezTo>
                    <a:pt x="203" y="374"/>
                    <a:pt x="220" y="372"/>
                    <a:pt x="236" y="367"/>
                  </a:cubicBezTo>
                  <a:cubicBezTo>
                    <a:pt x="252" y="363"/>
                    <a:pt x="266" y="357"/>
                    <a:pt x="280" y="349"/>
                  </a:cubicBezTo>
                  <a:cubicBezTo>
                    <a:pt x="294" y="341"/>
                    <a:pt x="307" y="331"/>
                    <a:pt x="318" y="320"/>
                  </a:cubicBezTo>
                  <a:cubicBezTo>
                    <a:pt x="330" y="308"/>
                    <a:pt x="339" y="296"/>
                    <a:pt x="348" y="282"/>
                  </a:cubicBezTo>
                  <a:cubicBezTo>
                    <a:pt x="356" y="268"/>
                    <a:pt x="362" y="253"/>
                    <a:pt x="367" y="237"/>
                  </a:cubicBezTo>
                  <a:cubicBezTo>
                    <a:pt x="371" y="221"/>
                    <a:pt x="373" y="205"/>
                    <a:pt x="373" y="188"/>
                  </a:cubicBezTo>
                  <a:cubicBezTo>
                    <a:pt x="374" y="171"/>
                    <a:pt x="371" y="154"/>
                    <a:pt x="367" y="138"/>
                  </a:cubicBezTo>
                  <a:cubicBezTo>
                    <a:pt x="363" y="122"/>
                    <a:pt x="356" y="108"/>
                    <a:pt x="348" y="94"/>
                  </a:cubicBezTo>
                  <a:cubicBezTo>
                    <a:pt x="340" y="80"/>
                    <a:pt x="331" y="67"/>
                    <a:pt x="319" y="56"/>
                  </a:cubicBezTo>
                  <a:cubicBezTo>
                    <a:pt x="308" y="44"/>
                    <a:pt x="295" y="35"/>
                    <a:pt x="281" y="26"/>
                  </a:cubicBezTo>
                  <a:cubicBezTo>
                    <a:pt x="268" y="18"/>
                    <a:pt x="253" y="12"/>
                    <a:pt x="237" y="7"/>
                  </a:cubicBezTo>
                  <a:cubicBezTo>
                    <a:pt x="221" y="3"/>
                    <a:pt x="205" y="1"/>
                    <a:pt x="188" y="1"/>
                  </a:cubicBezTo>
                  <a:cubicBezTo>
                    <a:pt x="170" y="0"/>
                    <a:pt x="154" y="3"/>
                    <a:pt x="138" y="7"/>
                  </a:cubicBezTo>
                  <a:cubicBezTo>
                    <a:pt x="122" y="11"/>
                    <a:pt x="107" y="18"/>
                    <a:pt x="93" y="26"/>
                  </a:cubicBezTo>
                  <a:cubicBezTo>
                    <a:pt x="80" y="34"/>
                    <a:pt x="67" y="43"/>
                    <a:pt x="55" y="55"/>
                  </a:cubicBezTo>
                  <a:cubicBezTo>
                    <a:pt x="44" y="66"/>
                    <a:pt x="34" y="79"/>
                    <a:pt x="26" y="93"/>
                  </a:cubicBezTo>
                  <a:cubicBezTo>
                    <a:pt x="18" y="106"/>
                    <a:pt x="12" y="121"/>
                    <a:pt x="7" y="137"/>
                  </a:cubicBezTo>
                  <a:cubicBezTo>
                    <a:pt x="3" y="153"/>
                    <a:pt x="0" y="169"/>
                    <a:pt x="0" y="186"/>
                  </a:cubicBezTo>
                  <a:cubicBezTo>
                    <a:pt x="0" y="204"/>
                    <a:pt x="2" y="220"/>
                    <a:pt x="7" y="236"/>
                  </a:cubicBezTo>
                  <a:cubicBezTo>
                    <a:pt x="11" y="252"/>
                    <a:pt x="17" y="267"/>
                    <a:pt x="25" y="281"/>
                  </a:cubicBezTo>
                  <a:cubicBezTo>
                    <a:pt x="33" y="294"/>
                    <a:pt x="43" y="307"/>
                    <a:pt x="54" y="31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3">
              <a:extLst>
                <a:ext uri="{FF2B5EF4-FFF2-40B4-BE49-F238E27FC236}">
                  <a16:creationId xmlns:a16="http://schemas.microsoft.com/office/drawing/2014/main" id="{5A037E97-8603-4A0E-84D7-31695909FB65}"/>
                </a:ext>
              </a:extLst>
            </p:cNvPr>
            <p:cNvSpPr>
              <a:spLocks/>
            </p:cNvSpPr>
            <p:nvPr/>
          </p:nvSpPr>
          <p:spPr bwMode="auto">
            <a:xfrm>
              <a:off x="1414" y="1333"/>
              <a:ext cx="67" cy="99"/>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16">
            <a:extLst>
              <a:ext uri="{FF2B5EF4-FFF2-40B4-BE49-F238E27FC236}">
                <a16:creationId xmlns:a16="http://schemas.microsoft.com/office/drawing/2014/main" id="{243D20B0-D732-4B40-8262-7EA2AFD4FE7A}"/>
              </a:ext>
              <a:ext uri="{C183D7F6-B498-43B3-948B-1728B52AA6E4}">
                <adec:decorative xmlns:adec="http://schemas.microsoft.com/office/drawing/2017/decorative" val="1"/>
              </a:ext>
            </a:extLst>
          </p:cNvPr>
          <p:cNvGrpSpPr>
            <a:grpSpLocks noChangeAspect="1"/>
          </p:cNvGrpSpPr>
          <p:nvPr/>
        </p:nvGrpSpPr>
        <p:grpSpPr bwMode="auto">
          <a:xfrm>
            <a:off x="9914520" y="2051852"/>
            <a:ext cx="483022" cy="514254"/>
            <a:chOff x="6256" y="1279"/>
            <a:chExt cx="232" cy="247"/>
          </a:xfrm>
          <a:solidFill>
            <a:schemeClr val="tx2"/>
          </a:solidFill>
        </p:grpSpPr>
        <p:sp>
          <p:nvSpPr>
            <p:cNvPr id="71" name="Freeform 17">
              <a:extLst>
                <a:ext uri="{FF2B5EF4-FFF2-40B4-BE49-F238E27FC236}">
                  <a16:creationId xmlns:a16="http://schemas.microsoft.com/office/drawing/2014/main" id="{7EF25B61-951E-4AD2-AEBD-B1C570530017}"/>
                </a:ext>
              </a:extLst>
            </p:cNvPr>
            <p:cNvSpPr>
              <a:spLocks/>
            </p:cNvSpPr>
            <p:nvPr/>
          </p:nvSpPr>
          <p:spPr bwMode="auto">
            <a:xfrm>
              <a:off x="6256" y="1279"/>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8">
              <a:extLst>
                <a:ext uri="{FF2B5EF4-FFF2-40B4-BE49-F238E27FC236}">
                  <a16:creationId xmlns:a16="http://schemas.microsoft.com/office/drawing/2014/main" id="{64568E92-9902-4611-8025-5C231E4F67E0}"/>
                </a:ext>
              </a:extLst>
            </p:cNvPr>
            <p:cNvSpPr>
              <a:spLocks/>
            </p:cNvSpPr>
            <p:nvPr/>
          </p:nvSpPr>
          <p:spPr bwMode="auto">
            <a:xfrm>
              <a:off x="6364" y="1453"/>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CB74B3F2-4305-4FD6-A987-69FF9DB87D89}"/>
                </a:ext>
              </a:extLst>
            </p:cNvPr>
            <p:cNvSpPr>
              <a:spLocks/>
            </p:cNvSpPr>
            <p:nvPr/>
          </p:nvSpPr>
          <p:spPr bwMode="auto">
            <a:xfrm>
              <a:off x="6364" y="1320"/>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0">
              <a:extLst>
                <a:ext uri="{FF2B5EF4-FFF2-40B4-BE49-F238E27FC236}">
                  <a16:creationId xmlns:a16="http://schemas.microsoft.com/office/drawing/2014/main" id="{BA4D8978-0689-4781-83DA-BE22BAC74A28}"/>
                </a:ext>
              </a:extLst>
            </p:cNvPr>
            <p:cNvSpPr>
              <a:spLocks/>
            </p:cNvSpPr>
            <p:nvPr/>
          </p:nvSpPr>
          <p:spPr bwMode="auto">
            <a:xfrm>
              <a:off x="6364" y="1453"/>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97498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61B4B-60A3-0143-AD6A-6D6C4CA6D007}"/>
              </a:ext>
            </a:extLst>
          </p:cNvPr>
          <p:cNvSpPr>
            <a:spLocks noGrp="1"/>
          </p:cNvSpPr>
          <p:nvPr>
            <p:ph type="body" sz="quarter" idx="13"/>
          </p:nvPr>
        </p:nvSpPr>
        <p:spPr/>
        <p:txBody>
          <a:bodyPr>
            <a:noAutofit/>
          </a:bodyPr>
          <a:lstStyle/>
          <a:p>
            <a:r>
              <a:rPr lang="en-US" sz="2448"/>
              <a:t>What Gartner is Saying About Cyber-Physical Systems (CPS) Liability</a:t>
            </a:r>
          </a:p>
          <a:p>
            <a:endParaRPr lang="en-US" sz="2448"/>
          </a:p>
          <a:p>
            <a:endParaRPr lang="en-US" sz="2448"/>
          </a:p>
        </p:txBody>
      </p:sp>
      <p:sp>
        <p:nvSpPr>
          <p:cNvPr id="3" name="Text Placeholder 2">
            <a:extLst>
              <a:ext uri="{FF2B5EF4-FFF2-40B4-BE49-F238E27FC236}">
                <a16:creationId xmlns:a16="http://schemas.microsoft.com/office/drawing/2014/main" id="{5B5FD990-FCAA-CC43-BBF2-C44304DA779F}"/>
              </a:ext>
            </a:extLst>
          </p:cNvPr>
          <p:cNvSpPr>
            <a:spLocks noGrp="1"/>
          </p:cNvSpPr>
          <p:nvPr>
            <p:ph type="body" sz="quarter" idx="14"/>
          </p:nvPr>
        </p:nvSpPr>
        <p:spPr>
          <a:xfrm>
            <a:off x="311749" y="3341828"/>
            <a:ext cx="11812976" cy="2098358"/>
          </a:xfrm>
        </p:spPr>
        <p:txBody>
          <a:bodyPr>
            <a:noAutofit/>
          </a:bodyPr>
          <a:lstStyle/>
          <a:p>
            <a:pPr marL="466298" indent="-466298" algn="l">
              <a:buClr>
                <a:schemeClr val="bg1"/>
              </a:buClr>
              <a:buFont typeface="Arial" panose="020B0604020202020204" pitchFamily="34" charset="0"/>
              <a:buChar char="•"/>
            </a:pPr>
            <a:r>
              <a:rPr lang="en-US" sz="2040">
                <a:solidFill>
                  <a:schemeClr val="bg1"/>
                </a:solidFill>
              </a:rPr>
              <a:t>75% of CEOs will be personally liable for CPS incidents by 2024.</a:t>
            </a:r>
          </a:p>
          <a:p>
            <a:pPr marL="466298" indent="-466298" algn="l">
              <a:buClr>
                <a:schemeClr val="bg1"/>
              </a:buClr>
              <a:buFont typeface="Arial" panose="020B0604020202020204" pitchFamily="34" charset="0"/>
              <a:buChar char="•"/>
            </a:pPr>
            <a:r>
              <a:rPr lang="en-US" sz="2040">
                <a:solidFill>
                  <a:schemeClr val="bg1"/>
                </a:solidFill>
              </a:rPr>
              <a:t>The financial impact of CPS attacks resulting in fatal casualties will reach over $50 billion by 2023.</a:t>
            </a:r>
          </a:p>
          <a:p>
            <a:pPr marL="466298" indent="-466298" algn="l">
              <a:buClr>
                <a:schemeClr val="bg1"/>
              </a:buClr>
              <a:buFont typeface="Arial" panose="020B0604020202020204" pitchFamily="34" charset="0"/>
              <a:buChar char="•"/>
            </a:pPr>
            <a:r>
              <a:rPr lang="en-US" sz="2040">
                <a:solidFill>
                  <a:schemeClr val="bg1"/>
                </a:solidFill>
              </a:rPr>
              <a:t>A focus on ORM – or operational resilience management - beyond information-centric cybersecurity is sorely needed.</a:t>
            </a:r>
          </a:p>
          <a:p>
            <a:pPr marL="466298" indent="-466298" algn="l">
              <a:buFont typeface="Arial" panose="020B0604020202020204" pitchFamily="34" charset="0"/>
              <a:buChar char="•"/>
            </a:pPr>
            <a:endParaRPr lang="en-US" sz="2040"/>
          </a:p>
        </p:txBody>
      </p:sp>
      <p:sp>
        <p:nvSpPr>
          <p:cNvPr id="5" name="Rectangle 4">
            <a:extLst>
              <a:ext uri="{FF2B5EF4-FFF2-40B4-BE49-F238E27FC236}">
                <a16:creationId xmlns:a16="http://schemas.microsoft.com/office/drawing/2014/main" id="{B4F71BB4-2579-974C-B399-4553C2EE85C6}"/>
              </a:ext>
            </a:extLst>
          </p:cNvPr>
          <p:cNvSpPr/>
          <p:nvPr/>
        </p:nvSpPr>
        <p:spPr>
          <a:xfrm>
            <a:off x="1399787" y="1318539"/>
            <a:ext cx="9636901" cy="1661993"/>
          </a:xfrm>
          <a:prstGeom prst="rect">
            <a:avLst/>
          </a:prstGeom>
        </p:spPr>
        <p:txBody>
          <a:bodyPr wrap="square">
            <a:spAutoFit/>
          </a:bodyPr>
          <a:lstStyle/>
          <a:p>
            <a:pPr algn="ctr"/>
            <a:r>
              <a:rPr lang="en-US" sz="2040">
                <a:solidFill>
                  <a:schemeClr val="bg1"/>
                </a:solidFill>
                <a:latin typeface="Segoe UI Symbol" panose="020B0502040204020203" pitchFamily="34" charset="0"/>
                <a:ea typeface="Segoe UI Symbol" panose="020B0502040204020203" pitchFamily="34" charset="0"/>
              </a:rPr>
              <a:t>“The FBI, NSA and Cybersecurity and Infrastructure Security Agency (CISA) have already increased the frequency and details provided around threats to critical infrastructure-related systems, most of which are owned by private industry. Soon, CEOs won’t be able to plead ignorance or </a:t>
            </a:r>
            <a:r>
              <a:rPr lang="en-US" sz="2040">
                <a:solidFill>
                  <a:schemeClr val="bg1"/>
                </a:solidFill>
                <a:latin typeface="Arial" panose="020B0604020202020204" pitchFamily="34" charset="0"/>
                <a:ea typeface="Segoe UI Symbol" panose="020B0502040204020203" pitchFamily="34" charset="0"/>
                <a:cs typeface="Arial" panose="020B0604020202020204" pitchFamily="34" charset="0"/>
              </a:rPr>
              <a:t>retreat</a:t>
            </a:r>
            <a:r>
              <a:rPr lang="en-US" sz="2040">
                <a:solidFill>
                  <a:schemeClr val="bg1"/>
                </a:solidFill>
                <a:latin typeface="Segoe UI Symbol" panose="020B0502040204020203" pitchFamily="34" charset="0"/>
                <a:ea typeface="Segoe UI Symbol" panose="020B0502040204020203" pitchFamily="34" charset="0"/>
              </a:rPr>
              <a:t> behind insurance policies.”</a:t>
            </a:r>
          </a:p>
          <a:p>
            <a:pPr algn="r"/>
            <a:r>
              <a:rPr lang="en-US" sz="2040" i="1">
                <a:solidFill>
                  <a:schemeClr val="bg1"/>
                </a:solidFill>
                <a:latin typeface="Segoe UI Symbol" panose="020B0502040204020203" pitchFamily="34" charset="0"/>
                <a:ea typeface="Segoe UI Symbol" panose="020B0502040204020203" pitchFamily="34" charset="0"/>
              </a:rPr>
              <a:t>Katell Thielemann, research vice president, Gartner</a:t>
            </a:r>
          </a:p>
        </p:txBody>
      </p:sp>
      <p:sp>
        <p:nvSpPr>
          <p:cNvPr id="6" name="Rectangle 5">
            <a:extLst>
              <a:ext uri="{FF2B5EF4-FFF2-40B4-BE49-F238E27FC236}">
                <a16:creationId xmlns:a16="http://schemas.microsoft.com/office/drawing/2014/main" id="{092EA59E-4661-664F-85DC-2728A6F0D92A}"/>
              </a:ext>
            </a:extLst>
          </p:cNvPr>
          <p:cNvSpPr/>
          <p:nvPr/>
        </p:nvSpPr>
        <p:spPr>
          <a:xfrm>
            <a:off x="882" y="5777890"/>
            <a:ext cx="12434711" cy="446397"/>
          </a:xfrm>
          <a:prstGeom prst="rect">
            <a:avLst/>
          </a:prstGeom>
        </p:spPr>
        <p:txBody>
          <a:bodyPr wrap="square">
            <a:spAutoFit/>
          </a:bodyPr>
          <a:lstStyle/>
          <a:p>
            <a:pPr algn="ctr"/>
            <a:r>
              <a:rPr lang="en-US" sz="1122" dirty="0">
                <a:solidFill>
                  <a:srgbClr val="00B0F0"/>
                </a:solidFill>
                <a:hlinkClick r:id="rId2">
                  <a:extLst>
                    <a:ext uri="{A12FA001-AC4F-418D-AE19-62706E023703}">
                      <ahyp:hlinkClr xmlns:ahyp="http://schemas.microsoft.com/office/drawing/2018/hyperlinkcolor" val="tx"/>
                    </a:ext>
                  </a:extLst>
                </a:hlinkClick>
              </a:rPr>
              <a:t>https://www.gartner.com/en/newsroom/press-releases/2020-09-01-gartner-predicts-75--of-ceos-will-be-personally-liabl</a:t>
            </a:r>
            <a:endParaRPr lang="en-US" sz="1122" dirty="0">
              <a:solidFill>
                <a:srgbClr val="00B0F0"/>
              </a:solidFill>
            </a:endParaRPr>
          </a:p>
          <a:p>
            <a:pPr algn="ctr"/>
            <a:endParaRPr lang="en-US" sz="1122" dirty="0">
              <a:solidFill>
                <a:srgbClr val="00B0F0"/>
              </a:solidFill>
            </a:endParaRPr>
          </a:p>
        </p:txBody>
      </p:sp>
    </p:spTree>
    <p:extLst>
      <p:ext uri="{BB962C8B-B14F-4D97-AF65-F5344CB8AC3E}">
        <p14:creationId xmlns:p14="http://schemas.microsoft.com/office/powerpoint/2010/main" val="351347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BEA0A7-25AA-4C42-A2AB-D72F7E3C0972}"/>
              </a:ext>
              <a:ext uri="{C183D7F6-B498-43B3-948B-1728B52AA6E4}">
                <adec:decorative xmlns:adec="http://schemas.microsoft.com/office/drawing/2017/decorative" val="1"/>
              </a:ext>
            </a:extLst>
          </p:cNvPr>
          <p:cNvSpPr/>
          <p:nvPr/>
        </p:nvSpPr>
        <p:spPr bwMode="auto">
          <a:xfrm>
            <a:off x="7512577" y="-1"/>
            <a:ext cx="4923016" cy="6994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83E3533-11E5-4FBC-A166-25F64FF79D6A}"/>
              </a:ext>
            </a:extLst>
          </p:cNvPr>
          <p:cNvSpPr>
            <a:spLocks noGrp="1"/>
          </p:cNvSpPr>
          <p:nvPr>
            <p:ph type="title"/>
          </p:nvPr>
        </p:nvSpPr>
        <p:spPr/>
        <p:txBody>
          <a:bodyPr/>
          <a:lstStyle/>
          <a:p>
            <a:r>
              <a:rPr lang="en-US" dirty="0"/>
              <a:t>Why did Microsoft acquire CyberX?</a:t>
            </a:r>
          </a:p>
        </p:txBody>
      </p:sp>
      <p:sp>
        <p:nvSpPr>
          <p:cNvPr id="11" name="Content Placeholder 2">
            <a:extLst>
              <a:ext uri="{FF2B5EF4-FFF2-40B4-BE49-F238E27FC236}">
                <a16:creationId xmlns:a16="http://schemas.microsoft.com/office/drawing/2014/main" id="{80A64704-63E1-4C98-AB26-34DC0757E558}"/>
              </a:ext>
            </a:extLst>
          </p:cNvPr>
          <p:cNvSpPr txBox="1">
            <a:spLocks/>
          </p:cNvSpPr>
          <p:nvPr/>
        </p:nvSpPr>
        <p:spPr>
          <a:xfrm>
            <a:off x="498322" y="1750281"/>
            <a:ext cx="6196688" cy="3810789"/>
          </a:xfrm>
          <a:prstGeom prst="rect">
            <a:avLst/>
          </a:prstGeom>
        </p:spPr>
        <p:txBody>
          <a:bodyPr vert="horz" wrap="square" lIns="0" tIns="0" rIns="0" bIns="0" rtlCol="0">
            <a:spAutoFit/>
          </a:bodyPr>
          <a:lstStyle>
            <a:lvl1pPr marR="0" indent="0" defTabSz="932742" fontAlgn="auto">
              <a:lnSpc>
                <a:spcPts val="2400"/>
              </a:lnSpc>
              <a:spcBef>
                <a:spcPts val="0"/>
              </a:spcBef>
              <a:spcAft>
                <a:spcPts val="0"/>
              </a:spcAft>
              <a:buClrTx/>
              <a:buSzPct val="90000"/>
              <a:buFont typeface="Arial" panose="020B0604020202020204" pitchFamily="34" charset="0"/>
              <a:buNone/>
              <a:tabLst/>
              <a:defRPr lang="en-US" sz="2000" spc="0" baseline="0" dirty="0">
                <a:solidFill>
                  <a:srgbClr val="000000"/>
                </a:solidFill>
              </a:defRPr>
            </a:lvl1pPr>
            <a:lvl2pPr marL="228600" marR="0" indent="0" defTabSz="932742" fontAlgn="auto">
              <a:lnSpc>
                <a:spcPct val="100000"/>
              </a:lnSpc>
              <a:spcBef>
                <a:spcPts val="0"/>
              </a:spcBef>
              <a:spcAft>
                <a:spcPts val="0"/>
              </a:spcAft>
              <a:buClrTx/>
              <a:buSzPct val="90000"/>
              <a:buFontTx/>
              <a:buNone/>
              <a:tabLst/>
              <a:defRPr sz="2000" spc="0" baseline="0">
                <a:solidFill>
                  <a:srgbClr val="000000"/>
                </a:solidFill>
              </a:defRPr>
            </a:lvl2pPr>
            <a:lvl3pPr marL="457200" marR="0" indent="0" defTabSz="932742"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685800" marR="0" indent="0" defTabSz="932742"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914400" marR="0" indent="0" defTabSz="932742"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defTabSz="932742">
              <a:spcBef>
                <a:spcPct val="20000"/>
              </a:spcBef>
              <a:buFont typeface="Arial" pitchFamily="34" charset="0"/>
              <a:buNone/>
              <a:defRPr sz="2000"/>
            </a:lvl6pPr>
            <a:lvl7pPr marL="0" indent="0" defTabSz="932742">
              <a:lnSpc>
                <a:spcPct val="100000"/>
              </a:lnSpc>
              <a:spcBef>
                <a:spcPts val="0"/>
              </a:spcBef>
              <a:spcAft>
                <a:spcPts val="0"/>
              </a:spcAft>
              <a:buFont typeface="Arial" pitchFamily="34" charset="0"/>
              <a:buNone/>
              <a:defRPr sz="1000">
                <a:solidFill>
                  <a:srgbClr val="000000"/>
                </a:solidFill>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nSpc>
                <a:spcPct val="100000"/>
              </a:lnSpc>
              <a:spcAft>
                <a:spcPts val="2448"/>
              </a:spcAft>
            </a:pPr>
            <a:r>
              <a:rPr lang="en-US" sz="2040" dirty="0"/>
              <a:t>Address security concerns to enable cloud workloads</a:t>
            </a:r>
          </a:p>
          <a:p>
            <a:pPr>
              <a:lnSpc>
                <a:spcPct val="100000"/>
              </a:lnSpc>
              <a:spcAft>
                <a:spcPts val="2448"/>
              </a:spcAft>
            </a:pPr>
            <a:r>
              <a:rPr lang="en-US" sz="2040" dirty="0"/>
              <a:t>Complete a gap in the IoT/</a:t>
            </a:r>
            <a:r>
              <a:rPr lang="en-US" sz="2040" dirty="0" err="1"/>
              <a:t>IIoT</a:t>
            </a:r>
            <a:r>
              <a:rPr lang="en-US" sz="2040" dirty="0"/>
              <a:t> device coverage</a:t>
            </a:r>
          </a:p>
          <a:p>
            <a:pPr>
              <a:lnSpc>
                <a:spcPct val="100000"/>
              </a:lnSpc>
              <a:spcAft>
                <a:spcPts val="2448"/>
              </a:spcAft>
            </a:pPr>
            <a:r>
              <a:rPr lang="en-US" sz="2040" dirty="0"/>
              <a:t>Best in class product for IoT security</a:t>
            </a:r>
          </a:p>
          <a:p>
            <a:pPr>
              <a:lnSpc>
                <a:spcPct val="100000"/>
              </a:lnSpc>
              <a:spcAft>
                <a:spcPts val="2448"/>
              </a:spcAft>
            </a:pPr>
            <a:r>
              <a:rPr lang="en-US" sz="2040" dirty="0"/>
              <a:t>Proprietary protocol knowledge</a:t>
            </a:r>
          </a:p>
          <a:p>
            <a:pPr>
              <a:lnSpc>
                <a:spcPct val="100000"/>
              </a:lnSpc>
              <a:spcAft>
                <a:spcPts val="2448"/>
              </a:spcAft>
            </a:pPr>
            <a:r>
              <a:rPr lang="en-US" sz="2040" dirty="0"/>
              <a:t>Section 52 Research Team (OT/ICS)</a:t>
            </a:r>
          </a:p>
          <a:p>
            <a:pPr>
              <a:lnSpc>
                <a:spcPct val="100000"/>
              </a:lnSpc>
              <a:spcAft>
                <a:spcPts val="2448"/>
              </a:spcAft>
            </a:pPr>
            <a:r>
              <a:rPr lang="en-US" sz="2040" dirty="0"/>
              <a:t>Enhance Sentinel (SIEM &amp; SOAR) with more</a:t>
            </a:r>
            <a:br>
              <a:rPr lang="en-US" sz="2040" dirty="0"/>
            </a:br>
            <a:r>
              <a:rPr lang="en-US" sz="2040" dirty="0"/>
              <a:t>IoT device coverage</a:t>
            </a:r>
          </a:p>
        </p:txBody>
      </p:sp>
      <p:sp>
        <p:nvSpPr>
          <p:cNvPr id="15" name="Rectangle 14">
            <a:extLst>
              <a:ext uri="{FF2B5EF4-FFF2-40B4-BE49-F238E27FC236}">
                <a16:creationId xmlns:a16="http://schemas.microsoft.com/office/drawing/2014/main" id="{57228005-9ACA-4763-81A4-5ADFE0D7E3AE}"/>
              </a:ext>
            </a:extLst>
          </p:cNvPr>
          <p:cNvSpPr/>
          <p:nvPr/>
        </p:nvSpPr>
        <p:spPr bwMode="auto">
          <a:xfrm>
            <a:off x="7864996" y="4680827"/>
            <a:ext cx="2058870" cy="18554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63">
              <a:defRPr/>
            </a:pPr>
            <a:r>
              <a:rPr lang="en-US" sz="1428" dirty="0">
                <a:solidFill>
                  <a:srgbClr val="FFFFFF"/>
                </a:solidFill>
                <a:latin typeface="+mj-lt"/>
              </a:rPr>
              <a:t>IoT</a:t>
            </a:r>
            <a:br>
              <a:rPr lang="en-US" sz="1428" dirty="0">
                <a:solidFill>
                  <a:srgbClr val="FFFFFF"/>
                </a:solidFill>
                <a:latin typeface="+mj-lt"/>
              </a:rPr>
            </a:br>
            <a:r>
              <a:rPr lang="en-US" sz="1428" dirty="0">
                <a:solidFill>
                  <a:srgbClr val="FFFFFF"/>
                </a:solidFill>
                <a:latin typeface="+mj-lt"/>
              </a:rPr>
              <a:t>Devices</a:t>
            </a:r>
          </a:p>
        </p:txBody>
      </p:sp>
      <p:sp>
        <p:nvSpPr>
          <p:cNvPr id="16" name="Rectangle 15">
            <a:extLst>
              <a:ext uri="{FF2B5EF4-FFF2-40B4-BE49-F238E27FC236}">
                <a16:creationId xmlns:a16="http://schemas.microsoft.com/office/drawing/2014/main" id="{1EAD63BB-6A3E-468E-B969-B39DC356D98B}"/>
              </a:ext>
            </a:extLst>
          </p:cNvPr>
          <p:cNvSpPr/>
          <p:nvPr/>
        </p:nvSpPr>
        <p:spPr bwMode="auto">
          <a:xfrm>
            <a:off x="8171335" y="5625352"/>
            <a:ext cx="1446192" cy="9109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r>
              <a:rPr lang="en-US" sz="1428" dirty="0">
                <a:solidFill>
                  <a:schemeClr val="tx1"/>
                </a:solidFill>
                <a:latin typeface="+mj-lt"/>
              </a:rPr>
              <a:t>Industrial IoT Devices</a:t>
            </a:r>
          </a:p>
        </p:txBody>
      </p:sp>
      <p:sp>
        <p:nvSpPr>
          <p:cNvPr id="19" name="Rectangle 18">
            <a:extLst>
              <a:ext uri="{FF2B5EF4-FFF2-40B4-BE49-F238E27FC236}">
                <a16:creationId xmlns:a16="http://schemas.microsoft.com/office/drawing/2014/main" id="{87C53915-F7BF-452E-9CD6-862CEF93279B}"/>
              </a:ext>
            </a:extLst>
          </p:cNvPr>
          <p:cNvSpPr/>
          <p:nvPr/>
        </p:nvSpPr>
        <p:spPr bwMode="auto">
          <a:xfrm>
            <a:off x="10024305" y="4680827"/>
            <a:ext cx="2058870" cy="18554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63">
              <a:defRPr/>
            </a:pPr>
            <a:r>
              <a:rPr lang="en-US" sz="1428">
                <a:solidFill>
                  <a:srgbClr val="FFFFFF"/>
                </a:solidFill>
                <a:latin typeface="+mj-lt"/>
              </a:rPr>
              <a:t>Cloud Connected IoT Devices</a:t>
            </a:r>
            <a:endParaRPr lang="en-US" sz="1428" dirty="0">
              <a:solidFill>
                <a:srgbClr val="FFFFFF"/>
              </a:solidFill>
              <a:latin typeface="+mj-lt"/>
            </a:endParaRPr>
          </a:p>
        </p:txBody>
      </p:sp>
      <p:sp>
        <p:nvSpPr>
          <p:cNvPr id="20" name="Rectangle 19">
            <a:extLst>
              <a:ext uri="{FF2B5EF4-FFF2-40B4-BE49-F238E27FC236}">
                <a16:creationId xmlns:a16="http://schemas.microsoft.com/office/drawing/2014/main" id="{28445605-7E5E-40FC-8394-0CC5C910C7FE}"/>
              </a:ext>
            </a:extLst>
          </p:cNvPr>
          <p:cNvSpPr/>
          <p:nvPr/>
        </p:nvSpPr>
        <p:spPr bwMode="auto">
          <a:xfrm>
            <a:off x="10330644" y="5625352"/>
            <a:ext cx="1446192" cy="9109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r>
              <a:rPr lang="en-US" sz="1428" dirty="0">
                <a:solidFill>
                  <a:schemeClr val="tx1"/>
                </a:solidFill>
                <a:latin typeface="+mj-lt"/>
              </a:rPr>
              <a:t>On-Prem  IoT Devices</a:t>
            </a:r>
          </a:p>
        </p:txBody>
      </p:sp>
      <p:graphicFrame>
        <p:nvGraphicFramePr>
          <p:cNvPr id="24" name="Chart 23">
            <a:extLst>
              <a:ext uri="{FF2B5EF4-FFF2-40B4-BE49-F238E27FC236}">
                <a16:creationId xmlns:a16="http://schemas.microsoft.com/office/drawing/2014/main" id="{C7CA4355-9579-4F59-8F10-0086CEDDBAFE}"/>
              </a:ext>
            </a:extLst>
          </p:cNvPr>
          <p:cNvGraphicFramePr/>
          <p:nvPr/>
        </p:nvGraphicFramePr>
        <p:xfrm>
          <a:off x="7733786" y="223469"/>
          <a:ext cx="4474207" cy="4156436"/>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A0E9DB16-2E79-4FA2-BF18-026A1165C307}"/>
              </a:ext>
            </a:extLst>
          </p:cNvPr>
          <p:cNvSpPr txBox="1"/>
          <p:nvPr/>
        </p:nvSpPr>
        <p:spPr>
          <a:xfrm>
            <a:off x="486185" y="5972221"/>
            <a:ext cx="6208825" cy="634086"/>
          </a:xfrm>
          <a:prstGeom prst="rect">
            <a:avLst/>
          </a:prstGeom>
          <a:solidFill>
            <a:schemeClr val="bg1"/>
          </a:solidFill>
        </p:spPr>
        <p:txBody>
          <a:bodyPr wrap="square" lIns="0" tIns="149217" rIns="186521" bIns="149217" rtlCol="0">
            <a:noAutofit/>
          </a:bodyPr>
          <a:lstStyle/>
          <a:p>
            <a:pPr>
              <a:lnSpc>
                <a:spcPct val="90000"/>
              </a:lnSpc>
              <a:spcAft>
                <a:spcPts val="612"/>
              </a:spcAft>
            </a:pPr>
            <a:r>
              <a:rPr lang="en-US" sz="918" dirty="0">
                <a:gradFill>
                  <a:gsLst>
                    <a:gs pos="2917">
                      <a:schemeClr val="tx1"/>
                    </a:gs>
                    <a:gs pos="30000">
                      <a:schemeClr val="tx1"/>
                    </a:gs>
                  </a:gsLst>
                  <a:lin ang="5400000" scaled="0"/>
                </a:gradFill>
              </a:rPr>
              <a:t>Source: Bain, “Beyond Proofs of Concept: Scaling the Industrial IoT”, January 2019</a:t>
            </a:r>
          </a:p>
          <a:p>
            <a:pPr>
              <a:lnSpc>
                <a:spcPct val="90000"/>
              </a:lnSpc>
              <a:spcAft>
                <a:spcPts val="612"/>
              </a:spcAft>
            </a:pPr>
            <a:r>
              <a:rPr lang="en-US" sz="918" dirty="0">
                <a:gradFill>
                  <a:gsLst>
                    <a:gs pos="2917">
                      <a:schemeClr val="tx1"/>
                    </a:gs>
                    <a:gs pos="30000">
                      <a:schemeClr val="tx1"/>
                    </a:gs>
                  </a:gsLst>
                  <a:lin ang="5400000" scaled="0"/>
                </a:gradFill>
              </a:rPr>
              <a:t>Percentage of Industrial IoT customers citing each adoption barrier as a top concern</a:t>
            </a:r>
          </a:p>
        </p:txBody>
      </p:sp>
    </p:spTree>
    <p:extLst>
      <p:ext uri="{BB962C8B-B14F-4D97-AF65-F5344CB8AC3E}">
        <p14:creationId xmlns:p14="http://schemas.microsoft.com/office/powerpoint/2010/main" val="3452568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E782-D4B9-412E-B102-E57E82D229D5}"/>
              </a:ext>
            </a:extLst>
          </p:cNvPr>
          <p:cNvSpPr>
            <a:spLocks noGrp="1"/>
          </p:cNvSpPr>
          <p:nvPr>
            <p:ph type="title"/>
          </p:nvPr>
        </p:nvSpPr>
        <p:spPr/>
        <p:txBody>
          <a:bodyPr/>
          <a:lstStyle/>
          <a:p>
            <a:r>
              <a:rPr lang="en-US" sz="3672" dirty="0"/>
              <a:t>Defender for IoT (CyberX) Sensor</a:t>
            </a:r>
            <a:endParaRPr lang="en-US" dirty="0"/>
          </a:p>
        </p:txBody>
      </p:sp>
      <p:sp>
        <p:nvSpPr>
          <p:cNvPr id="3" name="Content Placeholder 16">
            <a:extLst>
              <a:ext uri="{FF2B5EF4-FFF2-40B4-BE49-F238E27FC236}">
                <a16:creationId xmlns:a16="http://schemas.microsoft.com/office/drawing/2014/main" id="{546B1230-35C3-481A-8E65-2AE68169D9FD}"/>
              </a:ext>
            </a:extLst>
          </p:cNvPr>
          <p:cNvSpPr txBox="1">
            <a:spLocks/>
          </p:cNvSpPr>
          <p:nvPr/>
        </p:nvSpPr>
        <p:spPr>
          <a:xfrm>
            <a:off x="616587" y="1175528"/>
            <a:ext cx="9808295" cy="51027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Physical appliance or virtual machine</a:t>
            </a:r>
          </a:p>
          <a:p>
            <a:r>
              <a:rPr lang="en-US" sz="2856" dirty="0"/>
              <a:t>Fully passive – non-intrusive </a:t>
            </a:r>
          </a:p>
          <a:p>
            <a:r>
              <a:rPr lang="en-US" sz="2856" dirty="0"/>
              <a:t>Listens on a switch mirror port/network tap</a:t>
            </a:r>
          </a:p>
          <a:p>
            <a:r>
              <a:rPr lang="en-US" sz="2856" dirty="0"/>
              <a:t>Ability to connect to multiple switches</a:t>
            </a:r>
          </a:p>
          <a:p>
            <a:r>
              <a:rPr lang="en-US" sz="2856" dirty="0"/>
              <a:t>“Smart Sensor”</a:t>
            </a:r>
          </a:p>
          <a:p>
            <a:r>
              <a:rPr lang="en-US" sz="2856" dirty="0"/>
              <a:t>Stand-alone or part of multilayer architecture  </a:t>
            </a:r>
          </a:p>
        </p:txBody>
      </p:sp>
      <p:pic>
        <p:nvPicPr>
          <p:cNvPr id="5" name="Picture 4">
            <a:extLst>
              <a:ext uri="{FF2B5EF4-FFF2-40B4-BE49-F238E27FC236}">
                <a16:creationId xmlns:a16="http://schemas.microsoft.com/office/drawing/2014/main" id="{B2625E11-0A4D-45DA-9A7C-43232AC3E19A}"/>
              </a:ext>
            </a:extLst>
          </p:cNvPr>
          <p:cNvPicPr>
            <a:picLocks noChangeAspect="1"/>
          </p:cNvPicPr>
          <p:nvPr/>
        </p:nvPicPr>
        <p:blipFill>
          <a:blip r:embed="rId2"/>
          <a:stretch>
            <a:fillRect/>
          </a:stretch>
        </p:blipFill>
        <p:spPr>
          <a:xfrm>
            <a:off x="8163765" y="448709"/>
            <a:ext cx="3656122" cy="2711002"/>
          </a:xfrm>
          <a:prstGeom prst="rect">
            <a:avLst/>
          </a:prstGeom>
        </p:spPr>
      </p:pic>
      <p:pic>
        <p:nvPicPr>
          <p:cNvPr id="6" name="Picture 5">
            <a:extLst>
              <a:ext uri="{FF2B5EF4-FFF2-40B4-BE49-F238E27FC236}">
                <a16:creationId xmlns:a16="http://schemas.microsoft.com/office/drawing/2014/main" id="{89E7B6AB-641B-4E0A-88F7-DAE3A946D7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3765" y="3432446"/>
            <a:ext cx="3546574" cy="3038251"/>
          </a:xfrm>
          <a:prstGeom prst="rect">
            <a:avLst/>
          </a:prstGeom>
        </p:spPr>
      </p:pic>
    </p:spTree>
    <p:extLst>
      <p:ext uri="{BB962C8B-B14F-4D97-AF65-F5344CB8AC3E}">
        <p14:creationId xmlns:p14="http://schemas.microsoft.com/office/powerpoint/2010/main" val="32721847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grpSp>
        <p:nvGrpSpPr>
          <p:cNvPr id="12" name="Group 11">
            <a:extLst>
              <a:ext uri="{FF2B5EF4-FFF2-40B4-BE49-F238E27FC236}">
                <a16:creationId xmlns:a16="http://schemas.microsoft.com/office/drawing/2014/main" id="{63974D75-EE9B-6742-A9B5-CBC182BD49B1}"/>
              </a:ext>
            </a:extLst>
          </p:cNvPr>
          <p:cNvGrpSpPr/>
          <p:nvPr/>
        </p:nvGrpSpPr>
        <p:grpSpPr>
          <a:xfrm>
            <a:off x="9689594" y="1046360"/>
            <a:ext cx="2499895" cy="3111496"/>
            <a:chOff x="9804400" y="810037"/>
            <a:chExt cx="2387600" cy="3038064"/>
          </a:xfrm>
        </p:grpSpPr>
        <p:grpSp>
          <p:nvGrpSpPr>
            <p:cNvPr id="25" name="Group 24">
              <a:extLst>
                <a:ext uri="{FF2B5EF4-FFF2-40B4-BE49-F238E27FC236}">
                  <a16:creationId xmlns:a16="http://schemas.microsoft.com/office/drawing/2014/main" id="{D978D7A3-674D-B448-96E7-D3D928977419}"/>
                </a:ext>
              </a:extLst>
            </p:cNvPr>
            <p:cNvGrpSpPr/>
            <p:nvPr/>
          </p:nvGrpSpPr>
          <p:grpSpPr>
            <a:xfrm>
              <a:off x="9804400" y="810037"/>
              <a:ext cx="2374901" cy="3038064"/>
              <a:chOff x="4444774" y="810036"/>
              <a:chExt cx="7747227" cy="6439851"/>
            </a:xfrm>
          </p:grpSpPr>
          <p:pic>
            <p:nvPicPr>
              <p:cNvPr id="26" name="Picture 25">
                <a:extLst>
                  <a:ext uri="{FF2B5EF4-FFF2-40B4-BE49-F238E27FC236}">
                    <a16:creationId xmlns:a16="http://schemas.microsoft.com/office/drawing/2014/main" id="{1BD8FBB1-7EFB-884E-A47E-D7E2F4FD53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4774" y="810036"/>
                <a:ext cx="7747227" cy="643985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234306AE-7C03-F742-A324-B8D01AB9BA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57959" y="1926775"/>
                <a:ext cx="5834041" cy="4374843"/>
              </a:xfrm>
              <a:prstGeom prst="rect">
                <a:avLst/>
              </a:prstGeom>
            </p:spPr>
          </p:pic>
        </p:grpSp>
        <p:sp>
          <p:nvSpPr>
            <p:cNvPr id="34" name="Google Shape;2208;p17">
              <a:extLst>
                <a:ext uri="{FF2B5EF4-FFF2-40B4-BE49-F238E27FC236}">
                  <a16:creationId xmlns:a16="http://schemas.microsoft.com/office/drawing/2014/main" id="{ED1307D2-5B7F-6547-A0ED-D0F86AE6B2A6}"/>
                </a:ext>
              </a:extLst>
            </p:cNvPr>
            <p:cNvSpPr txBox="1"/>
            <p:nvPr/>
          </p:nvSpPr>
          <p:spPr>
            <a:xfrm>
              <a:off x="10325100" y="940502"/>
              <a:ext cx="1866900" cy="307736"/>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dirty="0">
                  <a:solidFill>
                    <a:srgbClr val="202234"/>
                  </a:solidFill>
                  <a:latin typeface="Libre Franklin"/>
                  <a:ea typeface="Libre Franklin"/>
                  <a:cs typeface="Libre Franklin"/>
                  <a:sym typeface="Libre Franklin"/>
                </a:rPr>
                <a:t>SIEM/SOAR</a:t>
              </a:r>
              <a:endParaRPr sz="1428" kern="0" dirty="0">
                <a:solidFill>
                  <a:srgbClr val="000000"/>
                </a:solidFill>
                <a:latin typeface="Arial"/>
                <a:cs typeface="Arial"/>
                <a:sym typeface="Arial"/>
              </a:endParaRPr>
            </a:p>
          </p:txBody>
        </p:sp>
      </p:grpSp>
      <p:grpSp>
        <p:nvGrpSpPr>
          <p:cNvPr id="6" name="Group 5">
            <a:extLst>
              <a:ext uri="{FF2B5EF4-FFF2-40B4-BE49-F238E27FC236}">
                <a16:creationId xmlns:a16="http://schemas.microsoft.com/office/drawing/2014/main" id="{03B94B9B-348E-9241-9AC2-C5D536080B75}"/>
              </a:ext>
            </a:extLst>
          </p:cNvPr>
          <p:cNvGrpSpPr/>
          <p:nvPr/>
        </p:nvGrpSpPr>
        <p:grpSpPr>
          <a:xfrm>
            <a:off x="7036229" y="1422974"/>
            <a:ext cx="2508835" cy="2325690"/>
            <a:chOff x="6910725" y="1217399"/>
            <a:chExt cx="2459865" cy="2280295"/>
          </a:xfrm>
        </p:grpSpPr>
        <p:pic>
          <p:nvPicPr>
            <p:cNvPr id="2214" name="Google Shape;2214;p17"/>
            <p:cNvPicPr preferRelativeResize="0"/>
            <p:nvPr/>
          </p:nvPicPr>
          <p:blipFill rotWithShape="1">
            <a:blip r:embed="rId5">
              <a:alphaModFix/>
            </a:blip>
            <a:srcRect/>
            <a:stretch/>
          </p:blipFill>
          <p:spPr>
            <a:xfrm>
              <a:off x="7010978" y="1698956"/>
              <a:ext cx="2335558" cy="1798738"/>
            </a:xfrm>
            <a:prstGeom prst="rect">
              <a:avLst/>
            </a:prstGeom>
            <a:noFill/>
            <a:ln>
              <a:noFill/>
            </a:ln>
          </p:spPr>
        </p:pic>
        <p:sp>
          <p:nvSpPr>
            <p:cNvPr id="22" name="Google Shape;2208;p17">
              <a:extLst>
                <a:ext uri="{FF2B5EF4-FFF2-40B4-BE49-F238E27FC236}">
                  <a16:creationId xmlns:a16="http://schemas.microsoft.com/office/drawing/2014/main" id="{3B3882E5-6A10-EA4D-A37D-18724829A0C9}"/>
                </a:ext>
              </a:extLst>
            </p:cNvPr>
            <p:cNvSpPr txBox="1"/>
            <p:nvPr/>
          </p:nvSpPr>
          <p:spPr>
            <a:xfrm>
              <a:off x="6910725" y="1217399"/>
              <a:ext cx="2459865" cy="531772"/>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dirty="0">
                  <a:solidFill>
                    <a:srgbClr val="202234"/>
                  </a:solidFill>
                  <a:latin typeface="Libre Franklin"/>
                  <a:ea typeface="Libre Franklin"/>
                  <a:cs typeface="Libre Franklin"/>
                  <a:sym typeface="Libre Franklin"/>
                </a:rPr>
                <a:t>Azure Security Center and/or local web console</a:t>
              </a:r>
              <a:endParaRPr sz="1428" kern="0" dirty="0">
                <a:solidFill>
                  <a:srgbClr val="000000"/>
                </a:solidFill>
                <a:latin typeface="Arial"/>
                <a:cs typeface="Arial"/>
                <a:sym typeface="Arial"/>
              </a:endParaRPr>
            </a:p>
          </p:txBody>
        </p:sp>
      </p:grpSp>
      <p:cxnSp>
        <p:nvCxnSpPr>
          <p:cNvPr id="2200" name="Google Shape;2200;p17"/>
          <p:cNvCxnSpPr/>
          <p:nvPr/>
        </p:nvCxnSpPr>
        <p:spPr>
          <a:xfrm rot="10800000">
            <a:off x="2604060" y="6093325"/>
            <a:ext cx="2101648" cy="0"/>
          </a:xfrm>
          <a:prstGeom prst="straightConnector1">
            <a:avLst/>
          </a:prstGeom>
          <a:noFill/>
          <a:ln w="9525" cap="flat" cmpd="sng">
            <a:solidFill>
              <a:schemeClr val="accent1"/>
            </a:solidFill>
            <a:prstDash val="dash"/>
            <a:miter lim="800000"/>
            <a:headEnd type="none" w="sm" len="sm"/>
            <a:tailEnd type="none" w="sm" len="sm"/>
          </a:ln>
        </p:spPr>
      </p:cxnSp>
      <p:pic>
        <p:nvPicPr>
          <p:cNvPr id="2204" name="Google Shape;2204;p17"/>
          <p:cNvPicPr preferRelativeResize="0"/>
          <p:nvPr/>
        </p:nvPicPr>
        <p:blipFill rotWithShape="1">
          <a:blip r:embed="rId6">
            <a:alphaModFix/>
          </a:blip>
          <a:srcRect/>
          <a:stretch/>
        </p:blipFill>
        <p:spPr>
          <a:xfrm>
            <a:off x="3915185" y="2218249"/>
            <a:ext cx="1911785" cy="690652"/>
          </a:xfrm>
          <a:prstGeom prst="rect">
            <a:avLst/>
          </a:prstGeom>
          <a:noFill/>
          <a:ln>
            <a:noFill/>
          </a:ln>
        </p:spPr>
      </p:pic>
      <p:pic>
        <p:nvPicPr>
          <p:cNvPr id="2205" name="Google Shape;2205;p17"/>
          <p:cNvPicPr preferRelativeResize="0"/>
          <p:nvPr/>
        </p:nvPicPr>
        <p:blipFill rotWithShape="1">
          <a:blip r:embed="rId7">
            <a:alphaModFix/>
          </a:blip>
          <a:srcRect/>
          <a:stretch/>
        </p:blipFill>
        <p:spPr>
          <a:xfrm>
            <a:off x="3910006" y="5769453"/>
            <a:ext cx="1864374" cy="691933"/>
          </a:xfrm>
          <a:prstGeom prst="rect">
            <a:avLst/>
          </a:prstGeom>
          <a:noFill/>
          <a:ln>
            <a:noFill/>
          </a:ln>
        </p:spPr>
      </p:pic>
      <p:pic>
        <p:nvPicPr>
          <p:cNvPr id="2206" name="Google Shape;2206;p17"/>
          <p:cNvPicPr preferRelativeResize="0"/>
          <p:nvPr/>
        </p:nvPicPr>
        <p:blipFill rotWithShape="1">
          <a:blip r:embed="rId8">
            <a:alphaModFix/>
          </a:blip>
          <a:srcRect/>
          <a:stretch/>
        </p:blipFill>
        <p:spPr>
          <a:xfrm>
            <a:off x="595922" y="4676986"/>
            <a:ext cx="2130519" cy="1823338"/>
          </a:xfrm>
          <a:prstGeom prst="rect">
            <a:avLst/>
          </a:prstGeom>
          <a:noFill/>
          <a:ln>
            <a:noFill/>
          </a:ln>
        </p:spPr>
      </p:pic>
      <p:sp>
        <p:nvSpPr>
          <p:cNvPr id="2208" name="Google Shape;2208;p17"/>
          <p:cNvSpPr txBox="1"/>
          <p:nvPr/>
        </p:nvSpPr>
        <p:spPr>
          <a:xfrm>
            <a:off x="3459286" y="1088754"/>
            <a:ext cx="2917803" cy="1118764"/>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632" b="1" kern="0" dirty="0">
                <a:solidFill>
                  <a:srgbClr val="0078D4"/>
                </a:solidFill>
                <a:latin typeface="Libre Franklin"/>
                <a:ea typeface="Libre Franklin"/>
                <a:cs typeface="Libre Franklin"/>
                <a:sym typeface="Libre Franklin"/>
              </a:rPr>
              <a:t>Sensor performs </a:t>
            </a:r>
            <a:br>
              <a:rPr lang="en-US" sz="1632" b="1" kern="0" dirty="0">
                <a:solidFill>
                  <a:srgbClr val="0078D4"/>
                </a:solidFill>
                <a:latin typeface="Libre Franklin"/>
                <a:ea typeface="Libre Franklin"/>
                <a:cs typeface="Libre Franklin"/>
                <a:sym typeface="Libre Franklin"/>
              </a:rPr>
            </a:br>
            <a:r>
              <a:rPr lang="en-US" sz="1632" b="1" kern="0" dirty="0">
                <a:solidFill>
                  <a:srgbClr val="0078D4"/>
                </a:solidFill>
                <a:latin typeface="Libre Franklin"/>
                <a:ea typeface="Libre Franklin"/>
                <a:cs typeface="Libre Franklin"/>
                <a:sym typeface="Libre Franklin"/>
              </a:rPr>
              <a:t>Deep Packet Inspection (DPI)</a:t>
            </a:r>
            <a:br>
              <a:rPr lang="en-US" sz="1632" b="1" kern="0" dirty="0">
                <a:solidFill>
                  <a:srgbClr val="0078D4"/>
                </a:solidFill>
                <a:latin typeface="Libre Franklin"/>
                <a:ea typeface="Libre Franklin"/>
                <a:cs typeface="Libre Franklin"/>
                <a:sym typeface="Libre Franklin"/>
              </a:rPr>
            </a:br>
            <a:r>
              <a:rPr lang="en-US" sz="1632" b="1" kern="0" dirty="0">
                <a:solidFill>
                  <a:srgbClr val="0078D4"/>
                </a:solidFill>
                <a:latin typeface="Libre Franklin"/>
                <a:ea typeface="Libre Franklin"/>
                <a:cs typeface="Libre Franklin"/>
                <a:sym typeface="Libre Franklin"/>
              </a:rPr>
              <a:t>using patented, IoT-aware behavioral analytics</a:t>
            </a:r>
            <a:endParaRPr sz="1632" b="1" kern="0" dirty="0">
              <a:solidFill>
                <a:srgbClr val="0078D4"/>
              </a:solidFill>
              <a:latin typeface="Arial"/>
              <a:cs typeface="Arial"/>
              <a:sym typeface="Arial"/>
            </a:endParaRPr>
          </a:p>
        </p:txBody>
      </p:sp>
      <p:sp>
        <p:nvSpPr>
          <p:cNvPr id="2210" name="Google Shape;2210;p17"/>
          <p:cNvSpPr txBox="1"/>
          <p:nvPr/>
        </p:nvSpPr>
        <p:spPr>
          <a:xfrm>
            <a:off x="3951493" y="3890466"/>
            <a:ext cx="891014" cy="766473"/>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428" kern="0" dirty="0">
                <a:solidFill>
                  <a:srgbClr val="202234"/>
                </a:solidFill>
                <a:latin typeface="Libre Franklin"/>
                <a:ea typeface="Libre Franklin"/>
                <a:cs typeface="Libre Franklin"/>
                <a:sym typeface="Libre Franklin"/>
              </a:rPr>
              <a:t>Network</a:t>
            </a:r>
            <a:endParaRPr sz="1428" kern="0" dirty="0">
              <a:solidFill>
                <a:srgbClr val="000000"/>
              </a:solidFill>
              <a:latin typeface="Arial"/>
              <a:cs typeface="Arial"/>
              <a:sym typeface="Arial"/>
            </a:endParaRPr>
          </a:p>
          <a:p>
            <a:pPr algn="r" defTabSz="932597">
              <a:buClr>
                <a:srgbClr val="000000"/>
              </a:buClr>
              <a:defRPr/>
            </a:pPr>
            <a:r>
              <a:rPr lang="en-US" sz="1428" kern="0" dirty="0">
                <a:solidFill>
                  <a:srgbClr val="202234"/>
                </a:solidFill>
                <a:latin typeface="Libre Franklin"/>
                <a:ea typeface="Libre Franklin"/>
                <a:cs typeface="Libre Franklin"/>
                <a:sym typeface="Libre Franklin"/>
              </a:rPr>
              <a:t>Packet Capture</a:t>
            </a:r>
            <a:endParaRPr sz="1428" kern="0" dirty="0">
              <a:solidFill>
                <a:srgbClr val="000000"/>
              </a:solidFill>
              <a:latin typeface="Arial"/>
              <a:cs typeface="Arial"/>
              <a:sym typeface="Arial"/>
            </a:endParaRPr>
          </a:p>
        </p:txBody>
      </p:sp>
      <p:sp>
        <p:nvSpPr>
          <p:cNvPr id="2211" name="Google Shape;2211;p17"/>
          <p:cNvSpPr txBox="1"/>
          <p:nvPr/>
        </p:nvSpPr>
        <p:spPr>
          <a:xfrm>
            <a:off x="3292025" y="5471499"/>
            <a:ext cx="1547980" cy="286265"/>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224" i="1" kern="0" dirty="0">
                <a:solidFill>
                  <a:srgbClr val="202234"/>
                </a:solidFill>
                <a:latin typeface="Libre Franklin"/>
                <a:ea typeface="Libre Franklin"/>
                <a:cs typeface="Libre Franklin"/>
                <a:sym typeface="Libre Franklin"/>
              </a:rPr>
              <a:t>SPAN port</a:t>
            </a:r>
            <a:endParaRPr sz="1224" i="1" kern="0" dirty="0">
              <a:solidFill>
                <a:srgbClr val="000000"/>
              </a:solidFill>
              <a:latin typeface="Arial"/>
              <a:cs typeface="Arial"/>
              <a:sym typeface="Arial"/>
            </a:endParaRPr>
          </a:p>
        </p:txBody>
      </p:sp>
      <p:cxnSp>
        <p:nvCxnSpPr>
          <p:cNvPr id="2215" name="Google Shape;2215;p17"/>
          <p:cNvCxnSpPr>
            <a:cxnSpLocks/>
          </p:cNvCxnSpPr>
          <p:nvPr/>
        </p:nvCxnSpPr>
        <p:spPr>
          <a:xfrm flipH="1">
            <a:off x="5626168" y="6093325"/>
            <a:ext cx="1667154" cy="0"/>
          </a:xfrm>
          <a:prstGeom prst="straightConnector1">
            <a:avLst/>
          </a:prstGeom>
          <a:noFill/>
          <a:ln w="9525" cap="flat" cmpd="sng">
            <a:solidFill>
              <a:schemeClr val="accent1"/>
            </a:solidFill>
            <a:prstDash val="dash"/>
            <a:miter lim="800000"/>
            <a:headEnd type="none" w="sm" len="sm"/>
            <a:tailEnd type="none" w="sm" len="sm"/>
          </a:ln>
        </p:spPr>
      </p:cxnSp>
      <p:pic>
        <p:nvPicPr>
          <p:cNvPr id="2216" name="Google Shape;2216;p17"/>
          <p:cNvPicPr preferRelativeResize="0"/>
          <p:nvPr/>
        </p:nvPicPr>
        <p:blipFill rotWithShape="1">
          <a:blip r:embed="rId9">
            <a:alphaModFix/>
          </a:blip>
          <a:srcRect/>
          <a:stretch/>
        </p:blipFill>
        <p:spPr>
          <a:xfrm>
            <a:off x="7168876" y="4691617"/>
            <a:ext cx="2352332" cy="1808707"/>
          </a:xfrm>
          <a:prstGeom prst="rect">
            <a:avLst/>
          </a:prstGeom>
          <a:noFill/>
          <a:ln>
            <a:noFill/>
          </a:ln>
        </p:spPr>
      </p:pic>
      <p:cxnSp>
        <p:nvCxnSpPr>
          <p:cNvPr id="2217" name="Google Shape;2217;p17"/>
          <p:cNvCxnSpPr/>
          <p:nvPr/>
        </p:nvCxnSpPr>
        <p:spPr>
          <a:xfrm>
            <a:off x="4817691" y="2937410"/>
            <a:ext cx="0" cy="2886034"/>
          </a:xfrm>
          <a:prstGeom prst="straightConnector1">
            <a:avLst/>
          </a:prstGeom>
          <a:noFill/>
          <a:ln w="9525" cap="flat" cmpd="sng">
            <a:solidFill>
              <a:schemeClr val="accent1"/>
            </a:solidFill>
            <a:prstDash val="solid"/>
            <a:miter lim="800000"/>
            <a:headEnd type="triangle" w="med" len="med"/>
            <a:tailEnd type="oval" w="med" len="med"/>
          </a:ln>
        </p:spPr>
      </p:cxnSp>
      <p:sp>
        <p:nvSpPr>
          <p:cNvPr id="2" name="Title 1">
            <a:extLst>
              <a:ext uri="{FF2B5EF4-FFF2-40B4-BE49-F238E27FC236}">
                <a16:creationId xmlns:a16="http://schemas.microsoft.com/office/drawing/2014/main" id="{F54D6577-6413-FA45-BE02-7FF352AE70AB}"/>
              </a:ext>
            </a:extLst>
          </p:cNvPr>
          <p:cNvSpPr>
            <a:spLocks noGrp="1"/>
          </p:cNvSpPr>
          <p:nvPr>
            <p:ph type="title"/>
          </p:nvPr>
        </p:nvSpPr>
        <p:spPr>
          <a:xfrm>
            <a:off x="341798" y="259056"/>
            <a:ext cx="11977218" cy="1130053"/>
          </a:xfrm>
        </p:spPr>
        <p:txBody>
          <a:bodyPr/>
          <a:lstStyle/>
          <a:p>
            <a:r>
              <a:rPr lang="en-US" dirty="0"/>
              <a:t>Simple, non-invasive deployment — network-layer monitoring</a:t>
            </a:r>
          </a:p>
        </p:txBody>
      </p:sp>
      <p:sp>
        <p:nvSpPr>
          <p:cNvPr id="2218" name="Google Shape;2218;p17"/>
          <p:cNvSpPr txBox="1">
            <a:spLocks noGrp="1"/>
          </p:cNvSpPr>
          <p:nvPr>
            <p:ph type="sldNum" idx="4294967295"/>
          </p:nvPr>
        </p:nvSpPr>
        <p:spPr>
          <a:xfrm>
            <a:off x="11564515" y="6456983"/>
            <a:ext cx="560210" cy="372394"/>
          </a:xfrm>
          <a:prstGeom prst="rect">
            <a:avLst/>
          </a:prstGeom>
          <a:noFill/>
          <a:ln>
            <a:noFill/>
          </a:ln>
        </p:spPr>
        <p:txBody>
          <a:bodyPr spcFirstLastPara="1" wrap="square" lIns="93245" tIns="46610" rIns="93245" bIns="46610" anchor="ctr" anchorCtr="0">
            <a:noAutofit/>
          </a:bodyPr>
          <a:lstStyle/>
          <a:p>
            <a:pPr algn="r" defTabSz="932597">
              <a:buClr>
                <a:srgbClr val="000000"/>
              </a:buClr>
              <a:defRPr/>
            </a:pPr>
            <a:fld id="{00000000-1234-1234-1234-123412341234}" type="slidenum">
              <a:rPr lang="en-US" sz="1020" kern="0">
                <a:solidFill>
                  <a:srgbClr val="202234"/>
                </a:solidFill>
                <a:latin typeface="Libre Franklin"/>
                <a:sym typeface="Libre Franklin"/>
              </a:rPr>
              <a:pPr algn="r" defTabSz="932597">
                <a:buClr>
                  <a:srgbClr val="000000"/>
                </a:buClr>
                <a:defRPr/>
              </a:pPr>
              <a:t>34</a:t>
            </a:fld>
            <a:endParaRPr sz="1020" kern="0">
              <a:solidFill>
                <a:srgbClr val="202234"/>
              </a:solidFill>
              <a:latin typeface="Libre Franklin"/>
              <a:sym typeface="Libre Franklin"/>
            </a:endParaRPr>
          </a:p>
        </p:txBody>
      </p:sp>
      <p:sp>
        <p:nvSpPr>
          <p:cNvPr id="5" name="Oval 4">
            <a:extLst>
              <a:ext uri="{FF2B5EF4-FFF2-40B4-BE49-F238E27FC236}">
                <a16:creationId xmlns:a16="http://schemas.microsoft.com/office/drawing/2014/main" id="{AEB5348A-4691-0746-997A-1353B84741AE}"/>
              </a:ext>
            </a:extLst>
          </p:cNvPr>
          <p:cNvSpPr/>
          <p:nvPr/>
        </p:nvSpPr>
        <p:spPr bwMode="auto">
          <a:xfrm>
            <a:off x="4746590" y="5750144"/>
            <a:ext cx="128496" cy="14677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Google Shape;2208;p17">
            <a:extLst>
              <a:ext uri="{FF2B5EF4-FFF2-40B4-BE49-F238E27FC236}">
                <a16:creationId xmlns:a16="http://schemas.microsoft.com/office/drawing/2014/main" id="{1A125BB1-755E-AC44-B32C-661425A58554}"/>
              </a:ext>
            </a:extLst>
          </p:cNvPr>
          <p:cNvSpPr txBox="1"/>
          <p:nvPr/>
        </p:nvSpPr>
        <p:spPr>
          <a:xfrm>
            <a:off x="3744247" y="2902150"/>
            <a:ext cx="1078502" cy="670535"/>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224" i="1" kern="0" dirty="0">
                <a:solidFill>
                  <a:srgbClr val="202234"/>
                </a:solidFill>
                <a:latin typeface="Libre Franklin"/>
                <a:ea typeface="Libre Franklin"/>
                <a:cs typeface="Libre Franklin"/>
                <a:sym typeface="Libre Franklin"/>
              </a:rPr>
              <a:t>Virtual or physical appliance</a:t>
            </a:r>
            <a:endParaRPr sz="1224" i="1" kern="0" dirty="0">
              <a:solidFill>
                <a:srgbClr val="000000"/>
              </a:solidFill>
              <a:latin typeface="Arial"/>
              <a:cs typeface="Arial"/>
              <a:sym typeface="Arial"/>
            </a:endParaRPr>
          </a:p>
        </p:txBody>
      </p:sp>
      <p:sp>
        <p:nvSpPr>
          <p:cNvPr id="4" name="TextBox 3">
            <a:extLst>
              <a:ext uri="{FF2B5EF4-FFF2-40B4-BE49-F238E27FC236}">
                <a16:creationId xmlns:a16="http://schemas.microsoft.com/office/drawing/2014/main" id="{F93FE60B-E3F7-F84A-9BF4-EFDB784C91A0}"/>
              </a:ext>
            </a:extLst>
          </p:cNvPr>
          <p:cNvSpPr txBox="1"/>
          <p:nvPr/>
        </p:nvSpPr>
        <p:spPr>
          <a:xfrm>
            <a:off x="5687171" y="2720092"/>
            <a:ext cx="1593197" cy="753476"/>
          </a:xfrm>
          <a:prstGeom prst="rect">
            <a:avLst/>
          </a:prstGeom>
          <a:noFill/>
        </p:spPr>
        <p:txBody>
          <a:bodyPr wrap="square" lIns="0" tIns="0" rIns="0" bIns="0" rtlCol="0">
            <a:spAutoFit/>
          </a:bodyPr>
          <a:lstStyle/>
          <a:p>
            <a:pPr marL="174862" indent="-174862" defTabSz="932563">
              <a:buFont typeface="Arial" panose="020B0604020202020204" pitchFamily="34" charset="0"/>
              <a:buChar char="•"/>
              <a:defRPr/>
            </a:pPr>
            <a:r>
              <a:rPr lang="en-US" sz="1632" b="1" dirty="0">
                <a:solidFill>
                  <a:srgbClr val="0078D4"/>
                </a:solidFill>
                <a:latin typeface="Segoe UI"/>
              </a:rPr>
              <a:t>Assets</a:t>
            </a:r>
          </a:p>
          <a:p>
            <a:pPr marL="174862" indent="-174862" defTabSz="932563">
              <a:buFont typeface="Arial" panose="020B0604020202020204" pitchFamily="34" charset="0"/>
              <a:buChar char="•"/>
              <a:defRPr/>
            </a:pPr>
            <a:r>
              <a:rPr lang="en-US" sz="1632" b="1" dirty="0">
                <a:solidFill>
                  <a:srgbClr val="0078D4"/>
                </a:solidFill>
                <a:latin typeface="Segoe UI"/>
              </a:rPr>
              <a:t>Vulnerabilities</a:t>
            </a:r>
          </a:p>
          <a:p>
            <a:pPr marL="174862" indent="-174862" defTabSz="932563">
              <a:buFont typeface="Arial" panose="020B0604020202020204" pitchFamily="34" charset="0"/>
              <a:buChar char="•"/>
              <a:defRPr/>
            </a:pPr>
            <a:r>
              <a:rPr lang="en-US" sz="1632" b="1" dirty="0">
                <a:solidFill>
                  <a:srgbClr val="0078D4"/>
                </a:solidFill>
                <a:latin typeface="Segoe UI"/>
              </a:rPr>
              <a:t>Threats</a:t>
            </a:r>
          </a:p>
        </p:txBody>
      </p:sp>
      <p:cxnSp>
        <p:nvCxnSpPr>
          <p:cNvPr id="30" name="Google Shape;2213;p17">
            <a:extLst>
              <a:ext uri="{FF2B5EF4-FFF2-40B4-BE49-F238E27FC236}">
                <a16:creationId xmlns:a16="http://schemas.microsoft.com/office/drawing/2014/main" id="{32A7AFF2-BBD4-7C4D-AF1D-990CF957A58C}"/>
              </a:ext>
            </a:extLst>
          </p:cNvPr>
          <p:cNvCxnSpPr>
            <a:cxnSpLocks/>
          </p:cNvCxnSpPr>
          <p:nvPr/>
        </p:nvCxnSpPr>
        <p:spPr>
          <a:xfrm flipH="1">
            <a:off x="9531661" y="2667197"/>
            <a:ext cx="676046" cy="0"/>
          </a:xfrm>
          <a:prstGeom prst="straightConnector1">
            <a:avLst/>
          </a:prstGeom>
          <a:noFill/>
          <a:ln w="19050" cap="rnd" cmpd="sng">
            <a:solidFill>
              <a:schemeClr val="accent1"/>
            </a:solidFill>
            <a:prstDash val="sysDash"/>
            <a:miter lim="800000"/>
            <a:headEnd type="triangle" w="sm" len="sm"/>
            <a:tailEnd type="triangle" w="sm" len="sm"/>
          </a:ln>
        </p:spPr>
      </p:cxnSp>
      <p:sp>
        <p:nvSpPr>
          <p:cNvPr id="31" name="TextBox 30">
            <a:extLst>
              <a:ext uri="{FF2B5EF4-FFF2-40B4-BE49-F238E27FC236}">
                <a16:creationId xmlns:a16="http://schemas.microsoft.com/office/drawing/2014/main" id="{E8051B35-02D5-7641-B108-B1ED5E1FF460}"/>
              </a:ext>
            </a:extLst>
          </p:cNvPr>
          <p:cNvSpPr txBox="1"/>
          <p:nvPr/>
        </p:nvSpPr>
        <p:spPr>
          <a:xfrm>
            <a:off x="9585971" y="2797811"/>
            <a:ext cx="621736" cy="256159"/>
          </a:xfrm>
          <a:prstGeom prst="rect">
            <a:avLst/>
          </a:prstGeom>
          <a:noFill/>
        </p:spPr>
        <p:txBody>
          <a:bodyPr wrap="square" lIns="0" tIns="0" rIns="0" bIns="0" rtlCol="0">
            <a:spAutoFit/>
          </a:bodyPr>
          <a:lstStyle/>
          <a:p>
            <a:pPr algn="ctr" defTabSz="932563">
              <a:defRPr/>
            </a:pPr>
            <a:r>
              <a:rPr lang="en-US" sz="1632" b="1" dirty="0">
                <a:solidFill>
                  <a:srgbClr val="0078D4"/>
                </a:solidFill>
                <a:latin typeface="Segoe UI"/>
              </a:rPr>
              <a:t>Alerts</a:t>
            </a:r>
          </a:p>
        </p:txBody>
      </p:sp>
      <p:cxnSp>
        <p:nvCxnSpPr>
          <p:cNvPr id="2213" name="Google Shape;2213;p17"/>
          <p:cNvCxnSpPr>
            <a:cxnSpLocks/>
            <a:endCxn id="2204" idx="3"/>
          </p:cNvCxnSpPr>
          <p:nvPr/>
        </p:nvCxnSpPr>
        <p:spPr>
          <a:xfrm flipH="1" flipV="1">
            <a:off x="5826969" y="2563574"/>
            <a:ext cx="1310920" cy="12953"/>
          </a:xfrm>
          <a:prstGeom prst="straightConnector1">
            <a:avLst/>
          </a:prstGeom>
          <a:noFill/>
          <a:ln w="19050" cap="rnd" cmpd="sng">
            <a:solidFill>
              <a:schemeClr val="accent1"/>
            </a:solidFill>
            <a:prstDash val="sysDash"/>
            <a:miter lim="800000"/>
            <a:headEnd type="triangle" w="sm" len="sm"/>
            <a:tailEnd type="triangle" w="sm" len="sm"/>
          </a:ln>
        </p:spPr>
      </p:cxnSp>
      <p:sp>
        <p:nvSpPr>
          <p:cNvPr id="37" name="Google Shape;2209;p17">
            <a:extLst>
              <a:ext uri="{FF2B5EF4-FFF2-40B4-BE49-F238E27FC236}">
                <a16:creationId xmlns:a16="http://schemas.microsoft.com/office/drawing/2014/main" id="{DA42DC1D-D57B-D54D-8B69-32A3151B6E98}"/>
              </a:ext>
            </a:extLst>
          </p:cNvPr>
          <p:cNvSpPr txBox="1"/>
          <p:nvPr/>
        </p:nvSpPr>
        <p:spPr>
          <a:xfrm>
            <a:off x="2746880" y="6121877"/>
            <a:ext cx="1113944" cy="318245"/>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dirty="0">
                <a:solidFill>
                  <a:srgbClr val="202234"/>
                </a:solidFill>
                <a:latin typeface="Libre Franklin"/>
                <a:ea typeface="Libre Franklin"/>
                <a:cs typeface="Libre Franklin"/>
                <a:sym typeface="Libre Franklin"/>
              </a:rPr>
              <a:t>OT Network</a:t>
            </a:r>
            <a:endParaRPr sz="1428" kern="0" dirty="0">
              <a:solidFill>
                <a:srgbClr val="000000"/>
              </a:solidFill>
              <a:latin typeface="Arial"/>
              <a:cs typeface="Arial"/>
              <a:sym typeface="Arial"/>
            </a:endParaRPr>
          </a:p>
        </p:txBody>
      </p:sp>
      <p:sp>
        <p:nvSpPr>
          <p:cNvPr id="38" name="Google Shape;2209;p17">
            <a:extLst>
              <a:ext uri="{FF2B5EF4-FFF2-40B4-BE49-F238E27FC236}">
                <a16:creationId xmlns:a16="http://schemas.microsoft.com/office/drawing/2014/main" id="{7E985297-B553-BD4A-8053-21246A53EAE3}"/>
              </a:ext>
            </a:extLst>
          </p:cNvPr>
          <p:cNvSpPr txBox="1"/>
          <p:nvPr/>
        </p:nvSpPr>
        <p:spPr>
          <a:xfrm>
            <a:off x="6023944" y="6121877"/>
            <a:ext cx="1113944" cy="318245"/>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dirty="0">
                <a:solidFill>
                  <a:srgbClr val="202234"/>
                </a:solidFill>
                <a:latin typeface="Libre Franklin"/>
                <a:ea typeface="Libre Franklin"/>
                <a:cs typeface="Libre Franklin"/>
                <a:sym typeface="Libre Franklin"/>
              </a:rPr>
              <a:t>OT Network</a:t>
            </a:r>
            <a:endParaRPr sz="1428"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AD8DD4F6-83C3-4BBA-BD45-CF3175134FEA}"/>
              </a:ext>
            </a:extLst>
          </p:cNvPr>
          <p:cNvSpPr txBox="1"/>
          <p:nvPr/>
        </p:nvSpPr>
        <p:spPr>
          <a:xfrm>
            <a:off x="588958" y="4308888"/>
            <a:ext cx="3240074" cy="256159"/>
          </a:xfrm>
          <a:prstGeom prst="rect">
            <a:avLst/>
          </a:prstGeom>
          <a:noFill/>
          <a:ln w="28575">
            <a:solidFill>
              <a:schemeClr val="tx1"/>
            </a:solidFill>
          </a:ln>
        </p:spPr>
        <p:txBody>
          <a:bodyPr wrap="none" lIns="0" tIns="0" rIns="0" bIns="0" rtlCol="0">
            <a:spAutoFit/>
          </a:bodyPr>
          <a:lstStyle/>
          <a:p>
            <a:pPr algn="l"/>
            <a:r>
              <a:rPr lang="en-US" sz="1632" b="1" dirty="0">
                <a:gradFill>
                  <a:gsLst>
                    <a:gs pos="2917">
                      <a:schemeClr val="tx1"/>
                    </a:gs>
                    <a:gs pos="30000">
                      <a:schemeClr val="tx1"/>
                    </a:gs>
                  </a:gsLst>
                  <a:lin ang="5400000" scaled="0"/>
                </a:gradFill>
              </a:rPr>
              <a:t>Ethernet   IP     TCP   Application</a:t>
            </a:r>
          </a:p>
        </p:txBody>
      </p:sp>
      <p:cxnSp>
        <p:nvCxnSpPr>
          <p:cNvPr id="8" name="Straight Connector 7">
            <a:extLst>
              <a:ext uri="{FF2B5EF4-FFF2-40B4-BE49-F238E27FC236}">
                <a16:creationId xmlns:a16="http://schemas.microsoft.com/office/drawing/2014/main" id="{5710CEC3-FA5D-4009-93FC-C0BA7A15DF3B}"/>
              </a:ext>
            </a:extLst>
          </p:cNvPr>
          <p:cNvCxnSpPr/>
          <p:nvPr/>
        </p:nvCxnSpPr>
        <p:spPr>
          <a:xfrm>
            <a:off x="1483106" y="4308888"/>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32A5BA-57C1-42A3-BA42-4D041D1761D5}"/>
              </a:ext>
            </a:extLst>
          </p:cNvPr>
          <p:cNvCxnSpPr/>
          <p:nvPr/>
        </p:nvCxnSpPr>
        <p:spPr>
          <a:xfrm>
            <a:off x="1900835" y="4294310"/>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CEB623-E581-4A5B-A122-5F5534CBBE96}"/>
              </a:ext>
            </a:extLst>
          </p:cNvPr>
          <p:cNvCxnSpPr/>
          <p:nvPr/>
        </p:nvCxnSpPr>
        <p:spPr>
          <a:xfrm>
            <a:off x="2527430" y="4299162"/>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A1DBA1-2B56-4147-9F38-3B706749C67F}"/>
              </a:ext>
            </a:extLst>
          </p:cNvPr>
          <p:cNvSpPr txBox="1"/>
          <p:nvPr/>
        </p:nvSpPr>
        <p:spPr>
          <a:xfrm>
            <a:off x="1472919" y="3944820"/>
            <a:ext cx="2266645" cy="256159"/>
          </a:xfrm>
          <a:prstGeom prst="rect">
            <a:avLst/>
          </a:prstGeom>
          <a:noFill/>
          <a:ln w="28575">
            <a:solidFill>
              <a:schemeClr val="tx1"/>
            </a:solidFill>
          </a:ln>
        </p:spPr>
        <p:txBody>
          <a:bodyPr wrap="none" lIns="0" tIns="0" rIns="0" bIns="0" rtlCol="0">
            <a:spAutoFit/>
          </a:bodyPr>
          <a:lstStyle/>
          <a:p>
            <a:pPr algn="l"/>
            <a:r>
              <a:rPr lang="en-US" sz="1632" b="1" dirty="0">
                <a:gradFill>
                  <a:gsLst>
                    <a:gs pos="2917">
                      <a:schemeClr val="tx1"/>
                    </a:gs>
                    <a:gs pos="30000">
                      <a:schemeClr val="tx1"/>
                    </a:gs>
                  </a:gsLst>
                  <a:lin ang="5400000" scaled="0"/>
                </a:gradFill>
              </a:rPr>
              <a:t> IP     TCP   Application</a:t>
            </a:r>
          </a:p>
        </p:txBody>
      </p:sp>
      <p:cxnSp>
        <p:nvCxnSpPr>
          <p:cNvPr id="40" name="Straight Connector 39">
            <a:extLst>
              <a:ext uri="{FF2B5EF4-FFF2-40B4-BE49-F238E27FC236}">
                <a16:creationId xmlns:a16="http://schemas.microsoft.com/office/drawing/2014/main" id="{2A4FC4BE-D5A1-4B20-BE9F-31CDA66CFD17}"/>
              </a:ext>
            </a:extLst>
          </p:cNvPr>
          <p:cNvCxnSpPr/>
          <p:nvPr/>
        </p:nvCxnSpPr>
        <p:spPr>
          <a:xfrm>
            <a:off x="1857221" y="3954114"/>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AE778E-3EFB-4819-BD9D-D08549D31FAF}"/>
              </a:ext>
            </a:extLst>
          </p:cNvPr>
          <p:cNvCxnSpPr/>
          <p:nvPr/>
        </p:nvCxnSpPr>
        <p:spPr>
          <a:xfrm>
            <a:off x="2483815" y="3958966"/>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5AB2BAC-EFA2-467C-8253-0BB31EE8F12D}"/>
              </a:ext>
            </a:extLst>
          </p:cNvPr>
          <p:cNvSpPr txBox="1"/>
          <p:nvPr/>
        </p:nvSpPr>
        <p:spPr>
          <a:xfrm>
            <a:off x="1900535" y="3573003"/>
            <a:ext cx="1833394" cy="256159"/>
          </a:xfrm>
          <a:prstGeom prst="rect">
            <a:avLst/>
          </a:prstGeom>
          <a:noFill/>
          <a:ln w="28575">
            <a:solidFill>
              <a:schemeClr val="tx1"/>
            </a:solidFill>
          </a:ln>
        </p:spPr>
        <p:txBody>
          <a:bodyPr wrap="none" lIns="0" tIns="0" rIns="0" bIns="0" rtlCol="0">
            <a:spAutoFit/>
          </a:bodyPr>
          <a:lstStyle/>
          <a:p>
            <a:pPr algn="l"/>
            <a:r>
              <a:rPr lang="en-US" sz="1632" b="1" dirty="0">
                <a:gradFill>
                  <a:gsLst>
                    <a:gs pos="2917">
                      <a:schemeClr val="tx1"/>
                    </a:gs>
                    <a:gs pos="30000">
                      <a:schemeClr val="tx1"/>
                    </a:gs>
                  </a:gsLst>
                  <a:lin ang="5400000" scaled="0"/>
                </a:gradFill>
              </a:rPr>
              <a:t>  TCP   Application</a:t>
            </a:r>
          </a:p>
        </p:txBody>
      </p:sp>
      <p:cxnSp>
        <p:nvCxnSpPr>
          <p:cNvPr id="45" name="Straight Connector 44">
            <a:extLst>
              <a:ext uri="{FF2B5EF4-FFF2-40B4-BE49-F238E27FC236}">
                <a16:creationId xmlns:a16="http://schemas.microsoft.com/office/drawing/2014/main" id="{96BA9D3A-B6C2-4390-BBAF-0BF5A0A13DEC}"/>
              </a:ext>
            </a:extLst>
          </p:cNvPr>
          <p:cNvCxnSpPr/>
          <p:nvPr/>
        </p:nvCxnSpPr>
        <p:spPr>
          <a:xfrm>
            <a:off x="2493532" y="3563277"/>
            <a:ext cx="0" cy="2511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E051BC6-897F-455D-9D41-49BD050DB536}"/>
              </a:ext>
            </a:extLst>
          </p:cNvPr>
          <p:cNvSpPr txBox="1"/>
          <p:nvPr/>
        </p:nvSpPr>
        <p:spPr>
          <a:xfrm>
            <a:off x="2546580" y="3226636"/>
            <a:ext cx="1216376" cy="256159"/>
          </a:xfrm>
          <a:prstGeom prst="rect">
            <a:avLst/>
          </a:prstGeom>
          <a:noFill/>
          <a:ln w="28575">
            <a:solidFill>
              <a:schemeClr val="tx1"/>
            </a:solidFill>
          </a:ln>
        </p:spPr>
        <p:txBody>
          <a:bodyPr wrap="none" lIns="0" tIns="0" rIns="0" bIns="0" rtlCol="0">
            <a:spAutoFit/>
          </a:bodyPr>
          <a:lstStyle/>
          <a:p>
            <a:pPr algn="l"/>
            <a:r>
              <a:rPr lang="en-US" sz="1632" b="1" dirty="0">
                <a:gradFill>
                  <a:gsLst>
                    <a:gs pos="2917">
                      <a:schemeClr val="tx1"/>
                    </a:gs>
                    <a:gs pos="30000">
                      <a:schemeClr val="tx1"/>
                    </a:gs>
                  </a:gsLst>
                  <a:lin ang="5400000" scaled="0"/>
                </a:gradFill>
              </a:rPr>
              <a:t> Application</a:t>
            </a:r>
          </a:p>
        </p:txBody>
      </p:sp>
      <p:pic>
        <p:nvPicPr>
          <p:cNvPr id="9" name="Picture 8">
            <a:extLst>
              <a:ext uri="{FF2B5EF4-FFF2-40B4-BE49-F238E27FC236}">
                <a16:creationId xmlns:a16="http://schemas.microsoft.com/office/drawing/2014/main" id="{BE2CA2AE-36C7-4C5A-84E4-055CFE3C2E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614" y="1933782"/>
            <a:ext cx="3166569" cy="1130917"/>
          </a:xfrm>
          <a:prstGeom prst="rect">
            <a:avLst/>
          </a:prstGeom>
          <a:ln w="19050">
            <a:solidFill>
              <a:schemeClr val="tx1"/>
            </a:solidFill>
          </a:ln>
        </p:spPr>
      </p:pic>
    </p:spTree>
    <p:extLst>
      <p:ext uri="{BB962C8B-B14F-4D97-AF65-F5344CB8AC3E}">
        <p14:creationId xmlns:p14="http://schemas.microsoft.com/office/powerpoint/2010/main" val="11255059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378F-C2BE-8B40-8A0B-B6E4AB817011}"/>
              </a:ext>
            </a:extLst>
          </p:cNvPr>
          <p:cNvSpPr>
            <a:spLocks noGrp="1"/>
          </p:cNvSpPr>
          <p:nvPr>
            <p:ph type="title"/>
          </p:nvPr>
        </p:nvSpPr>
        <p:spPr>
          <a:xfrm>
            <a:off x="600855" y="466302"/>
            <a:ext cx="11237870" cy="439465"/>
          </a:xfrm>
        </p:spPr>
        <p:txBody>
          <a:bodyPr/>
          <a:lstStyle/>
          <a:p>
            <a:r>
              <a:rPr lang="en-US" sz="2856" spc="0" dirty="0"/>
              <a:t>Defender for IoT: Agentless Security for Unmanaged Devices</a:t>
            </a:r>
          </a:p>
        </p:txBody>
      </p:sp>
      <p:sp>
        <p:nvSpPr>
          <p:cNvPr id="3" name="Content Placeholder 2">
            <a:extLst>
              <a:ext uri="{FF2B5EF4-FFF2-40B4-BE49-F238E27FC236}">
                <a16:creationId xmlns:a16="http://schemas.microsoft.com/office/drawing/2014/main" id="{3F6D9264-BC9C-E84E-8A9C-B8F752514575}"/>
              </a:ext>
            </a:extLst>
          </p:cNvPr>
          <p:cNvSpPr>
            <a:spLocks noGrp="1"/>
          </p:cNvSpPr>
          <p:nvPr>
            <p:ph sz="quarter" idx="12"/>
          </p:nvPr>
        </p:nvSpPr>
        <p:spPr>
          <a:xfrm>
            <a:off x="511690" y="1516793"/>
            <a:ext cx="6088926" cy="4449060"/>
          </a:xfrm>
        </p:spPr>
        <p:txBody>
          <a:bodyPr/>
          <a:lstStyle/>
          <a:p>
            <a:pPr marL="291436" indent="-291436">
              <a:spcBef>
                <a:spcPts val="408"/>
              </a:spcBef>
              <a:spcAft>
                <a:spcPts val="408"/>
              </a:spcAft>
              <a:buFont typeface="Arial" panose="020B0604020202020204" pitchFamily="34" charset="0"/>
              <a:buChar char="•"/>
            </a:pPr>
            <a:r>
              <a:rPr lang="en-US" sz="2040" dirty="0"/>
              <a:t>Purpose-built </a:t>
            </a:r>
            <a:r>
              <a:rPr lang="en-US" sz="2040" b="1" dirty="0">
                <a:solidFill>
                  <a:srgbClr val="0070C0"/>
                </a:solidFill>
              </a:rPr>
              <a:t>OT security platform for Industrial IoT networks</a:t>
            </a:r>
            <a:br>
              <a:rPr lang="en-US" sz="2040" dirty="0"/>
            </a:br>
            <a:endParaRPr lang="en-US" sz="2040" dirty="0"/>
          </a:p>
          <a:p>
            <a:pPr marL="291436" indent="-291436">
              <a:spcBef>
                <a:spcPts val="408"/>
              </a:spcBef>
              <a:spcAft>
                <a:spcPts val="408"/>
              </a:spcAft>
              <a:buFont typeface="Arial" panose="020B0604020202020204" pitchFamily="34" charset="0"/>
              <a:buChar char="•"/>
            </a:pPr>
            <a:r>
              <a:rPr lang="en-US" sz="2040" dirty="0">
                <a:solidFill>
                  <a:schemeClr val="tx2"/>
                </a:solidFill>
                <a:latin typeface="Segoe UI Symbol" panose="020B0502040204020203" pitchFamily="34" charset="0"/>
                <a:ea typeface="Segoe UI Symbol" panose="020B0502040204020203" pitchFamily="34" charset="0"/>
              </a:rPr>
              <a:t>Deep knowledge of specialized OT protocols &amp; devices across diverse OT suppliers (GE, Rockwell, Schneider, Emerson, Siemens, ABB, Yokogawa, etc.)</a:t>
            </a:r>
          </a:p>
          <a:p>
            <a:pPr>
              <a:spcBef>
                <a:spcPts val="408"/>
              </a:spcBef>
              <a:spcAft>
                <a:spcPts val="408"/>
              </a:spcAft>
            </a:pPr>
            <a:endParaRPr lang="en-US" sz="2040" dirty="0"/>
          </a:p>
          <a:p>
            <a:pPr marL="291436" indent="-291436">
              <a:spcBef>
                <a:spcPts val="408"/>
              </a:spcBef>
              <a:spcAft>
                <a:spcPts val="408"/>
              </a:spcAft>
              <a:buFont typeface="Arial" panose="020B0604020202020204" pitchFamily="34" charset="0"/>
              <a:buChar char="•"/>
            </a:pPr>
            <a:r>
              <a:rPr lang="en-US" sz="2040" dirty="0"/>
              <a:t>Deploys in minutes with </a:t>
            </a:r>
            <a:r>
              <a:rPr lang="en-US" sz="2040" b="1" dirty="0">
                <a:solidFill>
                  <a:srgbClr val="0070C0"/>
                </a:solidFill>
              </a:rPr>
              <a:t>zero performance impact </a:t>
            </a:r>
            <a:r>
              <a:rPr lang="en-US" sz="2040" dirty="0"/>
              <a:t>and 100% passive by default</a:t>
            </a:r>
            <a:br>
              <a:rPr lang="en-US" sz="2040" dirty="0"/>
            </a:br>
            <a:endParaRPr lang="en-US" sz="2040" dirty="0"/>
          </a:p>
          <a:p>
            <a:pPr marL="291436" indent="-291436">
              <a:spcBef>
                <a:spcPts val="408"/>
              </a:spcBef>
              <a:spcAft>
                <a:spcPts val="408"/>
              </a:spcAft>
              <a:buFont typeface="Arial" panose="020B0604020202020204" pitchFamily="34" charset="0"/>
              <a:buChar char="•"/>
            </a:pPr>
            <a:r>
              <a:rPr lang="en-US" sz="2040" b="1" dirty="0">
                <a:solidFill>
                  <a:srgbClr val="0070C0"/>
                </a:solidFill>
              </a:rPr>
              <a:t>Native integration </a:t>
            </a:r>
            <a:r>
              <a:rPr lang="en-US" sz="2040" dirty="0"/>
              <a:t>with existing IT security stacks (Azure Sentinel, Splunk, ServiceNow, etc.)</a:t>
            </a:r>
          </a:p>
        </p:txBody>
      </p:sp>
      <p:grpSp>
        <p:nvGrpSpPr>
          <p:cNvPr id="26" name="Group 25">
            <a:extLst>
              <a:ext uri="{FF2B5EF4-FFF2-40B4-BE49-F238E27FC236}">
                <a16:creationId xmlns:a16="http://schemas.microsoft.com/office/drawing/2014/main" id="{31CA424A-AD11-E847-8F42-04C0D6DB75D9}"/>
              </a:ext>
            </a:extLst>
          </p:cNvPr>
          <p:cNvGrpSpPr/>
          <p:nvPr/>
        </p:nvGrpSpPr>
        <p:grpSpPr>
          <a:xfrm>
            <a:off x="6977238" y="1773912"/>
            <a:ext cx="5197093" cy="3766843"/>
            <a:chOff x="5622559" y="1568975"/>
            <a:chExt cx="6239627" cy="3668568"/>
          </a:xfrm>
        </p:grpSpPr>
        <p:grpSp>
          <p:nvGrpSpPr>
            <p:cNvPr id="20" name="Group 19">
              <a:extLst>
                <a:ext uri="{FF2B5EF4-FFF2-40B4-BE49-F238E27FC236}">
                  <a16:creationId xmlns:a16="http://schemas.microsoft.com/office/drawing/2014/main" id="{2EC25CC4-EFAC-A642-AB95-3CC599DD2A34}"/>
                </a:ext>
              </a:extLst>
            </p:cNvPr>
            <p:cNvGrpSpPr/>
            <p:nvPr/>
          </p:nvGrpSpPr>
          <p:grpSpPr>
            <a:xfrm>
              <a:off x="8774731" y="1568975"/>
              <a:ext cx="3062377" cy="1787683"/>
              <a:chOff x="462235" y="1541401"/>
              <a:chExt cx="2834508" cy="3507677"/>
            </a:xfrm>
          </p:grpSpPr>
          <p:sp>
            <p:nvSpPr>
              <p:cNvPr id="21" name="Rectangle 20">
                <a:extLst>
                  <a:ext uri="{FF2B5EF4-FFF2-40B4-BE49-F238E27FC236}">
                    <a16:creationId xmlns:a16="http://schemas.microsoft.com/office/drawing/2014/main" id="{EFCAB95F-50EC-BF40-8B3E-CF7C21A01325}"/>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22" name="Rectangle 21">
                <a:extLst>
                  <a:ext uri="{FF2B5EF4-FFF2-40B4-BE49-F238E27FC236}">
                    <a16:creationId xmlns:a16="http://schemas.microsoft.com/office/drawing/2014/main" id="{20D2E30B-9DBB-ED4E-970F-8B82704FF458}"/>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14" name="Group 13">
              <a:extLst>
                <a:ext uri="{FF2B5EF4-FFF2-40B4-BE49-F238E27FC236}">
                  <a16:creationId xmlns:a16="http://schemas.microsoft.com/office/drawing/2014/main" id="{5A0498D1-CB87-F544-879A-8099D45ED777}"/>
                </a:ext>
              </a:extLst>
            </p:cNvPr>
            <p:cNvGrpSpPr/>
            <p:nvPr/>
          </p:nvGrpSpPr>
          <p:grpSpPr>
            <a:xfrm>
              <a:off x="5622559" y="1568975"/>
              <a:ext cx="3062377" cy="1787683"/>
              <a:chOff x="462235" y="1541401"/>
              <a:chExt cx="2834508" cy="3507677"/>
            </a:xfrm>
          </p:grpSpPr>
          <p:sp>
            <p:nvSpPr>
              <p:cNvPr id="15" name="Rectangle 14">
                <a:extLst>
                  <a:ext uri="{FF2B5EF4-FFF2-40B4-BE49-F238E27FC236}">
                    <a16:creationId xmlns:a16="http://schemas.microsoft.com/office/drawing/2014/main" id="{09FBEA46-CA1F-EC41-8C46-6B5F0F0E030A}"/>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6" name="Rectangle 15">
                <a:extLst>
                  <a:ext uri="{FF2B5EF4-FFF2-40B4-BE49-F238E27FC236}">
                    <a16:creationId xmlns:a16="http://schemas.microsoft.com/office/drawing/2014/main" id="{43DD422F-2DF2-6343-9AF6-57C8A8136BF0}"/>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17" name="Group 16">
              <a:extLst>
                <a:ext uri="{FF2B5EF4-FFF2-40B4-BE49-F238E27FC236}">
                  <a16:creationId xmlns:a16="http://schemas.microsoft.com/office/drawing/2014/main" id="{ABBDBFDE-F688-F442-A9A9-C570F690D2E7}"/>
                </a:ext>
              </a:extLst>
            </p:cNvPr>
            <p:cNvGrpSpPr/>
            <p:nvPr/>
          </p:nvGrpSpPr>
          <p:grpSpPr>
            <a:xfrm>
              <a:off x="5624488" y="3449860"/>
              <a:ext cx="3062377" cy="1787683"/>
              <a:chOff x="462235" y="1541401"/>
              <a:chExt cx="2834508" cy="3507677"/>
            </a:xfrm>
          </p:grpSpPr>
          <p:sp>
            <p:nvSpPr>
              <p:cNvPr id="18" name="Rectangle 17">
                <a:extLst>
                  <a:ext uri="{FF2B5EF4-FFF2-40B4-BE49-F238E27FC236}">
                    <a16:creationId xmlns:a16="http://schemas.microsoft.com/office/drawing/2014/main" id="{80DB4148-EE2B-144C-AD00-07252AFFE02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9" name="Rectangle 18">
                <a:extLst>
                  <a:ext uri="{FF2B5EF4-FFF2-40B4-BE49-F238E27FC236}">
                    <a16:creationId xmlns:a16="http://schemas.microsoft.com/office/drawing/2014/main" id="{DB470787-8595-7648-A5C7-2AD16468090B}"/>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23" name="Group 22">
              <a:extLst>
                <a:ext uri="{FF2B5EF4-FFF2-40B4-BE49-F238E27FC236}">
                  <a16:creationId xmlns:a16="http://schemas.microsoft.com/office/drawing/2014/main" id="{5253BADF-9C00-2E4F-B25A-553839382D74}"/>
                </a:ext>
              </a:extLst>
            </p:cNvPr>
            <p:cNvGrpSpPr/>
            <p:nvPr/>
          </p:nvGrpSpPr>
          <p:grpSpPr>
            <a:xfrm>
              <a:off x="8799809" y="3449860"/>
              <a:ext cx="3062377" cy="1787683"/>
              <a:chOff x="462235" y="1541401"/>
              <a:chExt cx="2834508" cy="3507677"/>
            </a:xfrm>
          </p:grpSpPr>
          <p:sp>
            <p:nvSpPr>
              <p:cNvPr id="24" name="Rectangle 23">
                <a:extLst>
                  <a:ext uri="{FF2B5EF4-FFF2-40B4-BE49-F238E27FC236}">
                    <a16:creationId xmlns:a16="http://schemas.microsoft.com/office/drawing/2014/main" id="{08CB944B-89BE-204A-A6FF-24F8C5F4531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25" name="Rectangle 24">
                <a:extLst>
                  <a:ext uri="{FF2B5EF4-FFF2-40B4-BE49-F238E27FC236}">
                    <a16:creationId xmlns:a16="http://schemas.microsoft.com/office/drawing/2014/main" id="{F6DF7AB2-F43D-4240-9810-251F19545626}"/>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pic>
          <p:nvPicPr>
            <p:cNvPr id="13" name="Picture 12">
              <a:extLst>
                <a:ext uri="{FF2B5EF4-FFF2-40B4-BE49-F238E27FC236}">
                  <a16:creationId xmlns:a16="http://schemas.microsoft.com/office/drawing/2014/main" id="{BEB33102-6C06-AC43-8C84-E7DD8EBFE9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1730" y="3518702"/>
              <a:ext cx="2693535" cy="1620457"/>
            </a:xfrm>
            <a:prstGeom prst="rect">
              <a:avLst/>
            </a:prstGeom>
            <a:ln>
              <a:noFill/>
            </a:ln>
            <a:effectLst/>
          </p:spPr>
        </p:pic>
        <p:pic>
          <p:nvPicPr>
            <p:cNvPr id="8" name="Picture 7">
              <a:extLst>
                <a:ext uri="{FF2B5EF4-FFF2-40B4-BE49-F238E27FC236}">
                  <a16:creationId xmlns:a16="http://schemas.microsoft.com/office/drawing/2014/main" id="{78BDFF11-78A8-4742-88D5-AA9A0E45E1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0650" y="3518702"/>
              <a:ext cx="2719891" cy="1643605"/>
            </a:xfrm>
            <a:prstGeom prst="rect">
              <a:avLst/>
            </a:prstGeom>
            <a:ln>
              <a:noFill/>
            </a:ln>
            <a:effectLst/>
          </p:spPr>
        </p:pic>
        <p:pic>
          <p:nvPicPr>
            <p:cNvPr id="11" name="Picture 10">
              <a:extLst>
                <a:ext uri="{FF2B5EF4-FFF2-40B4-BE49-F238E27FC236}">
                  <a16:creationId xmlns:a16="http://schemas.microsoft.com/office/drawing/2014/main" id="{4388E45B-B630-A343-9700-55CAF7595C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0650" y="1655180"/>
              <a:ext cx="2708316" cy="1632030"/>
            </a:xfrm>
            <a:prstGeom prst="rect">
              <a:avLst/>
            </a:prstGeom>
            <a:ln>
              <a:noFill/>
            </a:ln>
            <a:effectLst/>
          </p:spPr>
        </p:pic>
        <p:pic>
          <p:nvPicPr>
            <p:cNvPr id="5" name="Picture 4">
              <a:extLst>
                <a:ext uri="{FF2B5EF4-FFF2-40B4-BE49-F238E27FC236}">
                  <a16:creationId xmlns:a16="http://schemas.microsoft.com/office/drawing/2014/main" id="{245ECD49-1C1C-5342-91C1-FD4046C8B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41289" y="1655180"/>
              <a:ext cx="2714417" cy="1656102"/>
            </a:xfrm>
            <a:prstGeom prst="rect">
              <a:avLst/>
            </a:prstGeom>
            <a:ln>
              <a:noFill/>
            </a:ln>
            <a:effectLst/>
          </p:spPr>
        </p:pic>
      </p:grpSp>
    </p:spTree>
    <p:extLst>
      <p:ext uri="{BB962C8B-B14F-4D97-AF65-F5344CB8AC3E}">
        <p14:creationId xmlns:p14="http://schemas.microsoft.com/office/powerpoint/2010/main" val="363999588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AE49C7-D43B-42CE-B3FD-76FE9711FCAC}"/>
              </a:ext>
            </a:extLst>
          </p:cNvPr>
          <p:cNvSpPr>
            <a:spLocks noGrp="1"/>
          </p:cNvSpPr>
          <p:nvPr>
            <p:ph type="title"/>
          </p:nvPr>
        </p:nvSpPr>
        <p:spPr/>
        <p:txBody>
          <a:bodyPr/>
          <a:lstStyle/>
          <a:p>
            <a:r>
              <a:rPr lang="en-US" dirty="0"/>
              <a:t>Client Challenges Addressed by Azure Defender for IoT (Formerly CyberX) </a:t>
            </a:r>
          </a:p>
        </p:txBody>
      </p:sp>
      <p:sp>
        <p:nvSpPr>
          <p:cNvPr id="39" name="Rectangle 38">
            <a:extLst>
              <a:ext uri="{FF2B5EF4-FFF2-40B4-BE49-F238E27FC236}">
                <a16:creationId xmlns:a16="http://schemas.microsoft.com/office/drawing/2014/main" id="{9F827B9C-42C0-4677-B851-115E027D049C}"/>
              </a:ext>
            </a:extLst>
          </p:cNvPr>
          <p:cNvSpPr/>
          <p:nvPr/>
        </p:nvSpPr>
        <p:spPr bwMode="auto">
          <a:xfrm>
            <a:off x="473573" y="2179200"/>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IoT/OT Asset Discovery</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latin typeface="Segoe UI"/>
                <a:cs typeface="Segoe UI" panose="020B0502040204020203" pitchFamily="34" charset="0"/>
              </a:rPr>
              <a:t>What devices do we </a:t>
            </a:r>
            <a:br>
              <a:rPr lang="en-US" sz="1428" kern="0" dirty="0">
                <a:latin typeface="Segoe UI"/>
                <a:cs typeface="Segoe UI" panose="020B0502040204020203" pitchFamily="34" charset="0"/>
              </a:rPr>
            </a:br>
            <a:r>
              <a:rPr lang="en-US" sz="1428" kern="0" dirty="0">
                <a:latin typeface="Segoe UI"/>
                <a:cs typeface="Segoe UI" panose="020B0502040204020203" pitchFamily="34" charset="0"/>
              </a:rPr>
              <a:t>have &amp; how are they communicating — so we can easily implement better segmentation &amp; zero-trust policies?</a:t>
            </a:r>
          </a:p>
          <a:p>
            <a:pPr defTabSz="913752" fontAlgn="base">
              <a:lnSpc>
                <a:spcPct val="90000"/>
              </a:lnSpc>
              <a:spcBef>
                <a:spcPct val="0"/>
              </a:spcBef>
              <a:spcAft>
                <a:spcPct val="0"/>
              </a:spcAft>
              <a:defRPr/>
            </a:pPr>
            <a:endParaRPr lang="en-US" kern="0" dirty="0">
              <a:latin typeface="Segoe UI Semibold"/>
            </a:endParaRPr>
          </a:p>
        </p:txBody>
      </p:sp>
      <p:sp>
        <p:nvSpPr>
          <p:cNvPr id="64" name="Rectangle 63">
            <a:extLst>
              <a:ext uri="{FF2B5EF4-FFF2-40B4-BE49-F238E27FC236}">
                <a16:creationId xmlns:a16="http://schemas.microsoft.com/office/drawing/2014/main" id="{562A9A87-16FD-41A7-9AEE-816C7AAE85B5}"/>
              </a:ext>
            </a:extLst>
          </p:cNvPr>
          <p:cNvSpPr/>
          <p:nvPr/>
        </p:nvSpPr>
        <p:spPr bwMode="auto">
          <a:xfrm>
            <a:off x="2832661" y="2208956"/>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Risk &amp; Vulnerability Management</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What are risks to our “crown jewel” </a:t>
            </a:r>
            <a:br>
              <a:rPr lang="en-US" sz="1428" kern="0" dirty="0">
                <a:solidFill>
                  <a:srgbClr val="000000"/>
                </a:solidFill>
                <a:latin typeface="Segoe UI"/>
                <a:cs typeface="Segoe UI" panose="020B0502040204020203" pitchFamily="34" charset="0"/>
              </a:rPr>
            </a:br>
            <a:r>
              <a:rPr lang="en-US" sz="1428" kern="0" dirty="0">
                <a:solidFill>
                  <a:srgbClr val="000000"/>
                </a:solidFill>
                <a:latin typeface="Segoe UI"/>
                <a:cs typeface="Segoe UI" panose="020B0502040204020203" pitchFamily="34" charset="0"/>
              </a:rPr>
              <a:t>IoT/OT assets — </a:t>
            </a:r>
            <a:br>
              <a:rPr lang="en-US" sz="1428" kern="0" dirty="0">
                <a:solidFill>
                  <a:srgbClr val="000000"/>
                </a:solidFill>
                <a:latin typeface="Segoe UI"/>
                <a:cs typeface="Segoe UI" panose="020B0502040204020203" pitchFamily="34" charset="0"/>
              </a:rPr>
            </a:br>
            <a:r>
              <a:rPr lang="en-US" sz="1428" kern="0" dirty="0">
                <a:solidFill>
                  <a:srgbClr val="000000"/>
                </a:solidFill>
                <a:latin typeface="Segoe UI"/>
                <a:cs typeface="Segoe UI" panose="020B0502040204020203" pitchFamily="34" charset="0"/>
              </a:rPr>
              <a:t>and how do we prioritize mitigation</a:t>
            </a:r>
            <a:r>
              <a:rPr lang="en-US" sz="1199" kern="0" dirty="0">
                <a:solidFill>
                  <a:srgbClr val="000000"/>
                </a:solidFill>
                <a:latin typeface="Segoe UI"/>
                <a:cs typeface="Segoe UI" panose="020B0502040204020203" pitchFamily="34" charset="0"/>
              </a:rPr>
              <a:t>?</a:t>
            </a:r>
          </a:p>
          <a:p>
            <a:pPr defTabSz="913752" fontAlgn="base">
              <a:lnSpc>
                <a:spcPct val="90000"/>
              </a:lnSpc>
              <a:spcBef>
                <a:spcPct val="0"/>
              </a:spcBef>
              <a:spcAft>
                <a:spcPct val="0"/>
              </a:spcAft>
              <a:defRPr/>
            </a:pPr>
            <a:endParaRPr lang="en-US" kern="0" dirty="0">
              <a:latin typeface="Segoe UI Semibold"/>
            </a:endParaRPr>
          </a:p>
        </p:txBody>
      </p:sp>
      <p:sp>
        <p:nvSpPr>
          <p:cNvPr id="71" name="Rectangle 70">
            <a:extLst>
              <a:ext uri="{FF2B5EF4-FFF2-40B4-BE49-F238E27FC236}">
                <a16:creationId xmlns:a16="http://schemas.microsoft.com/office/drawing/2014/main" id="{F59DD47B-1CC5-43FD-9B1A-F1931D378AC5}"/>
              </a:ext>
            </a:extLst>
          </p:cNvPr>
          <p:cNvSpPr/>
          <p:nvPr/>
        </p:nvSpPr>
        <p:spPr bwMode="auto">
          <a:xfrm>
            <a:off x="5191748"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Continuous IoT/OT Threat Monitoring,</a:t>
            </a:r>
            <a:br>
              <a:rPr lang="en-US" sz="1399" kern="0" dirty="0">
                <a:latin typeface="Segoe UI Semibold"/>
              </a:rPr>
            </a:br>
            <a:r>
              <a:rPr lang="en-US" sz="1399" kern="0" dirty="0">
                <a:latin typeface="Segoe UI Semibold"/>
              </a:rPr>
              <a:t>Incident Response &amp; Threat Intelligence</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How do we know if we have any IoT/OT threats in our network right now — and how do we quickly respond to them</a:t>
            </a:r>
            <a:r>
              <a:rPr lang="en-US" sz="1199" kern="0" dirty="0">
                <a:solidFill>
                  <a:srgbClr val="000000"/>
                </a:solidFill>
                <a:latin typeface="Segoe UI"/>
                <a:cs typeface="Segoe UI" panose="020B0502040204020203" pitchFamily="34" charset="0"/>
              </a:rPr>
              <a:t>?</a:t>
            </a:r>
          </a:p>
          <a:p>
            <a:pPr defTabSz="913752" fontAlgn="base">
              <a:lnSpc>
                <a:spcPct val="90000"/>
              </a:lnSpc>
              <a:spcBef>
                <a:spcPct val="0"/>
              </a:spcBef>
              <a:spcAft>
                <a:spcPct val="0"/>
              </a:spcAft>
              <a:defRPr/>
            </a:pPr>
            <a:endParaRPr lang="en-US" kern="0" dirty="0">
              <a:latin typeface="Segoe UI Semibold"/>
            </a:endParaRPr>
          </a:p>
        </p:txBody>
      </p:sp>
      <p:sp>
        <p:nvSpPr>
          <p:cNvPr id="72" name="Rectangle 71">
            <a:extLst>
              <a:ext uri="{FF2B5EF4-FFF2-40B4-BE49-F238E27FC236}">
                <a16:creationId xmlns:a16="http://schemas.microsoft.com/office/drawing/2014/main" id="{3040B996-5221-461B-9644-57932005478E}"/>
              </a:ext>
            </a:extLst>
          </p:cNvPr>
          <p:cNvSpPr/>
          <p:nvPr/>
        </p:nvSpPr>
        <p:spPr bwMode="auto">
          <a:xfrm>
            <a:off x="7550835"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Operational Efficiency</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How do we identify &amp; rapidly eliminate inefficiencies from misconfigured or compromised networks and equipment</a:t>
            </a:r>
            <a:r>
              <a:rPr lang="en-US" sz="1199" kern="0" dirty="0">
                <a:solidFill>
                  <a:srgbClr val="000000"/>
                </a:solidFill>
                <a:latin typeface="Segoe UI"/>
                <a:cs typeface="Segoe UI" panose="020B0502040204020203" pitchFamily="34" charset="0"/>
              </a:rPr>
              <a:t>?</a:t>
            </a:r>
          </a:p>
          <a:p>
            <a:pPr defTabSz="913752" fontAlgn="base">
              <a:lnSpc>
                <a:spcPct val="90000"/>
              </a:lnSpc>
              <a:spcBef>
                <a:spcPct val="0"/>
              </a:spcBef>
              <a:spcAft>
                <a:spcPct val="0"/>
              </a:spcAft>
              <a:defRPr/>
            </a:pPr>
            <a:endParaRPr lang="en-US" kern="0" dirty="0">
              <a:latin typeface="Segoe UI Semibold"/>
            </a:endParaRPr>
          </a:p>
        </p:txBody>
      </p:sp>
      <p:sp>
        <p:nvSpPr>
          <p:cNvPr id="73" name="Rectangle 72">
            <a:extLst>
              <a:ext uri="{FF2B5EF4-FFF2-40B4-BE49-F238E27FC236}">
                <a16:creationId xmlns:a16="http://schemas.microsoft.com/office/drawing/2014/main" id="{22651ADF-83D8-4E38-B93F-39EC65C6E694}"/>
              </a:ext>
            </a:extLst>
          </p:cNvPr>
          <p:cNvSpPr/>
          <p:nvPr/>
        </p:nvSpPr>
        <p:spPr bwMode="auto">
          <a:xfrm>
            <a:off x="9909922"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4224">
              <a:defRPr/>
            </a:pPr>
            <a:r>
              <a:rPr lang="en-US" sz="1399" kern="0" dirty="0">
                <a:latin typeface="Segoe UI Semibold"/>
              </a:rPr>
              <a:t>Unified IT/OT Security Monitoring </a:t>
            </a:r>
            <a:br>
              <a:rPr lang="en-US" sz="1399" kern="0" dirty="0">
                <a:latin typeface="Segoe UI Semibold"/>
              </a:rPr>
            </a:br>
            <a:r>
              <a:rPr lang="en-US" sz="1399" kern="0" dirty="0">
                <a:latin typeface="Segoe UI Semibold"/>
              </a:rPr>
              <a:t>&amp; Governance</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4224">
              <a:lnSpc>
                <a:spcPct val="90000"/>
              </a:lnSpc>
              <a:spcBef>
                <a:spcPts val="400"/>
              </a:spcBef>
              <a:spcAft>
                <a:spcPts val="400"/>
              </a:spcAft>
              <a:buClr>
                <a:srgbClr val="0069BA"/>
              </a:buClr>
              <a:defRPr/>
            </a:pPr>
            <a:r>
              <a:rPr lang="en-US" sz="1428" dirty="0">
                <a:solidFill>
                  <a:srgbClr val="000000"/>
                </a:solidFill>
                <a:cs typeface="Segoe UI" panose="020B0502040204020203" pitchFamily="34" charset="0"/>
              </a:rPr>
              <a:t>How do we leverage existing people, training &amp; tools to centralize IT/OT security in our SOCs?</a:t>
            </a:r>
          </a:p>
          <a:p>
            <a:pPr defTabSz="914224">
              <a:lnSpc>
                <a:spcPct val="90000"/>
              </a:lnSpc>
              <a:spcBef>
                <a:spcPts val="400"/>
              </a:spcBef>
              <a:spcAft>
                <a:spcPts val="400"/>
              </a:spcAft>
              <a:buClr>
                <a:srgbClr val="0069BA"/>
              </a:buClr>
              <a:defRPr/>
            </a:pPr>
            <a:r>
              <a:rPr lang="en-US" sz="1428" dirty="0">
                <a:solidFill>
                  <a:srgbClr val="000000"/>
                </a:solidFill>
                <a:cs typeface="Segoe UI" panose="020B0502040204020203" pitchFamily="34" charset="0"/>
              </a:rPr>
              <a:t>How to demonstrate to auditors that we have a safety- and security-first environment?</a:t>
            </a:r>
          </a:p>
          <a:p>
            <a:pPr defTabSz="913752" fontAlgn="base">
              <a:lnSpc>
                <a:spcPct val="90000"/>
              </a:lnSpc>
              <a:spcBef>
                <a:spcPct val="0"/>
              </a:spcBef>
              <a:spcAft>
                <a:spcPct val="0"/>
              </a:spcAft>
              <a:defRPr/>
            </a:pPr>
            <a:endParaRPr lang="en-US" kern="0" dirty="0">
              <a:latin typeface="Segoe UI Semibold"/>
            </a:endParaRPr>
          </a:p>
        </p:txBody>
      </p:sp>
      <p:grpSp>
        <p:nvGrpSpPr>
          <p:cNvPr id="75" name="Group 74">
            <a:extLst>
              <a:ext uri="{FF2B5EF4-FFF2-40B4-BE49-F238E27FC236}">
                <a16:creationId xmlns:a16="http://schemas.microsoft.com/office/drawing/2014/main" id="{983649F7-5F8F-4D6F-A5F9-31A2D03F1BCE}"/>
              </a:ext>
              <a:ext uri="{C183D7F6-B498-43B3-948B-1728B52AA6E4}">
                <adec:decorative xmlns:adec="http://schemas.microsoft.com/office/drawing/2017/decorative" val="1"/>
              </a:ext>
            </a:extLst>
          </p:cNvPr>
          <p:cNvGrpSpPr/>
          <p:nvPr/>
        </p:nvGrpSpPr>
        <p:grpSpPr>
          <a:xfrm>
            <a:off x="668341" y="2440731"/>
            <a:ext cx="9826988" cy="445998"/>
            <a:chOff x="667553" y="2440581"/>
            <a:chExt cx="9828382" cy="446062"/>
          </a:xfrm>
        </p:grpSpPr>
        <p:grpSp>
          <p:nvGrpSpPr>
            <p:cNvPr id="19" name="Group 18" descr="Spot illustration of a folder.">
              <a:extLst>
                <a:ext uri="{FF2B5EF4-FFF2-40B4-BE49-F238E27FC236}">
                  <a16:creationId xmlns:a16="http://schemas.microsoft.com/office/drawing/2014/main" id="{809E1ACA-F8B9-4AB6-8639-98AEE32033BF}"/>
                </a:ext>
              </a:extLst>
            </p:cNvPr>
            <p:cNvGrpSpPr/>
            <p:nvPr/>
          </p:nvGrpSpPr>
          <p:grpSpPr>
            <a:xfrm>
              <a:off x="667553" y="2498472"/>
              <a:ext cx="367254" cy="330281"/>
              <a:chOff x="10988308" y="2380267"/>
              <a:chExt cx="360085" cy="323834"/>
            </a:xfrm>
          </p:grpSpPr>
          <p:sp>
            <p:nvSpPr>
              <p:cNvPr id="20" name="Freeform: Shape 19">
                <a:extLst>
                  <a:ext uri="{FF2B5EF4-FFF2-40B4-BE49-F238E27FC236}">
                    <a16:creationId xmlns:a16="http://schemas.microsoft.com/office/drawing/2014/main" id="{076BC6C5-8CE2-4194-AC90-BC8C49B4ED6F}"/>
                  </a:ext>
                </a:extLst>
              </p:cNvPr>
              <p:cNvSpPr/>
              <p:nvPr/>
            </p:nvSpPr>
            <p:spPr>
              <a:xfrm>
                <a:off x="11007563" y="2380267"/>
                <a:ext cx="322577" cy="243807"/>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chemeClr val="tx1"/>
              </a:solidFill>
              <a:ln w="3633" cap="flat">
                <a:noFill/>
                <a:prstDash val="solid"/>
                <a:miter/>
              </a:ln>
            </p:spPr>
            <p:txBody>
              <a:bodyPr rtlCol="0" anchor="ctr"/>
              <a:lstStyle/>
              <a:p>
                <a:pPr defTabSz="932384">
                  <a:defRPr/>
                </a:pPr>
                <a:endParaRPr lang="en-US">
                  <a:solidFill>
                    <a:srgbClr val="000000"/>
                  </a:solidFill>
                  <a:latin typeface="Segoe UI"/>
                </a:endParaRPr>
              </a:p>
            </p:txBody>
          </p:sp>
          <p:sp>
            <p:nvSpPr>
              <p:cNvPr id="21" name="Freeform: Shape 20">
                <a:extLst>
                  <a:ext uri="{FF2B5EF4-FFF2-40B4-BE49-F238E27FC236}">
                    <a16:creationId xmlns:a16="http://schemas.microsoft.com/office/drawing/2014/main" id="{F5D8AC40-61E0-4BDE-9EA0-D40760C39926}"/>
                  </a:ext>
                </a:extLst>
              </p:cNvPr>
              <p:cNvSpPr/>
              <p:nvPr/>
            </p:nvSpPr>
            <p:spPr>
              <a:xfrm>
                <a:off x="10988308" y="2437790"/>
                <a:ext cx="360085" cy="26631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pPr defTabSz="932384">
                  <a:defRPr/>
                </a:pPr>
                <a:endParaRPr lang="en-US">
                  <a:solidFill>
                    <a:srgbClr val="000000"/>
                  </a:solidFill>
                  <a:latin typeface="Segoe UI"/>
                </a:endParaRPr>
              </a:p>
            </p:txBody>
          </p:sp>
          <p:sp>
            <p:nvSpPr>
              <p:cNvPr id="22" name="Right Triangle 21">
                <a:extLst>
                  <a:ext uri="{FF2B5EF4-FFF2-40B4-BE49-F238E27FC236}">
                    <a16:creationId xmlns:a16="http://schemas.microsoft.com/office/drawing/2014/main" id="{BEB3DF11-B2F7-4FA2-A218-262D34722FF5}"/>
                  </a:ext>
                </a:extLst>
              </p:cNvPr>
              <p:cNvSpPr/>
              <p:nvPr/>
            </p:nvSpPr>
            <p:spPr bwMode="auto">
              <a:xfrm rot="5400000">
                <a:off x="11007685" y="2418412"/>
                <a:ext cx="243807" cy="282562"/>
              </a:xfrm>
              <a:prstGeom prst="rtTriangle">
                <a:avLst/>
              </a:prstGeom>
              <a:solidFill>
                <a:srgbClr val="268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grpSp>
          <p:nvGrpSpPr>
            <p:cNvPr id="27" name="Group 26" descr="spot illustration of alert sign">
              <a:extLst>
                <a:ext uri="{FF2B5EF4-FFF2-40B4-BE49-F238E27FC236}">
                  <a16:creationId xmlns:a16="http://schemas.microsoft.com/office/drawing/2014/main" id="{F2267CEF-F723-4C27-8066-585083C4808D}"/>
                </a:ext>
              </a:extLst>
            </p:cNvPr>
            <p:cNvGrpSpPr/>
            <p:nvPr/>
          </p:nvGrpSpPr>
          <p:grpSpPr>
            <a:xfrm>
              <a:off x="3023803" y="2476419"/>
              <a:ext cx="423382" cy="374387"/>
              <a:chOff x="7032333" y="3347396"/>
              <a:chExt cx="921417" cy="814797"/>
            </a:xfrm>
            <a:solidFill>
              <a:schemeClr val="tx2"/>
            </a:solidFill>
          </p:grpSpPr>
          <p:sp>
            <p:nvSpPr>
              <p:cNvPr id="28" name="Freeform: Shape 27">
                <a:extLst>
                  <a:ext uri="{FF2B5EF4-FFF2-40B4-BE49-F238E27FC236}">
                    <a16:creationId xmlns:a16="http://schemas.microsoft.com/office/drawing/2014/main" id="{CBEBDA6E-4472-44AE-BA35-6302376A78EC}"/>
                  </a:ext>
                </a:extLst>
              </p:cNvPr>
              <p:cNvSpPr/>
              <p:nvPr/>
            </p:nvSpPr>
            <p:spPr bwMode="auto">
              <a:xfrm>
                <a:off x="7032333" y="3347396"/>
                <a:ext cx="921417" cy="814797"/>
              </a:xfrm>
              <a:custGeom>
                <a:avLst/>
                <a:gdLst>
                  <a:gd name="connsiteX0" fmla="*/ 1372823 w 2748036"/>
                  <a:gd name="connsiteY0" fmla="*/ 0 h 2430051"/>
                  <a:gd name="connsiteX1" fmla="*/ 1542006 w 2748036"/>
                  <a:gd name="connsiteY1" fmla="*/ 70078 h 2430051"/>
                  <a:gd name="connsiteX2" fmla="*/ 1561921 w 2748036"/>
                  <a:gd name="connsiteY2" fmla="*/ 94215 h 2430051"/>
                  <a:gd name="connsiteX3" fmla="*/ 1594638 w 2748036"/>
                  <a:gd name="connsiteY3" fmla="*/ 150498 h 2430051"/>
                  <a:gd name="connsiteX4" fmla="*/ 2692641 w 2748036"/>
                  <a:gd name="connsiteY4" fmla="*/ 2039402 h 2430051"/>
                  <a:gd name="connsiteX5" fmla="*/ 2732362 w 2748036"/>
                  <a:gd name="connsiteY5" fmla="*/ 2107735 h 2430051"/>
                  <a:gd name="connsiteX6" fmla="*/ 2743175 w 2748036"/>
                  <a:gd name="connsiteY6" fmla="*/ 2142571 h 2430051"/>
                  <a:gd name="connsiteX7" fmla="*/ 2748036 w 2748036"/>
                  <a:gd name="connsiteY7" fmla="*/ 2190790 h 2430051"/>
                  <a:gd name="connsiteX8" fmla="*/ 2508775 w 2748036"/>
                  <a:gd name="connsiteY8" fmla="*/ 2430051 h 2430051"/>
                  <a:gd name="connsiteX9" fmla="*/ 239261 w 2748036"/>
                  <a:gd name="connsiteY9" fmla="*/ 2430051 h 2430051"/>
                  <a:gd name="connsiteX10" fmla="*/ 0 w 2748036"/>
                  <a:gd name="connsiteY10" fmla="*/ 2190790 h 2430051"/>
                  <a:gd name="connsiteX11" fmla="*/ 4861 w 2748036"/>
                  <a:gd name="connsiteY11" fmla="*/ 2142571 h 2430051"/>
                  <a:gd name="connsiteX12" fmla="*/ 18413 w 2748036"/>
                  <a:gd name="connsiteY12" fmla="*/ 2098912 h 2430051"/>
                  <a:gd name="connsiteX13" fmla="*/ 47307 w 2748036"/>
                  <a:gd name="connsiteY13" fmla="*/ 2049206 h 2430051"/>
                  <a:gd name="connsiteX14" fmla="*/ 1151008 w 2748036"/>
                  <a:gd name="connsiteY14" fmla="*/ 150498 h 2430051"/>
                  <a:gd name="connsiteX15" fmla="*/ 1183725 w 2748036"/>
                  <a:gd name="connsiteY15" fmla="*/ 94215 h 2430051"/>
                  <a:gd name="connsiteX16" fmla="*/ 1203640 w 2748036"/>
                  <a:gd name="connsiteY16" fmla="*/ 70078 h 2430051"/>
                  <a:gd name="connsiteX17" fmla="*/ 1372823 w 2748036"/>
                  <a:gd name="connsiteY17" fmla="*/ 0 h 2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8036" h="2430051">
                    <a:moveTo>
                      <a:pt x="1372823" y="0"/>
                    </a:moveTo>
                    <a:cubicBezTo>
                      <a:pt x="1438893" y="0"/>
                      <a:pt x="1498708" y="26780"/>
                      <a:pt x="1542006" y="70078"/>
                    </a:cubicBezTo>
                    <a:lnTo>
                      <a:pt x="1561921" y="94215"/>
                    </a:lnTo>
                    <a:lnTo>
                      <a:pt x="1594638" y="150498"/>
                    </a:lnTo>
                    <a:lnTo>
                      <a:pt x="2692641" y="2039402"/>
                    </a:lnTo>
                    <a:lnTo>
                      <a:pt x="2732362" y="2107735"/>
                    </a:lnTo>
                    <a:lnTo>
                      <a:pt x="2743175" y="2142571"/>
                    </a:lnTo>
                    <a:cubicBezTo>
                      <a:pt x="2746362" y="2158146"/>
                      <a:pt x="2748036" y="2174273"/>
                      <a:pt x="2748036" y="2190790"/>
                    </a:cubicBezTo>
                    <a:cubicBezTo>
                      <a:pt x="2748036" y="2322930"/>
                      <a:pt x="2640915" y="2430051"/>
                      <a:pt x="2508775" y="2430051"/>
                    </a:cubicBezTo>
                    <a:lnTo>
                      <a:pt x="239261" y="2430051"/>
                    </a:lnTo>
                    <a:cubicBezTo>
                      <a:pt x="107121" y="2430051"/>
                      <a:pt x="0" y="2322930"/>
                      <a:pt x="0" y="2190790"/>
                    </a:cubicBezTo>
                    <a:cubicBezTo>
                      <a:pt x="0" y="2174273"/>
                      <a:pt x="1674" y="2158146"/>
                      <a:pt x="4861" y="2142571"/>
                    </a:cubicBezTo>
                    <a:lnTo>
                      <a:pt x="18413" y="2098912"/>
                    </a:lnTo>
                    <a:lnTo>
                      <a:pt x="47307" y="2049206"/>
                    </a:lnTo>
                    <a:lnTo>
                      <a:pt x="1151008" y="150498"/>
                    </a:lnTo>
                    <a:lnTo>
                      <a:pt x="1183725" y="94215"/>
                    </a:lnTo>
                    <a:lnTo>
                      <a:pt x="1203640" y="70078"/>
                    </a:lnTo>
                    <a:cubicBezTo>
                      <a:pt x="1246938" y="26780"/>
                      <a:pt x="1306753" y="0"/>
                      <a:pt x="137282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B7A61F7C-55F5-434A-B581-8DA9147E422C}"/>
                  </a:ext>
                </a:extLst>
              </p:cNvPr>
              <p:cNvSpPr/>
              <p:nvPr/>
            </p:nvSpPr>
            <p:spPr bwMode="auto">
              <a:xfrm flipH="1">
                <a:off x="7450749" y="3596850"/>
                <a:ext cx="84584" cy="428510"/>
              </a:xfrm>
              <a:custGeom>
                <a:avLst/>
                <a:gdLst/>
                <a:ahLst/>
                <a:cxnLst/>
                <a:rect l="l" t="t" r="r" b="b"/>
                <a:pathLst>
                  <a:path w="36040" h="182585">
                    <a:moveTo>
                      <a:pt x="18083" y="148805"/>
                    </a:moveTo>
                    <a:cubicBezTo>
                      <a:pt x="22938" y="148805"/>
                      <a:pt x="27145" y="150480"/>
                      <a:pt x="30703" y="153828"/>
                    </a:cubicBezTo>
                    <a:cubicBezTo>
                      <a:pt x="34261" y="157177"/>
                      <a:pt x="36040" y="161237"/>
                      <a:pt x="36040" y="166009"/>
                    </a:cubicBezTo>
                    <a:cubicBezTo>
                      <a:pt x="36040" y="170613"/>
                      <a:pt x="34261" y="174527"/>
                      <a:pt x="30703" y="177750"/>
                    </a:cubicBezTo>
                    <a:cubicBezTo>
                      <a:pt x="27145" y="180973"/>
                      <a:pt x="22938" y="182585"/>
                      <a:pt x="18083" y="182585"/>
                    </a:cubicBezTo>
                    <a:cubicBezTo>
                      <a:pt x="13060" y="182585"/>
                      <a:pt x="8790" y="180973"/>
                      <a:pt x="5274" y="177750"/>
                    </a:cubicBezTo>
                    <a:cubicBezTo>
                      <a:pt x="1758" y="174527"/>
                      <a:pt x="0" y="170613"/>
                      <a:pt x="0" y="166009"/>
                    </a:cubicBezTo>
                    <a:cubicBezTo>
                      <a:pt x="0" y="161237"/>
                      <a:pt x="1758" y="157177"/>
                      <a:pt x="5274" y="153828"/>
                    </a:cubicBezTo>
                    <a:cubicBezTo>
                      <a:pt x="8790" y="150480"/>
                      <a:pt x="13060" y="148805"/>
                      <a:pt x="18083" y="148805"/>
                    </a:cubicBezTo>
                    <a:close/>
                    <a:moveTo>
                      <a:pt x="2512" y="0"/>
                    </a:moveTo>
                    <a:lnTo>
                      <a:pt x="32021" y="0"/>
                    </a:lnTo>
                    <a:lnTo>
                      <a:pt x="29635" y="127081"/>
                    </a:lnTo>
                    <a:lnTo>
                      <a:pt x="5776" y="1270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7C5D511C-1942-4931-B695-765A97754979}"/>
                </a:ext>
              </a:extLst>
            </p:cNvPr>
            <p:cNvGrpSpPr>
              <a:grpSpLocks noChangeAspect="1"/>
            </p:cNvGrpSpPr>
            <p:nvPr/>
          </p:nvGrpSpPr>
          <p:grpSpPr bwMode="auto">
            <a:xfrm>
              <a:off x="7735479" y="2440581"/>
              <a:ext cx="453622" cy="446062"/>
              <a:chOff x="6912" y="1548"/>
              <a:chExt cx="300" cy="295"/>
            </a:xfrm>
          </p:grpSpPr>
          <p:sp>
            <p:nvSpPr>
              <p:cNvPr id="45" name="AutoShape 12">
                <a:extLst>
                  <a:ext uri="{FF2B5EF4-FFF2-40B4-BE49-F238E27FC236}">
                    <a16:creationId xmlns:a16="http://schemas.microsoft.com/office/drawing/2014/main" id="{DDFC03F3-793E-4022-A2E2-A21BF5C2006E}"/>
                  </a:ext>
                </a:extLst>
              </p:cNvPr>
              <p:cNvSpPr>
                <a:spLocks noChangeAspect="1" noChangeArrowheads="1" noTextEdit="1"/>
              </p:cNvSpPr>
              <p:nvPr/>
            </p:nvSpPr>
            <p:spPr bwMode="auto">
              <a:xfrm>
                <a:off x="6912" y="1548"/>
                <a:ext cx="30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6" name="Freeform 14">
                <a:extLst>
                  <a:ext uri="{FF2B5EF4-FFF2-40B4-BE49-F238E27FC236}">
                    <a16:creationId xmlns:a16="http://schemas.microsoft.com/office/drawing/2014/main" id="{437FF2DA-831D-42C6-9F76-5DB6CB00D99E}"/>
                  </a:ext>
                </a:extLst>
              </p:cNvPr>
              <p:cNvSpPr>
                <a:spLocks/>
              </p:cNvSpPr>
              <p:nvPr/>
            </p:nvSpPr>
            <p:spPr bwMode="auto">
              <a:xfrm>
                <a:off x="7105" y="1697"/>
                <a:ext cx="67" cy="100"/>
              </a:xfrm>
              <a:custGeom>
                <a:avLst/>
                <a:gdLst>
                  <a:gd name="T0" fmla="*/ 0 w 67"/>
                  <a:gd name="T1" fmla="*/ 7 h 100"/>
                  <a:gd name="T2" fmla="*/ 12 w 67"/>
                  <a:gd name="T3" fmla="*/ 0 h 100"/>
                  <a:gd name="T4" fmla="*/ 67 w 67"/>
                  <a:gd name="T5" fmla="*/ 93 h 100"/>
                  <a:gd name="T6" fmla="*/ 54 w 67"/>
                  <a:gd name="T7" fmla="*/ 100 h 100"/>
                  <a:gd name="T8" fmla="*/ 0 w 67"/>
                  <a:gd name="T9" fmla="*/ 7 h 100"/>
                </a:gdLst>
                <a:ahLst/>
                <a:cxnLst>
                  <a:cxn ang="0">
                    <a:pos x="T0" y="T1"/>
                  </a:cxn>
                  <a:cxn ang="0">
                    <a:pos x="T2" y="T3"/>
                  </a:cxn>
                  <a:cxn ang="0">
                    <a:pos x="T4" y="T5"/>
                  </a:cxn>
                  <a:cxn ang="0">
                    <a:pos x="T6" y="T7"/>
                  </a:cxn>
                  <a:cxn ang="0">
                    <a:pos x="T8" y="T9"/>
                  </a:cxn>
                </a:cxnLst>
                <a:rect l="0" t="0" r="r" b="b"/>
                <a:pathLst>
                  <a:path w="67" h="100">
                    <a:moveTo>
                      <a:pt x="0" y="7"/>
                    </a:moveTo>
                    <a:lnTo>
                      <a:pt x="12" y="0"/>
                    </a:lnTo>
                    <a:lnTo>
                      <a:pt x="67" y="93"/>
                    </a:lnTo>
                    <a:lnTo>
                      <a:pt x="54" y="100"/>
                    </a:lnTo>
                    <a:lnTo>
                      <a:pt x="0" y="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7" name="Freeform 15">
                <a:extLst>
                  <a:ext uri="{FF2B5EF4-FFF2-40B4-BE49-F238E27FC236}">
                    <a16:creationId xmlns:a16="http://schemas.microsoft.com/office/drawing/2014/main" id="{D8B5FFE3-189A-4F76-AFC9-260E0FDBA74E}"/>
                  </a:ext>
                </a:extLst>
              </p:cNvPr>
              <p:cNvSpPr>
                <a:spLocks/>
              </p:cNvSpPr>
              <p:nvPr/>
            </p:nvSpPr>
            <p:spPr bwMode="auto">
              <a:xfrm>
                <a:off x="7038" y="1690"/>
                <a:ext cx="56" cy="107"/>
              </a:xfrm>
              <a:custGeom>
                <a:avLst/>
                <a:gdLst>
                  <a:gd name="T0" fmla="*/ 44 w 56"/>
                  <a:gd name="T1" fmla="*/ 0 h 107"/>
                  <a:gd name="T2" fmla="*/ 56 w 56"/>
                  <a:gd name="T3" fmla="*/ 6 h 107"/>
                  <a:gd name="T4" fmla="*/ 14 w 56"/>
                  <a:gd name="T5" fmla="*/ 107 h 107"/>
                  <a:gd name="T6" fmla="*/ 0 w 56"/>
                  <a:gd name="T7" fmla="*/ 102 h 107"/>
                  <a:gd name="T8" fmla="*/ 44 w 56"/>
                  <a:gd name="T9" fmla="*/ 0 h 107"/>
                </a:gdLst>
                <a:ahLst/>
                <a:cxnLst>
                  <a:cxn ang="0">
                    <a:pos x="T0" y="T1"/>
                  </a:cxn>
                  <a:cxn ang="0">
                    <a:pos x="T2" y="T3"/>
                  </a:cxn>
                  <a:cxn ang="0">
                    <a:pos x="T4" y="T5"/>
                  </a:cxn>
                  <a:cxn ang="0">
                    <a:pos x="T6" y="T7"/>
                  </a:cxn>
                  <a:cxn ang="0">
                    <a:pos x="T8" y="T9"/>
                  </a:cxn>
                </a:cxnLst>
                <a:rect l="0" t="0" r="r" b="b"/>
                <a:pathLst>
                  <a:path w="56" h="107">
                    <a:moveTo>
                      <a:pt x="44" y="0"/>
                    </a:moveTo>
                    <a:lnTo>
                      <a:pt x="56" y="6"/>
                    </a:lnTo>
                    <a:lnTo>
                      <a:pt x="14" y="107"/>
                    </a:lnTo>
                    <a:lnTo>
                      <a:pt x="0" y="102"/>
                    </a:lnTo>
                    <a:lnTo>
                      <a:pt x="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8" name="Freeform 16">
                <a:extLst>
                  <a:ext uri="{FF2B5EF4-FFF2-40B4-BE49-F238E27FC236}">
                    <a16:creationId xmlns:a16="http://schemas.microsoft.com/office/drawing/2014/main" id="{73C71083-D045-4D2E-BB51-DF5D27F4A18B}"/>
                  </a:ext>
                </a:extLst>
              </p:cNvPr>
              <p:cNvSpPr>
                <a:spLocks/>
              </p:cNvSpPr>
              <p:nvPr/>
            </p:nvSpPr>
            <p:spPr bwMode="auto">
              <a:xfrm>
                <a:off x="6954" y="1671"/>
                <a:ext cx="116" cy="26"/>
              </a:xfrm>
              <a:custGeom>
                <a:avLst/>
                <a:gdLst>
                  <a:gd name="T0" fmla="*/ 114 w 116"/>
                  <a:gd name="T1" fmla="*/ 0 h 26"/>
                  <a:gd name="T2" fmla="*/ 116 w 116"/>
                  <a:gd name="T3" fmla="*/ 12 h 26"/>
                  <a:gd name="T4" fmla="*/ 2 w 116"/>
                  <a:gd name="T5" fmla="*/ 26 h 26"/>
                  <a:gd name="T6" fmla="*/ 0 w 116"/>
                  <a:gd name="T7" fmla="*/ 14 h 26"/>
                  <a:gd name="T8" fmla="*/ 114 w 116"/>
                  <a:gd name="T9" fmla="*/ 0 h 26"/>
                </a:gdLst>
                <a:ahLst/>
                <a:cxnLst>
                  <a:cxn ang="0">
                    <a:pos x="T0" y="T1"/>
                  </a:cxn>
                  <a:cxn ang="0">
                    <a:pos x="T2" y="T3"/>
                  </a:cxn>
                  <a:cxn ang="0">
                    <a:pos x="T4" y="T5"/>
                  </a:cxn>
                  <a:cxn ang="0">
                    <a:pos x="T6" y="T7"/>
                  </a:cxn>
                  <a:cxn ang="0">
                    <a:pos x="T8" y="T9"/>
                  </a:cxn>
                </a:cxnLst>
                <a:rect l="0" t="0" r="r" b="b"/>
                <a:pathLst>
                  <a:path w="116" h="26">
                    <a:moveTo>
                      <a:pt x="114" y="0"/>
                    </a:moveTo>
                    <a:lnTo>
                      <a:pt x="116" y="12"/>
                    </a:lnTo>
                    <a:lnTo>
                      <a:pt x="2" y="26"/>
                    </a:lnTo>
                    <a:lnTo>
                      <a:pt x="0" y="14"/>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9" name="Freeform 17">
                <a:extLst>
                  <a:ext uri="{FF2B5EF4-FFF2-40B4-BE49-F238E27FC236}">
                    <a16:creationId xmlns:a16="http://schemas.microsoft.com/office/drawing/2014/main" id="{04483AD5-2466-43E8-83C9-C326313E3B94}"/>
                  </a:ext>
                </a:extLst>
              </p:cNvPr>
              <p:cNvSpPr>
                <a:spLocks/>
              </p:cNvSpPr>
              <p:nvPr/>
            </p:nvSpPr>
            <p:spPr bwMode="auto">
              <a:xfrm>
                <a:off x="7012" y="1583"/>
                <a:ext cx="88" cy="91"/>
              </a:xfrm>
              <a:custGeom>
                <a:avLst/>
                <a:gdLst>
                  <a:gd name="T0" fmla="*/ 88 w 88"/>
                  <a:gd name="T1" fmla="*/ 83 h 91"/>
                  <a:gd name="T2" fmla="*/ 77 w 88"/>
                  <a:gd name="T3" fmla="*/ 91 h 91"/>
                  <a:gd name="T4" fmla="*/ 0 w 88"/>
                  <a:gd name="T5" fmla="*/ 11 h 91"/>
                  <a:gd name="T6" fmla="*/ 11 w 88"/>
                  <a:gd name="T7" fmla="*/ 0 h 91"/>
                  <a:gd name="T8" fmla="*/ 88 w 88"/>
                  <a:gd name="T9" fmla="*/ 83 h 91"/>
                </a:gdLst>
                <a:ahLst/>
                <a:cxnLst>
                  <a:cxn ang="0">
                    <a:pos x="T0" y="T1"/>
                  </a:cxn>
                  <a:cxn ang="0">
                    <a:pos x="T2" y="T3"/>
                  </a:cxn>
                  <a:cxn ang="0">
                    <a:pos x="T4" y="T5"/>
                  </a:cxn>
                  <a:cxn ang="0">
                    <a:pos x="T6" y="T7"/>
                  </a:cxn>
                  <a:cxn ang="0">
                    <a:pos x="T8" y="T9"/>
                  </a:cxn>
                </a:cxnLst>
                <a:rect l="0" t="0" r="r" b="b"/>
                <a:pathLst>
                  <a:path w="88" h="91">
                    <a:moveTo>
                      <a:pt x="88" y="83"/>
                    </a:moveTo>
                    <a:lnTo>
                      <a:pt x="77" y="91"/>
                    </a:lnTo>
                    <a:lnTo>
                      <a:pt x="0" y="11"/>
                    </a:lnTo>
                    <a:lnTo>
                      <a:pt x="11" y="0"/>
                    </a:lnTo>
                    <a:lnTo>
                      <a:pt x="88" y="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0" name="Oval 18">
                <a:extLst>
                  <a:ext uri="{FF2B5EF4-FFF2-40B4-BE49-F238E27FC236}">
                    <a16:creationId xmlns:a16="http://schemas.microsoft.com/office/drawing/2014/main" id="{97D1377B-053B-48BB-AC04-BEB3E90F1576}"/>
                  </a:ext>
                </a:extLst>
              </p:cNvPr>
              <p:cNvSpPr>
                <a:spLocks noChangeArrowheads="1"/>
              </p:cNvSpPr>
              <p:nvPr/>
            </p:nvSpPr>
            <p:spPr bwMode="auto">
              <a:xfrm>
                <a:off x="6979" y="1548"/>
                <a:ext cx="68" cy="6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dirty="0">
                  <a:solidFill>
                    <a:srgbClr val="000000"/>
                  </a:solidFill>
                  <a:latin typeface="Segoe UI"/>
                </a:endParaRPr>
              </a:p>
            </p:txBody>
          </p:sp>
          <p:sp>
            <p:nvSpPr>
              <p:cNvPr id="51" name="Oval 19">
                <a:extLst>
                  <a:ext uri="{FF2B5EF4-FFF2-40B4-BE49-F238E27FC236}">
                    <a16:creationId xmlns:a16="http://schemas.microsoft.com/office/drawing/2014/main" id="{A8244791-390C-4FD2-84D1-8AA4F6951723}"/>
                  </a:ext>
                </a:extLst>
              </p:cNvPr>
              <p:cNvSpPr>
                <a:spLocks noChangeArrowheads="1"/>
              </p:cNvSpPr>
              <p:nvPr/>
            </p:nvSpPr>
            <p:spPr bwMode="auto">
              <a:xfrm>
                <a:off x="7049" y="1629"/>
                <a:ext cx="93" cy="8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3" name="Oval 20">
                <a:extLst>
                  <a:ext uri="{FF2B5EF4-FFF2-40B4-BE49-F238E27FC236}">
                    <a16:creationId xmlns:a16="http://schemas.microsoft.com/office/drawing/2014/main" id="{99FC97BE-540F-43E3-A258-1F1AB2F9D5E9}"/>
                  </a:ext>
                </a:extLst>
              </p:cNvPr>
              <p:cNvSpPr>
                <a:spLocks noChangeArrowheads="1"/>
              </p:cNvSpPr>
              <p:nvPr/>
            </p:nvSpPr>
            <p:spPr bwMode="auto">
              <a:xfrm>
                <a:off x="7145" y="1776"/>
                <a:ext cx="67" cy="6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4" name="Oval 21">
                <a:extLst>
                  <a:ext uri="{FF2B5EF4-FFF2-40B4-BE49-F238E27FC236}">
                    <a16:creationId xmlns:a16="http://schemas.microsoft.com/office/drawing/2014/main" id="{A07AB442-8276-4C9A-A37F-41003A3CC179}"/>
                  </a:ext>
                </a:extLst>
              </p:cNvPr>
              <p:cNvSpPr>
                <a:spLocks noChangeArrowheads="1"/>
              </p:cNvSpPr>
              <p:nvPr/>
            </p:nvSpPr>
            <p:spPr bwMode="auto">
              <a:xfrm>
                <a:off x="7019" y="1762"/>
                <a:ext cx="54" cy="5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5" name="Oval 22">
                <a:extLst>
                  <a:ext uri="{FF2B5EF4-FFF2-40B4-BE49-F238E27FC236}">
                    <a16:creationId xmlns:a16="http://schemas.microsoft.com/office/drawing/2014/main" id="{141215A0-B3DD-4739-837A-889567B91B3E}"/>
                  </a:ext>
                </a:extLst>
              </p:cNvPr>
              <p:cNvSpPr>
                <a:spLocks noChangeArrowheads="1"/>
              </p:cNvSpPr>
              <p:nvPr/>
            </p:nvSpPr>
            <p:spPr bwMode="auto">
              <a:xfrm>
                <a:off x="6923" y="1667"/>
                <a:ext cx="54" cy="5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sp>
          <p:nvSpPr>
            <p:cNvPr id="62" name="AutoShape 3">
              <a:extLst>
                <a:ext uri="{FF2B5EF4-FFF2-40B4-BE49-F238E27FC236}">
                  <a16:creationId xmlns:a16="http://schemas.microsoft.com/office/drawing/2014/main" id="{795EBB98-1EE4-46B9-8942-BAD58C8E9E9A}"/>
                </a:ext>
              </a:extLst>
            </p:cNvPr>
            <p:cNvSpPr>
              <a:spLocks noChangeAspect="1" noChangeArrowheads="1" noTextEdit="1"/>
            </p:cNvSpPr>
            <p:nvPr/>
          </p:nvSpPr>
          <p:spPr bwMode="auto">
            <a:xfrm>
              <a:off x="10081444" y="2456367"/>
              <a:ext cx="414491" cy="4144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3" name="Freeform 5">
              <a:extLst>
                <a:ext uri="{FF2B5EF4-FFF2-40B4-BE49-F238E27FC236}">
                  <a16:creationId xmlns:a16="http://schemas.microsoft.com/office/drawing/2014/main" id="{2B40CC08-A23C-4A47-8C49-4AA20FFDCA3C}"/>
                </a:ext>
              </a:extLst>
            </p:cNvPr>
            <p:cNvSpPr>
              <a:spLocks/>
            </p:cNvSpPr>
            <p:nvPr/>
          </p:nvSpPr>
          <p:spPr bwMode="auto">
            <a:xfrm>
              <a:off x="10108969" y="2522750"/>
              <a:ext cx="228294" cy="6800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5" name="Freeform 6">
              <a:extLst>
                <a:ext uri="{FF2B5EF4-FFF2-40B4-BE49-F238E27FC236}">
                  <a16:creationId xmlns:a16="http://schemas.microsoft.com/office/drawing/2014/main" id="{1E56D10A-4E4F-4B96-838C-C4D7A3253C8D}"/>
                </a:ext>
              </a:extLst>
            </p:cNvPr>
            <p:cNvSpPr>
              <a:spLocks/>
            </p:cNvSpPr>
            <p:nvPr/>
          </p:nvSpPr>
          <p:spPr bwMode="auto">
            <a:xfrm>
              <a:off x="10108969" y="2642564"/>
              <a:ext cx="228294" cy="66383"/>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6" name="Freeform 7">
              <a:extLst>
                <a:ext uri="{FF2B5EF4-FFF2-40B4-BE49-F238E27FC236}">
                  <a16:creationId xmlns:a16="http://schemas.microsoft.com/office/drawing/2014/main" id="{1DE8B881-BFCB-44CD-B152-428691284D31}"/>
                </a:ext>
              </a:extLst>
            </p:cNvPr>
            <p:cNvSpPr>
              <a:spLocks/>
            </p:cNvSpPr>
            <p:nvPr/>
          </p:nvSpPr>
          <p:spPr bwMode="auto">
            <a:xfrm>
              <a:off x="10108969" y="2762377"/>
              <a:ext cx="228294" cy="66383"/>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7" name="Freeform 8">
              <a:extLst>
                <a:ext uri="{FF2B5EF4-FFF2-40B4-BE49-F238E27FC236}">
                  <a16:creationId xmlns:a16="http://schemas.microsoft.com/office/drawing/2014/main" id="{69C1AFA8-AA31-443D-BA2B-9F8DBED640DB}"/>
                </a:ext>
              </a:extLst>
            </p:cNvPr>
            <p:cNvSpPr>
              <a:spLocks/>
            </p:cNvSpPr>
            <p:nvPr/>
          </p:nvSpPr>
          <p:spPr bwMode="auto">
            <a:xfrm>
              <a:off x="10369645" y="2621515"/>
              <a:ext cx="110099" cy="87431"/>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8" name="Freeform 9">
              <a:extLst>
                <a:ext uri="{FF2B5EF4-FFF2-40B4-BE49-F238E27FC236}">
                  <a16:creationId xmlns:a16="http://schemas.microsoft.com/office/drawing/2014/main" id="{40219DFF-EB77-4750-99C0-4E3EAA7DD08B}"/>
                </a:ext>
              </a:extLst>
            </p:cNvPr>
            <p:cNvSpPr>
              <a:spLocks/>
            </p:cNvSpPr>
            <p:nvPr/>
          </p:nvSpPr>
          <p:spPr bwMode="auto">
            <a:xfrm>
              <a:off x="10369645" y="2741329"/>
              <a:ext cx="110099" cy="87431"/>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9" name="Freeform 10">
              <a:extLst>
                <a:ext uri="{FF2B5EF4-FFF2-40B4-BE49-F238E27FC236}">
                  <a16:creationId xmlns:a16="http://schemas.microsoft.com/office/drawing/2014/main" id="{1E632D10-D1BE-4C4F-8204-53A66E0FF1F4}"/>
                </a:ext>
              </a:extLst>
            </p:cNvPr>
            <p:cNvSpPr>
              <a:spLocks/>
            </p:cNvSpPr>
            <p:nvPr/>
          </p:nvSpPr>
          <p:spPr bwMode="auto">
            <a:xfrm>
              <a:off x="10369645" y="2503321"/>
              <a:ext cx="110099" cy="87431"/>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dirty="0">
                <a:solidFill>
                  <a:srgbClr val="000000"/>
                </a:solidFill>
                <a:latin typeface="Segoe UI"/>
              </a:endParaRPr>
            </a:p>
          </p:txBody>
        </p:sp>
        <p:grpSp>
          <p:nvGrpSpPr>
            <p:cNvPr id="5" name="Group 4">
              <a:extLst>
                <a:ext uri="{FF2B5EF4-FFF2-40B4-BE49-F238E27FC236}">
                  <a16:creationId xmlns:a16="http://schemas.microsoft.com/office/drawing/2014/main" id="{C2235381-184A-487F-BFCF-7F16004063A0}"/>
                </a:ext>
              </a:extLst>
            </p:cNvPr>
            <p:cNvGrpSpPr>
              <a:grpSpLocks noChangeAspect="1"/>
            </p:cNvGrpSpPr>
            <p:nvPr/>
          </p:nvGrpSpPr>
          <p:grpSpPr bwMode="auto">
            <a:xfrm>
              <a:off x="5387121" y="2440616"/>
              <a:ext cx="444500" cy="445992"/>
              <a:chOff x="3401" y="1514"/>
              <a:chExt cx="298" cy="299"/>
            </a:xfrm>
          </p:grpSpPr>
          <p:sp>
            <p:nvSpPr>
              <p:cNvPr id="6" name="AutoShape 3">
                <a:extLst>
                  <a:ext uri="{FF2B5EF4-FFF2-40B4-BE49-F238E27FC236}">
                    <a16:creationId xmlns:a16="http://schemas.microsoft.com/office/drawing/2014/main" id="{161F330E-DC9B-45CD-A93A-920928CD44F3}"/>
                  </a:ext>
                </a:extLst>
              </p:cNvPr>
              <p:cNvSpPr>
                <a:spLocks noChangeAspect="1" noChangeArrowheads="1" noTextEdit="1"/>
              </p:cNvSpPr>
              <p:nvPr/>
            </p:nvSpPr>
            <p:spPr bwMode="auto">
              <a:xfrm>
                <a:off x="3401" y="1514"/>
                <a:ext cx="29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B8A6FFC3-4081-4980-B867-47CF997F72F4}"/>
                  </a:ext>
                </a:extLst>
              </p:cNvPr>
              <p:cNvSpPr>
                <a:spLocks/>
              </p:cNvSpPr>
              <p:nvPr/>
            </p:nvSpPr>
            <p:spPr bwMode="auto">
              <a:xfrm>
                <a:off x="3401" y="1514"/>
                <a:ext cx="298" cy="29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2C9F8A50-2438-4377-841F-7C1696971DC3}"/>
                  </a:ext>
                </a:extLst>
              </p:cNvPr>
              <p:cNvSpPr>
                <a:spLocks/>
              </p:cNvSpPr>
              <p:nvPr/>
            </p:nvSpPr>
            <p:spPr bwMode="auto">
              <a:xfrm>
                <a:off x="3476" y="1547"/>
                <a:ext cx="180" cy="222"/>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C1F9F28-0C3D-46FC-957B-0394D1883656}"/>
                  </a:ext>
                </a:extLst>
              </p:cNvPr>
              <p:cNvSpPr>
                <a:spLocks/>
              </p:cNvSpPr>
              <p:nvPr/>
            </p:nvSpPr>
            <p:spPr bwMode="auto">
              <a:xfrm>
                <a:off x="3487" y="1602"/>
                <a:ext cx="125" cy="125"/>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745135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378F-C2BE-8B40-8A0B-B6E4AB817011}"/>
              </a:ext>
            </a:extLst>
          </p:cNvPr>
          <p:cNvSpPr>
            <a:spLocks noGrp="1"/>
          </p:cNvSpPr>
          <p:nvPr>
            <p:ph type="title"/>
          </p:nvPr>
        </p:nvSpPr>
        <p:spPr/>
        <p:txBody>
          <a:bodyPr/>
          <a:lstStyle/>
          <a:p>
            <a:pPr algn="ctr"/>
            <a:r>
              <a:rPr lang="en-US" dirty="0"/>
              <a:t>Notable Customers Across Diverse Verticals</a:t>
            </a:r>
          </a:p>
        </p:txBody>
      </p:sp>
      <p:sp>
        <p:nvSpPr>
          <p:cNvPr id="3" name="Content Placeholder 2">
            <a:extLst>
              <a:ext uri="{FF2B5EF4-FFF2-40B4-BE49-F238E27FC236}">
                <a16:creationId xmlns:a16="http://schemas.microsoft.com/office/drawing/2014/main" id="{3F6D9264-BC9C-E84E-8A9C-B8F752514575}"/>
              </a:ext>
            </a:extLst>
          </p:cNvPr>
          <p:cNvSpPr>
            <a:spLocks noGrp="1"/>
          </p:cNvSpPr>
          <p:nvPr>
            <p:ph sz="quarter" idx="12"/>
          </p:nvPr>
        </p:nvSpPr>
        <p:spPr>
          <a:xfrm>
            <a:off x="561296" y="1440059"/>
            <a:ext cx="5011596" cy="5088444"/>
          </a:xfrm>
        </p:spPr>
        <p:txBody>
          <a:bodyPr/>
          <a:lstStyle/>
          <a:p>
            <a:pPr marL="291436" indent="-291436">
              <a:spcBef>
                <a:spcPts val="408"/>
              </a:spcBef>
              <a:spcAft>
                <a:spcPts val="408"/>
              </a:spcAft>
              <a:buFont typeface="Arial" panose="020B0604020202020204" pitchFamily="34" charset="0"/>
              <a:buChar char="•"/>
            </a:pPr>
            <a:r>
              <a:rPr lang="en-US" sz="1836" dirty="0"/>
              <a:t>Microsoft Azure Data Centers (BMS)</a:t>
            </a:r>
          </a:p>
          <a:p>
            <a:pPr marL="291436" indent="-291436">
              <a:spcBef>
                <a:spcPts val="408"/>
              </a:spcBef>
              <a:spcAft>
                <a:spcPts val="408"/>
              </a:spcAft>
              <a:buFont typeface="Arial" panose="020B0604020202020204" pitchFamily="34" charset="0"/>
              <a:buChar char="•"/>
            </a:pPr>
            <a:r>
              <a:rPr lang="en-US" sz="1836" dirty="0"/>
              <a:t>3 of the top 10 US energy utilities</a:t>
            </a:r>
          </a:p>
          <a:p>
            <a:pPr marL="291436" indent="-291436">
              <a:spcBef>
                <a:spcPts val="408"/>
              </a:spcBef>
              <a:spcAft>
                <a:spcPts val="408"/>
              </a:spcAft>
              <a:buFont typeface="Arial" panose="020B0604020202020204" pitchFamily="34" charset="0"/>
              <a:buChar char="•"/>
            </a:pPr>
            <a:r>
              <a:rPr lang="en-US" sz="1836" dirty="0"/>
              <a:t>Electric &amp; gas utilities across EMEA &amp; Asia</a:t>
            </a:r>
          </a:p>
          <a:p>
            <a:pPr marL="291436" indent="-291436">
              <a:spcBef>
                <a:spcPts val="408"/>
              </a:spcBef>
              <a:spcAft>
                <a:spcPts val="408"/>
              </a:spcAft>
              <a:buFont typeface="Arial" panose="020B0604020202020204" pitchFamily="34" charset="0"/>
              <a:buChar char="•"/>
            </a:pPr>
            <a:r>
              <a:rPr lang="en-US" sz="1836" dirty="0"/>
              <a:t>$3.9B clean energy company (Solar) – US </a:t>
            </a:r>
          </a:p>
          <a:p>
            <a:pPr marL="291436" indent="-291436">
              <a:spcBef>
                <a:spcPts val="408"/>
              </a:spcBef>
              <a:spcAft>
                <a:spcPts val="408"/>
              </a:spcAft>
              <a:buFont typeface="Arial" panose="020B0604020202020204" pitchFamily="34" charset="0"/>
              <a:buChar char="•"/>
            </a:pPr>
            <a:r>
              <a:rPr lang="en-US" sz="1836" dirty="0"/>
              <a:t>$23B oil &amp; gas company</a:t>
            </a:r>
          </a:p>
          <a:p>
            <a:pPr marL="291436" indent="-291436">
              <a:spcBef>
                <a:spcPts val="408"/>
              </a:spcBef>
              <a:spcAft>
                <a:spcPts val="408"/>
              </a:spcAft>
              <a:buFont typeface="Arial" panose="020B0604020202020204" pitchFamily="34" charset="0"/>
              <a:buChar char="•"/>
            </a:pPr>
            <a:r>
              <a:rPr lang="en-US" sz="1836" dirty="0"/>
              <a:t>3 of the top 10 global pharmaceutical firms</a:t>
            </a:r>
          </a:p>
          <a:p>
            <a:pPr marL="291436" indent="-291436">
              <a:spcBef>
                <a:spcPts val="408"/>
              </a:spcBef>
              <a:spcAft>
                <a:spcPts val="408"/>
              </a:spcAft>
              <a:buFont typeface="Arial" panose="020B0604020202020204" pitchFamily="34" charset="0"/>
              <a:buChar char="•"/>
            </a:pPr>
            <a:r>
              <a:rPr lang="en-US" sz="1836" dirty="0"/>
              <a:t>$15B chemical company</a:t>
            </a:r>
          </a:p>
          <a:p>
            <a:pPr marL="291436" indent="-291436">
              <a:spcBef>
                <a:spcPts val="408"/>
              </a:spcBef>
              <a:spcAft>
                <a:spcPts val="408"/>
              </a:spcAft>
              <a:buFont typeface="Arial" panose="020B0604020202020204" pitchFamily="34" charset="0"/>
              <a:buChar char="•"/>
            </a:pPr>
            <a:r>
              <a:rPr lang="en-US" sz="1836" dirty="0"/>
              <a:t>$4B automotive parts manufacturer</a:t>
            </a:r>
          </a:p>
          <a:p>
            <a:pPr marL="291436" indent="-291436">
              <a:spcBef>
                <a:spcPts val="408"/>
              </a:spcBef>
              <a:spcAft>
                <a:spcPts val="408"/>
              </a:spcAft>
              <a:buFont typeface="Arial" panose="020B0604020202020204" pitchFamily="34" charset="0"/>
              <a:buChar char="•"/>
            </a:pPr>
            <a:r>
              <a:rPr lang="en-US" sz="1836" dirty="0"/>
              <a:t>$7B CPG manufacturer</a:t>
            </a:r>
          </a:p>
          <a:p>
            <a:pPr marL="291436" indent="-291436">
              <a:spcBef>
                <a:spcPts val="408"/>
              </a:spcBef>
              <a:spcAft>
                <a:spcPts val="408"/>
              </a:spcAft>
              <a:buFont typeface="Arial" panose="020B0604020202020204" pitchFamily="34" charset="0"/>
              <a:buChar char="•"/>
            </a:pPr>
            <a:r>
              <a:rPr lang="en-US" sz="1836" dirty="0"/>
              <a:t>$40B Japanese systems integrator</a:t>
            </a:r>
          </a:p>
          <a:p>
            <a:pPr marL="291436" indent="-291436">
              <a:spcBef>
                <a:spcPts val="408"/>
              </a:spcBef>
              <a:spcAft>
                <a:spcPts val="408"/>
              </a:spcAft>
              <a:buFont typeface="Arial" panose="020B0604020202020204" pitchFamily="34" charset="0"/>
              <a:buChar char="•"/>
            </a:pPr>
            <a:r>
              <a:rPr lang="en-US" sz="1836" dirty="0"/>
              <a:t>F500 transportation manufacturer</a:t>
            </a:r>
          </a:p>
          <a:p>
            <a:pPr marL="291436" indent="-291436">
              <a:spcBef>
                <a:spcPts val="408"/>
              </a:spcBef>
              <a:spcAft>
                <a:spcPts val="408"/>
              </a:spcAft>
              <a:buFont typeface="Arial" panose="020B0604020202020204" pitchFamily="34" charset="0"/>
              <a:buChar char="•"/>
            </a:pPr>
            <a:r>
              <a:rPr lang="en-US" sz="1836" dirty="0"/>
              <a:t>Largest US water district</a:t>
            </a:r>
          </a:p>
          <a:p>
            <a:pPr marL="291436" indent="-291436">
              <a:spcBef>
                <a:spcPts val="408"/>
              </a:spcBef>
              <a:spcAft>
                <a:spcPts val="408"/>
              </a:spcAft>
              <a:buFont typeface="Arial" panose="020B0604020202020204" pitchFamily="34" charset="0"/>
              <a:buChar char="•"/>
            </a:pPr>
            <a:r>
              <a:rPr lang="en-US" sz="1836" dirty="0"/>
              <a:t>Government agencies</a:t>
            </a:r>
          </a:p>
        </p:txBody>
      </p:sp>
      <p:grpSp>
        <p:nvGrpSpPr>
          <p:cNvPr id="26" name="Group 25">
            <a:extLst>
              <a:ext uri="{FF2B5EF4-FFF2-40B4-BE49-F238E27FC236}">
                <a16:creationId xmlns:a16="http://schemas.microsoft.com/office/drawing/2014/main" id="{31CA424A-AD11-E847-8F42-04C0D6DB75D9}"/>
              </a:ext>
            </a:extLst>
          </p:cNvPr>
          <p:cNvGrpSpPr/>
          <p:nvPr/>
        </p:nvGrpSpPr>
        <p:grpSpPr>
          <a:xfrm>
            <a:off x="5558295" y="1907142"/>
            <a:ext cx="6363842" cy="3741600"/>
            <a:chOff x="5622559" y="1568975"/>
            <a:chExt cx="6239627" cy="3668568"/>
          </a:xfrm>
        </p:grpSpPr>
        <p:grpSp>
          <p:nvGrpSpPr>
            <p:cNvPr id="20" name="Group 19">
              <a:extLst>
                <a:ext uri="{FF2B5EF4-FFF2-40B4-BE49-F238E27FC236}">
                  <a16:creationId xmlns:a16="http://schemas.microsoft.com/office/drawing/2014/main" id="{2EC25CC4-EFAC-A642-AB95-3CC599DD2A34}"/>
                </a:ext>
              </a:extLst>
            </p:cNvPr>
            <p:cNvGrpSpPr/>
            <p:nvPr/>
          </p:nvGrpSpPr>
          <p:grpSpPr>
            <a:xfrm>
              <a:off x="8774731" y="1568975"/>
              <a:ext cx="3062377" cy="1787683"/>
              <a:chOff x="462235" y="1541401"/>
              <a:chExt cx="2834508" cy="3507677"/>
            </a:xfrm>
          </p:grpSpPr>
          <p:sp>
            <p:nvSpPr>
              <p:cNvPr id="21" name="Rectangle 20">
                <a:extLst>
                  <a:ext uri="{FF2B5EF4-FFF2-40B4-BE49-F238E27FC236}">
                    <a16:creationId xmlns:a16="http://schemas.microsoft.com/office/drawing/2014/main" id="{EFCAB95F-50EC-BF40-8B3E-CF7C21A01325}"/>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sp>
            <p:nvSpPr>
              <p:cNvPr id="22" name="Rectangle 21">
                <a:extLst>
                  <a:ext uri="{FF2B5EF4-FFF2-40B4-BE49-F238E27FC236}">
                    <a16:creationId xmlns:a16="http://schemas.microsoft.com/office/drawing/2014/main" id="{20D2E30B-9DBB-ED4E-970F-8B82704FF458}"/>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grpSp>
          <p:nvGrpSpPr>
            <p:cNvPr id="14" name="Group 13">
              <a:extLst>
                <a:ext uri="{FF2B5EF4-FFF2-40B4-BE49-F238E27FC236}">
                  <a16:creationId xmlns:a16="http://schemas.microsoft.com/office/drawing/2014/main" id="{5A0498D1-CB87-F544-879A-8099D45ED777}"/>
                </a:ext>
              </a:extLst>
            </p:cNvPr>
            <p:cNvGrpSpPr/>
            <p:nvPr/>
          </p:nvGrpSpPr>
          <p:grpSpPr>
            <a:xfrm>
              <a:off x="5622559" y="1568975"/>
              <a:ext cx="3062377" cy="1787683"/>
              <a:chOff x="462235" y="1541401"/>
              <a:chExt cx="2834508" cy="3507677"/>
            </a:xfrm>
          </p:grpSpPr>
          <p:sp>
            <p:nvSpPr>
              <p:cNvPr id="15" name="Rectangle 14">
                <a:extLst>
                  <a:ext uri="{FF2B5EF4-FFF2-40B4-BE49-F238E27FC236}">
                    <a16:creationId xmlns:a16="http://schemas.microsoft.com/office/drawing/2014/main" id="{09FBEA46-CA1F-EC41-8C46-6B5F0F0E030A}"/>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sp>
            <p:nvSpPr>
              <p:cNvPr id="16" name="Rectangle 15">
                <a:extLst>
                  <a:ext uri="{FF2B5EF4-FFF2-40B4-BE49-F238E27FC236}">
                    <a16:creationId xmlns:a16="http://schemas.microsoft.com/office/drawing/2014/main" id="{43DD422F-2DF2-6343-9AF6-57C8A8136BF0}"/>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grpSp>
          <p:nvGrpSpPr>
            <p:cNvPr id="17" name="Group 16">
              <a:extLst>
                <a:ext uri="{FF2B5EF4-FFF2-40B4-BE49-F238E27FC236}">
                  <a16:creationId xmlns:a16="http://schemas.microsoft.com/office/drawing/2014/main" id="{ABBDBFDE-F688-F442-A9A9-C570F690D2E7}"/>
                </a:ext>
              </a:extLst>
            </p:cNvPr>
            <p:cNvGrpSpPr/>
            <p:nvPr/>
          </p:nvGrpSpPr>
          <p:grpSpPr>
            <a:xfrm>
              <a:off x="5624488" y="3449860"/>
              <a:ext cx="3062377" cy="1787683"/>
              <a:chOff x="462235" y="1541401"/>
              <a:chExt cx="2834508" cy="3507677"/>
            </a:xfrm>
          </p:grpSpPr>
          <p:sp>
            <p:nvSpPr>
              <p:cNvPr id="18" name="Rectangle 17">
                <a:extLst>
                  <a:ext uri="{FF2B5EF4-FFF2-40B4-BE49-F238E27FC236}">
                    <a16:creationId xmlns:a16="http://schemas.microsoft.com/office/drawing/2014/main" id="{80DB4148-EE2B-144C-AD00-07252AFFE02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sp>
            <p:nvSpPr>
              <p:cNvPr id="19" name="Rectangle 18">
                <a:extLst>
                  <a:ext uri="{FF2B5EF4-FFF2-40B4-BE49-F238E27FC236}">
                    <a16:creationId xmlns:a16="http://schemas.microsoft.com/office/drawing/2014/main" id="{DB470787-8595-7648-A5C7-2AD16468090B}"/>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grpSp>
          <p:nvGrpSpPr>
            <p:cNvPr id="23" name="Group 22">
              <a:extLst>
                <a:ext uri="{FF2B5EF4-FFF2-40B4-BE49-F238E27FC236}">
                  <a16:creationId xmlns:a16="http://schemas.microsoft.com/office/drawing/2014/main" id="{5253BADF-9C00-2E4F-B25A-553839382D74}"/>
                </a:ext>
              </a:extLst>
            </p:cNvPr>
            <p:cNvGrpSpPr/>
            <p:nvPr/>
          </p:nvGrpSpPr>
          <p:grpSpPr>
            <a:xfrm>
              <a:off x="8799809" y="3449860"/>
              <a:ext cx="3062377" cy="1787683"/>
              <a:chOff x="462235" y="1541401"/>
              <a:chExt cx="2834508" cy="3507677"/>
            </a:xfrm>
          </p:grpSpPr>
          <p:sp>
            <p:nvSpPr>
              <p:cNvPr id="24" name="Rectangle 23">
                <a:extLst>
                  <a:ext uri="{FF2B5EF4-FFF2-40B4-BE49-F238E27FC236}">
                    <a16:creationId xmlns:a16="http://schemas.microsoft.com/office/drawing/2014/main" id="{08CB944B-89BE-204A-A6FF-24F8C5F4531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sp>
            <p:nvSpPr>
              <p:cNvPr id="25" name="Rectangle 24">
                <a:extLst>
                  <a:ext uri="{FF2B5EF4-FFF2-40B4-BE49-F238E27FC236}">
                    <a16:creationId xmlns:a16="http://schemas.microsoft.com/office/drawing/2014/main" id="{F6DF7AB2-F43D-4240-9810-251F19545626}"/>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pic>
          <p:nvPicPr>
            <p:cNvPr id="13" name="Picture 12">
              <a:extLst>
                <a:ext uri="{FF2B5EF4-FFF2-40B4-BE49-F238E27FC236}">
                  <a16:creationId xmlns:a16="http://schemas.microsoft.com/office/drawing/2014/main" id="{BEB33102-6C06-AC43-8C84-E7DD8EBFE9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1730" y="3518702"/>
              <a:ext cx="2693535" cy="1620457"/>
            </a:xfrm>
            <a:prstGeom prst="rect">
              <a:avLst/>
            </a:prstGeom>
            <a:ln>
              <a:noFill/>
            </a:ln>
            <a:effectLst/>
          </p:spPr>
        </p:pic>
        <p:pic>
          <p:nvPicPr>
            <p:cNvPr id="8" name="Picture 7">
              <a:extLst>
                <a:ext uri="{FF2B5EF4-FFF2-40B4-BE49-F238E27FC236}">
                  <a16:creationId xmlns:a16="http://schemas.microsoft.com/office/drawing/2014/main" id="{78BDFF11-78A8-4742-88D5-AA9A0E45E1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0650" y="3518702"/>
              <a:ext cx="2719891" cy="1643605"/>
            </a:xfrm>
            <a:prstGeom prst="rect">
              <a:avLst/>
            </a:prstGeom>
            <a:ln>
              <a:noFill/>
            </a:ln>
            <a:effectLst/>
          </p:spPr>
        </p:pic>
        <p:pic>
          <p:nvPicPr>
            <p:cNvPr id="11" name="Picture 10">
              <a:extLst>
                <a:ext uri="{FF2B5EF4-FFF2-40B4-BE49-F238E27FC236}">
                  <a16:creationId xmlns:a16="http://schemas.microsoft.com/office/drawing/2014/main" id="{4388E45B-B630-A343-9700-55CAF7595C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0650" y="1655180"/>
              <a:ext cx="2708316" cy="1632030"/>
            </a:xfrm>
            <a:prstGeom prst="rect">
              <a:avLst/>
            </a:prstGeom>
            <a:ln>
              <a:noFill/>
            </a:ln>
            <a:effectLst/>
          </p:spPr>
        </p:pic>
        <p:pic>
          <p:nvPicPr>
            <p:cNvPr id="5" name="Picture 4">
              <a:extLst>
                <a:ext uri="{FF2B5EF4-FFF2-40B4-BE49-F238E27FC236}">
                  <a16:creationId xmlns:a16="http://schemas.microsoft.com/office/drawing/2014/main" id="{245ECD49-1C1C-5342-91C1-FD4046C8B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41289" y="1655180"/>
              <a:ext cx="2714417" cy="1656102"/>
            </a:xfrm>
            <a:prstGeom prst="rect">
              <a:avLst/>
            </a:prstGeom>
            <a:ln>
              <a:noFill/>
            </a:ln>
            <a:effectLst/>
          </p:spPr>
        </p:pic>
      </p:grpSp>
    </p:spTree>
    <p:extLst>
      <p:ext uri="{BB962C8B-B14F-4D97-AF65-F5344CB8AC3E}">
        <p14:creationId xmlns:p14="http://schemas.microsoft.com/office/powerpoint/2010/main" val="144627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094B2B-194E-4F5E-82A2-D6CF9E9D5A84}"/>
              </a:ext>
            </a:extLst>
          </p:cNvPr>
          <p:cNvSpPr/>
          <p:nvPr/>
        </p:nvSpPr>
        <p:spPr bwMode="auto">
          <a:xfrm>
            <a:off x="8261458" y="1215946"/>
            <a:ext cx="3543893" cy="531227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2051727" rIns="186521" bIns="48512" numCol="1" rtlCol="0" anchor="t" anchorCtr="0" compatLnSpc="1">
            <a:prstTxWarp prst="textNoShape">
              <a:avLst/>
            </a:prstTxWarp>
          </a:bodyPr>
          <a:lstStyle/>
          <a:p>
            <a:pPr defTabSz="951304" fontAlgn="base">
              <a:spcBef>
                <a:spcPct val="0"/>
              </a:spcBef>
              <a:spcAft>
                <a:spcPts val="1224"/>
              </a:spcAft>
              <a:buSzPct val="90000"/>
            </a:pPr>
            <a:r>
              <a:rPr lang="en-US" sz="1836" dirty="0">
                <a:solidFill>
                  <a:schemeClr val="tx1"/>
                </a:solidFill>
                <a:latin typeface="+mj-lt"/>
              </a:rPr>
              <a:t>Major Agricultural</a:t>
            </a:r>
            <a:br>
              <a:rPr lang="en-US" sz="1836" dirty="0">
                <a:solidFill>
                  <a:schemeClr val="tx1"/>
                </a:solidFill>
                <a:latin typeface="+mj-lt"/>
              </a:rPr>
            </a:br>
            <a:r>
              <a:rPr lang="en-US" sz="1836" dirty="0">
                <a:solidFill>
                  <a:schemeClr val="tx1"/>
                </a:solidFill>
                <a:latin typeface="+mj-lt"/>
              </a:rPr>
              <a:t>Research Facility</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Mix of IoT &amp; BMS devices</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Needed to protect IoT sensors for monitoring animal embryos</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Discovered all devices &amp; networks in minutes</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Now continuously monitoring for suspicious/unauthorized behavior</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Avoided losing $ millions in research costs &amp; effort</a:t>
            </a:r>
          </a:p>
        </p:txBody>
      </p:sp>
      <p:pic>
        <p:nvPicPr>
          <p:cNvPr id="7" name="Picture 6">
            <a:extLst>
              <a:ext uri="{FF2B5EF4-FFF2-40B4-BE49-F238E27FC236}">
                <a16:creationId xmlns:a16="http://schemas.microsoft.com/office/drawing/2014/main" id="{6A7949E6-9EE6-47A9-BADA-A75715C3C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1466"/>
          <a:stretch/>
        </p:blipFill>
        <p:spPr>
          <a:xfrm>
            <a:off x="8230783" y="1215946"/>
            <a:ext cx="3574568" cy="1871035"/>
          </a:xfrm>
          <a:prstGeom prst="rect">
            <a:avLst/>
          </a:prstGeom>
        </p:spPr>
      </p:pic>
      <p:sp>
        <p:nvSpPr>
          <p:cNvPr id="6" name="Rectangle 5">
            <a:extLst>
              <a:ext uri="{FF2B5EF4-FFF2-40B4-BE49-F238E27FC236}">
                <a16:creationId xmlns:a16="http://schemas.microsoft.com/office/drawing/2014/main" id="{4CDEC7E2-A8ED-4383-809B-D98AA545B9F0}"/>
              </a:ext>
            </a:extLst>
          </p:cNvPr>
          <p:cNvSpPr/>
          <p:nvPr/>
        </p:nvSpPr>
        <p:spPr bwMode="auto">
          <a:xfrm>
            <a:off x="4446291" y="1215946"/>
            <a:ext cx="3543893" cy="531227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2051727" rIns="186521" bIns="48512" numCol="1" rtlCol="0" anchor="t" anchorCtr="0" compatLnSpc="1">
            <a:prstTxWarp prst="textNoShape">
              <a:avLst/>
            </a:prstTxWarp>
          </a:bodyPr>
          <a:lstStyle/>
          <a:p>
            <a:pPr defTabSz="951304" fontAlgn="base">
              <a:spcBef>
                <a:spcPct val="0"/>
              </a:spcBef>
              <a:spcAft>
                <a:spcPts val="1224"/>
              </a:spcAft>
              <a:buSzPct val="90000"/>
            </a:pPr>
            <a:r>
              <a:rPr lang="en-US" sz="1836" dirty="0">
                <a:solidFill>
                  <a:schemeClr val="tx1"/>
                </a:solidFill>
                <a:latin typeface="+mj-lt"/>
              </a:rPr>
              <a:t>F500 Chemical Firm</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Global </a:t>
            </a:r>
            <a:r>
              <a:rPr lang="en-US" sz="1428" dirty="0" err="1">
                <a:solidFill>
                  <a:schemeClr val="tx1"/>
                </a:solidFill>
              </a:rPr>
              <a:t>IIoT</a:t>
            </a:r>
            <a:r>
              <a:rPr lang="en-US" sz="1428" dirty="0">
                <a:solidFill>
                  <a:schemeClr val="tx1"/>
                </a:solidFill>
              </a:rPr>
              <a:t> modernization project</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Deployed in plants across US, Mexico, China, Brazil, Korea, …</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Improved OT risk score from 55% to 90%+ via prioritization</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Detected malware in plants</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Immediately detected red team attack &amp; alerted SOC</a:t>
            </a:r>
          </a:p>
        </p:txBody>
      </p:sp>
      <p:pic>
        <p:nvPicPr>
          <p:cNvPr id="2050" name="Picture 2" descr="Refining: German refining industry on the verge of consolidation and  production cuts">
            <a:extLst>
              <a:ext uri="{FF2B5EF4-FFF2-40B4-BE49-F238E27FC236}">
                <a16:creationId xmlns:a16="http://schemas.microsoft.com/office/drawing/2014/main" id="{244213FF-1640-4178-A30D-0DABA7CD5F4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8826" b="12903"/>
          <a:stretch/>
        </p:blipFill>
        <p:spPr bwMode="auto">
          <a:xfrm>
            <a:off x="4446289" y="1215946"/>
            <a:ext cx="3543894" cy="18710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EEB56B0-AF98-4695-8DA5-C0F7E7CD192C}"/>
              </a:ext>
            </a:extLst>
          </p:cNvPr>
          <p:cNvSpPr/>
          <p:nvPr/>
        </p:nvSpPr>
        <p:spPr bwMode="auto">
          <a:xfrm>
            <a:off x="631123" y="1215947"/>
            <a:ext cx="3543893" cy="531227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2051727" rIns="186521" bIns="48512" numCol="1" rtlCol="0" anchor="t" anchorCtr="0" compatLnSpc="1">
            <a:prstTxWarp prst="textNoShape">
              <a:avLst/>
            </a:prstTxWarp>
          </a:bodyPr>
          <a:lstStyle/>
          <a:p>
            <a:pPr defTabSz="951304" fontAlgn="base">
              <a:spcBef>
                <a:spcPct val="0"/>
              </a:spcBef>
              <a:spcAft>
                <a:spcPts val="1224"/>
              </a:spcAft>
              <a:buSzPct val="90000"/>
            </a:pPr>
            <a:r>
              <a:rPr lang="en-US" sz="1836" dirty="0">
                <a:solidFill>
                  <a:schemeClr val="tx1"/>
                </a:solidFill>
                <a:latin typeface="+mj-lt"/>
              </a:rPr>
              <a:t>Top 3 Global Pharma</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Deployed in 65+ sites WW</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Monitoring 30K+ devices</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Heterogeneous OT with 14+ vendors (Schneider, GE, etc.)</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Centrally managed via 3 SOCs (US, Europe, Asia)</a:t>
            </a:r>
          </a:p>
          <a:p>
            <a:pPr marL="291436" lvl="1" indent="-291436" defTabSz="969953" fontAlgn="base">
              <a:lnSpc>
                <a:spcPct val="90000"/>
              </a:lnSpc>
              <a:spcBef>
                <a:spcPct val="0"/>
              </a:spcBef>
              <a:spcAft>
                <a:spcPts val="612"/>
              </a:spcAft>
              <a:buFont typeface="Wingdings" panose="05000000000000000000" pitchFamily="2" charset="2"/>
              <a:buChar char="§"/>
              <a:defRPr/>
            </a:pPr>
            <a:r>
              <a:rPr lang="en-US" sz="1428" dirty="0">
                <a:solidFill>
                  <a:schemeClr val="tx1"/>
                </a:solidFill>
              </a:rPr>
              <a:t>Integrated with Splunk, </a:t>
            </a:r>
            <a:r>
              <a:rPr lang="en-US" sz="1428" dirty="0" err="1">
                <a:solidFill>
                  <a:schemeClr val="tx1"/>
                </a:solidFill>
              </a:rPr>
              <a:t>QRadar</a:t>
            </a:r>
            <a:r>
              <a:rPr lang="en-US" sz="1428" dirty="0">
                <a:solidFill>
                  <a:schemeClr val="tx1"/>
                </a:solidFill>
              </a:rPr>
              <a:t>, ServiceNow CMDB &amp; ticketing</a:t>
            </a:r>
          </a:p>
        </p:txBody>
      </p:sp>
      <p:pic>
        <p:nvPicPr>
          <p:cNvPr id="3" name="Picture 2">
            <a:extLst>
              <a:ext uri="{FF2B5EF4-FFF2-40B4-BE49-F238E27FC236}">
                <a16:creationId xmlns:a16="http://schemas.microsoft.com/office/drawing/2014/main" id="{3CC6E589-CAB7-413F-9110-39DB7A2B014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706" b="16099"/>
          <a:stretch/>
        </p:blipFill>
        <p:spPr>
          <a:xfrm>
            <a:off x="631124" y="1215947"/>
            <a:ext cx="3543893" cy="1871035"/>
          </a:xfrm>
          <a:prstGeom prst="rect">
            <a:avLst/>
          </a:prstGeom>
        </p:spPr>
      </p:pic>
      <p:sp>
        <p:nvSpPr>
          <p:cNvPr id="2" name="Title 1">
            <a:extLst>
              <a:ext uri="{FF2B5EF4-FFF2-40B4-BE49-F238E27FC236}">
                <a16:creationId xmlns:a16="http://schemas.microsoft.com/office/drawing/2014/main" id="{B4F27BD7-6693-4067-9080-44B2459E8DD4}"/>
              </a:ext>
            </a:extLst>
          </p:cNvPr>
          <p:cNvSpPr>
            <a:spLocks noGrp="1"/>
          </p:cNvSpPr>
          <p:nvPr>
            <p:ph type="title"/>
          </p:nvPr>
        </p:nvSpPr>
        <p:spPr/>
        <p:txBody>
          <a:bodyPr/>
          <a:lstStyle/>
          <a:p>
            <a:r>
              <a:rPr lang="en-US" dirty="0"/>
              <a:t>Proven in the world’s most complex environments</a:t>
            </a:r>
          </a:p>
        </p:txBody>
      </p:sp>
    </p:spTree>
    <p:extLst>
      <p:ext uri="{BB962C8B-B14F-4D97-AF65-F5344CB8AC3E}">
        <p14:creationId xmlns:p14="http://schemas.microsoft.com/office/powerpoint/2010/main" val="16568045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F072-5188-4989-B6A4-7CE72D07714A}"/>
              </a:ext>
            </a:extLst>
          </p:cNvPr>
          <p:cNvSpPr>
            <a:spLocks noGrp="1"/>
          </p:cNvSpPr>
          <p:nvPr>
            <p:ph type="title"/>
          </p:nvPr>
        </p:nvSpPr>
        <p:spPr/>
        <p:txBody>
          <a:bodyPr>
            <a:normAutofit fontScale="90000"/>
          </a:bodyPr>
          <a:lstStyle/>
          <a:p>
            <a:pPr marL="116575"/>
            <a:r>
              <a:rPr lang="en-US" sz="3672" b="1" dirty="0"/>
              <a:t>Malicious activity performed by a new discovered device</a:t>
            </a:r>
          </a:p>
        </p:txBody>
      </p:sp>
      <p:sp>
        <p:nvSpPr>
          <p:cNvPr id="3" name="Text Placeholder 2">
            <a:extLst>
              <a:ext uri="{FF2B5EF4-FFF2-40B4-BE49-F238E27FC236}">
                <a16:creationId xmlns:a16="http://schemas.microsoft.com/office/drawing/2014/main" id="{2B5F0453-BE9C-42EC-9DEB-FC735B3B2982}"/>
              </a:ext>
            </a:extLst>
          </p:cNvPr>
          <p:cNvSpPr>
            <a:spLocks noGrp="1"/>
          </p:cNvSpPr>
          <p:nvPr>
            <p:ph type="body" idx="1"/>
          </p:nvPr>
        </p:nvSpPr>
        <p:spPr>
          <a:xfrm>
            <a:off x="376117" y="1138324"/>
            <a:ext cx="11405017" cy="5402435"/>
          </a:xfrm>
        </p:spPr>
        <p:txBody>
          <a:bodyPr>
            <a:normAutofit/>
          </a:bodyPr>
          <a:lstStyle/>
          <a:p>
            <a:pPr marL="116575"/>
            <a:r>
              <a:rPr lang="en-US" sz="2448" dirty="0"/>
              <a:t>Unauthorized DHCP configuration in the SCADA network</a:t>
            </a:r>
          </a:p>
          <a:p>
            <a:pPr marL="349724" lvl="1"/>
            <a:r>
              <a:rPr lang="en-US" dirty="0">
                <a:cs typeface="Segoe UI" panose="020B0502040204020203" pitchFamily="34" charset="0"/>
              </a:rPr>
              <a:t>Can be an indication of a new, unauthorized device, operating in the network. This either a legitimate new device recently deployed in the network that trying to get dynamic IP address, or an indication for an unauthorized, or even a malicious activity in the network</a:t>
            </a:r>
          </a:p>
          <a:p>
            <a:pPr marL="349724" lvl="1"/>
            <a:endParaRPr lang="en-US" dirty="0">
              <a:cs typeface="Segoe UI" panose="020B0502040204020203" pitchFamily="34" charset="0"/>
            </a:endParaRPr>
          </a:p>
          <a:p>
            <a:pPr marL="116575"/>
            <a:r>
              <a:rPr lang="en-US" sz="2448" dirty="0"/>
              <a:t>Unauthorized device in the SCADA network</a:t>
            </a:r>
          </a:p>
          <a:p>
            <a:pPr marL="349724" lvl="1"/>
            <a:r>
              <a:rPr lang="en-US" dirty="0">
                <a:cs typeface="Segoe UI" panose="020B0502040204020203" pitchFamily="34" charset="0"/>
              </a:rPr>
              <a:t>This is the first time that the platform identified traffic</a:t>
            </a:r>
            <a:br>
              <a:rPr lang="en-US" dirty="0">
                <a:cs typeface="Segoe UI" panose="020B0502040204020203" pitchFamily="34" charset="0"/>
              </a:rPr>
            </a:br>
            <a:r>
              <a:rPr lang="en-US" dirty="0">
                <a:cs typeface="Segoe UI" panose="020B0502040204020203" pitchFamily="34" charset="0"/>
              </a:rPr>
              <a:t>from/to this device</a:t>
            </a:r>
            <a:endParaRPr lang="en-US" sz="2448" dirty="0"/>
          </a:p>
        </p:txBody>
      </p:sp>
      <p:sp>
        <p:nvSpPr>
          <p:cNvPr id="4" name="Slide Number Placeholder 3">
            <a:extLst>
              <a:ext uri="{FF2B5EF4-FFF2-40B4-BE49-F238E27FC236}">
                <a16:creationId xmlns:a16="http://schemas.microsoft.com/office/drawing/2014/main" id="{6A9E68BF-A6F0-4E71-A410-6E8FE29D2873}"/>
              </a:ext>
            </a:extLst>
          </p:cNvPr>
          <p:cNvSpPr>
            <a:spLocks noGrp="1"/>
          </p:cNvSpPr>
          <p:nvPr>
            <p:ph type="sldNum" idx="12"/>
          </p:nvPr>
        </p:nvSpPr>
        <p:spPr/>
        <p:txBody>
          <a:bodyPr/>
          <a:lstStyle/>
          <a:p>
            <a:pPr algn="r"/>
            <a:endParaRPr lang="en-US" dirty="0"/>
          </a:p>
        </p:txBody>
      </p:sp>
      <p:pic>
        <p:nvPicPr>
          <p:cNvPr id="5" name="Picture 4">
            <a:extLst>
              <a:ext uri="{FF2B5EF4-FFF2-40B4-BE49-F238E27FC236}">
                <a16:creationId xmlns:a16="http://schemas.microsoft.com/office/drawing/2014/main" id="{1B1D816F-D320-4B6B-AF15-A39AB3AFCC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2002" y="2914334"/>
            <a:ext cx="4327913" cy="31355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CBEF98C-F2FE-40B9-AE9E-57CF3E1C52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6577" y="4168359"/>
            <a:ext cx="4706634" cy="2826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91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6B4A-7DEB-4A3E-8D2E-EA0764DCC3B5}"/>
              </a:ext>
            </a:extLst>
          </p:cNvPr>
          <p:cNvSpPr>
            <a:spLocks noGrp="1"/>
          </p:cNvSpPr>
          <p:nvPr>
            <p:ph type="title"/>
          </p:nvPr>
        </p:nvSpPr>
        <p:spPr/>
        <p:txBody>
          <a:bodyPr/>
          <a:lstStyle/>
          <a:p>
            <a:r>
              <a:rPr lang="en-US" dirty="0"/>
              <a:t>Longer lifetimes present new challenges</a:t>
            </a:r>
          </a:p>
        </p:txBody>
      </p:sp>
      <p:sp>
        <p:nvSpPr>
          <p:cNvPr id="8" name="Text Placeholder 10">
            <a:extLst>
              <a:ext uri="{FF2B5EF4-FFF2-40B4-BE49-F238E27FC236}">
                <a16:creationId xmlns:a16="http://schemas.microsoft.com/office/drawing/2014/main" id="{1E12F22F-FF88-45A8-B97D-69BABFFC0000}"/>
              </a:ext>
            </a:extLst>
          </p:cNvPr>
          <p:cNvSpPr txBox="1">
            <a:spLocks/>
          </p:cNvSpPr>
          <p:nvPr/>
        </p:nvSpPr>
        <p:spPr>
          <a:xfrm>
            <a:off x="769959" y="1322034"/>
            <a:ext cx="6992645" cy="1050256"/>
          </a:xfrm>
          <a:prstGeom prst="rect">
            <a:avLst/>
          </a:prstGeom>
        </p:spPr>
        <p:txBody>
          <a:bodyPr>
            <a:normAutofit fontScale="92500" lnSpcReduction="1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spc="0" dirty="0">
                <a:latin typeface="+mn-lt"/>
              </a:rPr>
              <a:t>Must support old devices with little/zero security</a:t>
            </a:r>
          </a:p>
          <a:p>
            <a:pPr>
              <a:spcAft>
                <a:spcPts val="600"/>
              </a:spcAft>
            </a:pPr>
            <a:r>
              <a:rPr lang="en-US" sz="2000" spc="0" dirty="0">
                <a:latin typeface="+mn-lt"/>
              </a:rPr>
              <a:t>Must ensure new devices are set up for the long term</a:t>
            </a:r>
          </a:p>
          <a:p>
            <a:pPr>
              <a:spcAft>
                <a:spcPts val="600"/>
              </a:spcAft>
            </a:pPr>
            <a:r>
              <a:rPr lang="en-US" sz="2000" spc="0" dirty="0">
                <a:latin typeface="+mn-lt"/>
              </a:rPr>
              <a:t>Some devices do not support agents</a:t>
            </a:r>
          </a:p>
        </p:txBody>
      </p:sp>
      <p:sp>
        <p:nvSpPr>
          <p:cNvPr id="16" name="Rectangle 15">
            <a:extLst>
              <a:ext uri="{FF2B5EF4-FFF2-40B4-BE49-F238E27FC236}">
                <a16:creationId xmlns:a16="http://schemas.microsoft.com/office/drawing/2014/main" id="{619D76E4-60F7-4627-BEEA-89A94E15298C}"/>
              </a:ext>
            </a:extLst>
          </p:cNvPr>
          <p:cNvSpPr/>
          <p:nvPr/>
        </p:nvSpPr>
        <p:spPr bwMode="auto">
          <a:xfrm>
            <a:off x="7824540" y="661693"/>
            <a:ext cx="4195309" cy="8869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spc="150" dirty="0">
                <a:solidFill>
                  <a:schemeClr val="bg1"/>
                </a:solidFill>
              </a:rPr>
              <a:t>IMPORTANT! </a:t>
            </a:r>
            <a:br>
              <a:rPr lang="en-US" sz="1600" b="1"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Many devices are in remote locations hundreds of kilometers away from support technicians</a:t>
            </a:r>
            <a:endParaRPr lang="en-US" sz="1600" dirty="0">
              <a:solidFill>
                <a:srgbClr val="FFFFFF"/>
              </a:solidFill>
              <a:ea typeface="Segoe UI" pitchFamily="34" charset="0"/>
              <a:cs typeface="Segoe UI" pitchFamily="34" charset="0"/>
            </a:endParaRPr>
          </a:p>
        </p:txBody>
      </p:sp>
      <p:sp>
        <p:nvSpPr>
          <p:cNvPr id="12" name="Speech Bubble: Rectangle 11">
            <a:extLst>
              <a:ext uri="{FF2B5EF4-FFF2-40B4-BE49-F238E27FC236}">
                <a16:creationId xmlns:a16="http://schemas.microsoft.com/office/drawing/2014/main" id="{1ADD09A2-F2D8-4D02-A3B4-AFA007461763}"/>
              </a:ext>
            </a:extLst>
          </p:cNvPr>
          <p:cNvSpPr/>
          <p:nvPr/>
        </p:nvSpPr>
        <p:spPr bwMode="auto">
          <a:xfrm>
            <a:off x="465138" y="2936311"/>
            <a:ext cx="3391731" cy="540413"/>
          </a:xfrm>
          <a:prstGeom prst="wedgeRectCallout">
            <a:avLst>
              <a:gd name="adj1" fmla="val 42106"/>
              <a:gd name="adj2" fmla="val 96813"/>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100" dirty="0">
                <a:gradFill>
                  <a:gsLst>
                    <a:gs pos="83000">
                      <a:srgbClr val="1A1A1A"/>
                    </a:gs>
                    <a:gs pos="100000">
                      <a:srgbClr val="0D0D0D"/>
                    </a:gs>
                  </a:gsLst>
                  <a:lin ang="5400000" scaled="1"/>
                </a:gradFill>
                <a:latin typeface="+mj-lt"/>
                <a:cs typeface="Segoe UI Semibold" panose="020B0702040204020203" pitchFamily="34" charset="0"/>
              </a:rPr>
              <a:t>Some machines are 50 years old (often with digital retrofit added in last 20-30 years)</a:t>
            </a:r>
          </a:p>
        </p:txBody>
      </p:sp>
      <p:sp>
        <p:nvSpPr>
          <p:cNvPr id="10" name="Arrow: Pentagon 9">
            <a:extLst>
              <a:ext uri="{FF2B5EF4-FFF2-40B4-BE49-F238E27FC236}">
                <a16:creationId xmlns:a16="http://schemas.microsoft.com/office/drawing/2014/main" id="{ECF01772-A792-4F29-A0D4-1AB01B7C1444}"/>
              </a:ext>
            </a:extLst>
          </p:cNvPr>
          <p:cNvSpPr/>
          <p:nvPr/>
        </p:nvSpPr>
        <p:spPr bwMode="auto">
          <a:xfrm>
            <a:off x="2983960" y="3748628"/>
            <a:ext cx="3488866" cy="274281"/>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b="1" spc="150" dirty="0">
                <a:solidFill>
                  <a:schemeClr val="bg1"/>
                </a:solidFill>
              </a:rPr>
              <a:t>OT DEVICE LIFETIME</a:t>
            </a:r>
          </a:p>
        </p:txBody>
      </p:sp>
      <p:sp>
        <p:nvSpPr>
          <p:cNvPr id="13" name="Speech Bubble: Rectangle 12">
            <a:extLst>
              <a:ext uri="{FF2B5EF4-FFF2-40B4-BE49-F238E27FC236}">
                <a16:creationId xmlns:a16="http://schemas.microsoft.com/office/drawing/2014/main" id="{8F3CB2B1-71CF-4C42-90AB-7F4BAEE4CD22}"/>
              </a:ext>
            </a:extLst>
          </p:cNvPr>
          <p:cNvSpPr/>
          <p:nvPr/>
        </p:nvSpPr>
        <p:spPr bwMode="auto">
          <a:xfrm>
            <a:off x="4443760" y="2644194"/>
            <a:ext cx="2029066" cy="534175"/>
          </a:xfrm>
          <a:prstGeom prst="wedgeRectCallout">
            <a:avLst>
              <a:gd name="adj1" fmla="val 42606"/>
              <a:gd name="adj2" fmla="val 98047"/>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100" dirty="0">
                <a:gradFill>
                  <a:gsLst>
                    <a:gs pos="83000">
                      <a:srgbClr val="1A1A1A"/>
                    </a:gs>
                    <a:gs pos="100000">
                      <a:srgbClr val="0D0D0D"/>
                    </a:gs>
                  </a:gsLst>
                  <a:lin ang="5400000" scaled="1"/>
                </a:gradFill>
                <a:latin typeface="+mj-lt"/>
                <a:cs typeface="Segoe UI Semibold" panose="020B0702040204020203" pitchFamily="34" charset="0"/>
              </a:rPr>
              <a:t>Hardware lifecycle warranty for 30-50 years </a:t>
            </a:r>
          </a:p>
        </p:txBody>
      </p:sp>
      <p:sp>
        <p:nvSpPr>
          <p:cNvPr id="11" name="Arrow: Pentagon 10">
            <a:extLst>
              <a:ext uri="{FF2B5EF4-FFF2-40B4-BE49-F238E27FC236}">
                <a16:creationId xmlns:a16="http://schemas.microsoft.com/office/drawing/2014/main" id="{0612F1F6-81C7-4FB1-B046-98A85F3C3356}"/>
              </a:ext>
            </a:extLst>
          </p:cNvPr>
          <p:cNvSpPr/>
          <p:nvPr/>
        </p:nvSpPr>
        <p:spPr bwMode="auto">
          <a:xfrm>
            <a:off x="4587441" y="3436897"/>
            <a:ext cx="3348232" cy="274281"/>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b="1" spc="150" dirty="0">
                <a:solidFill>
                  <a:schemeClr val="bg1"/>
                </a:solidFill>
              </a:rPr>
              <a:t>OT DEVICE LIFETIME</a:t>
            </a:r>
          </a:p>
        </p:txBody>
      </p:sp>
      <p:sp>
        <p:nvSpPr>
          <p:cNvPr id="19" name="Speech Bubble: Rectangle 18">
            <a:extLst>
              <a:ext uri="{FF2B5EF4-FFF2-40B4-BE49-F238E27FC236}">
                <a16:creationId xmlns:a16="http://schemas.microsoft.com/office/drawing/2014/main" id="{201095A4-40DB-4B4A-BD90-EC70784029F6}"/>
              </a:ext>
            </a:extLst>
          </p:cNvPr>
          <p:cNvSpPr/>
          <p:nvPr/>
        </p:nvSpPr>
        <p:spPr bwMode="auto">
          <a:xfrm>
            <a:off x="8400996" y="2387981"/>
            <a:ext cx="1592317" cy="534175"/>
          </a:xfrm>
          <a:prstGeom prst="wedgeRectCallout">
            <a:avLst>
              <a:gd name="adj1" fmla="val -89117"/>
              <a:gd name="adj2" fmla="val 87513"/>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100" dirty="0" err="1">
                <a:gradFill>
                  <a:gsLst>
                    <a:gs pos="83000">
                      <a:srgbClr val="1A1A1A"/>
                    </a:gs>
                    <a:gs pos="100000">
                      <a:srgbClr val="0D0D0D"/>
                    </a:gs>
                  </a:gsLst>
                  <a:lin ang="5400000" scaled="1"/>
                </a:gradFill>
                <a:latin typeface="+mj-lt"/>
                <a:cs typeface="Segoe UI Semibold" panose="020B0702040204020203" pitchFamily="34" charset="0"/>
              </a:rPr>
              <a:t>IIoT</a:t>
            </a:r>
            <a:r>
              <a:rPr lang="en-US" sz="1100" dirty="0">
                <a:gradFill>
                  <a:gsLst>
                    <a:gs pos="83000">
                      <a:srgbClr val="1A1A1A"/>
                    </a:gs>
                    <a:gs pos="100000">
                      <a:srgbClr val="0D0D0D"/>
                    </a:gs>
                  </a:gsLst>
                  <a:lin ang="5400000" scaled="1"/>
                </a:gradFill>
                <a:latin typeface="+mj-lt"/>
                <a:cs typeface="Segoe UI Semibold" panose="020B0702040204020203" pitchFamily="34" charset="0"/>
              </a:rPr>
              <a:t>/IoT could have long lifetime</a:t>
            </a:r>
          </a:p>
        </p:txBody>
      </p:sp>
      <p:sp>
        <p:nvSpPr>
          <p:cNvPr id="14" name="Arrow: Pentagon 13">
            <a:extLst>
              <a:ext uri="{FF2B5EF4-FFF2-40B4-BE49-F238E27FC236}">
                <a16:creationId xmlns:a16="http://schemas.microsoft.com/office/drawing/2014/main" id="{F661180C-465F-4E68-AF06-A812BE5C1143}"/>
              </a:ext>
            </a:extLst>
          </p:cNvPr>
          <p:cNvSpPr/>
          <p:nvPr/>
        </p:nvSpPr>
        <p:spPr bwMode="auto">
          <a:xfrm>
            <a:off x="6621905" y="3125166"/>
            <a:ext cx="3818652" cy="274281"/>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51005" fontAlgn="base">
              <a:lnSpc>
                <a:spcPct val="90000"/>
              </a:lnSpc>
              <a:spcBef>
                <a:spcPct val="0"/>
              </a:spcBef>
              <a:spcAft>
                <a:spcPct val="0"/>
              </a:spcAft>
              <a:defRPr/>
            </a:pPr>
            <a:r>
              <a:rPr lang="en-US" sz="1200" b="1" spc="150" dirty="0">
                <a:solidFill>
                  <a:schemeClr val="bg1"/>
                </a:solidFill>
              </a:rPr>
              <a:t>OT DEVICE LIFETIME</a:t>
            </a:r>
          </a:p>
        </p:txBody>
      </p:sp>
      <p:sp>
        <p:nvSpPr>
          <p:cNvPr id="17" name="Arrow: Pentagon 16">
            <a:extLst>
              <a:ext uri="{FF2B5EF4-FFF2-40B4-BE49-F238E27FC236}">
                <a16:creationId xmlns:a16="http://schemas.microsoft.com/office/drawing/2014/main" id="{9FFD5334-22EE-42A5-B519-695AD0278129}"/>
              </a:ext>
            </a:extLst>
          </p:cNvPr>
          <p:cNvSpPr/>
          <p:nvPr/>
        </p:nvSpPr>
        <p:spPr bwMode="auto">
          <a:xfrm>
            <a:off x="6719951" y="2813435"/>
            <a:ext cx="413234" cy="274281"/>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200" b="1" spc="12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Speech Bubble: Rectangle 17">
            <a:extLst>
              <a:ext uri="{FF2B5EF4-FFF2-40B4-BE49-F238E27FC236}">
                <a16:creationId xmlns:a16="http://schemas.microsoft.com/office/drawing/2014/main" id="{2CDEF816-81D4-4276-9A2B-3E18FF50B2DD}"/>
              </a:ext>
            </a:extLst>
          </p:cNvPr>
          <p:cNvSpPr/>
          <p:nvPr/>
        </p:nvSpPr>
        <p:spPr bwMode="auto">
          <a:xfrm>
            <a:off x="7133185" y="2059638"/>
            <a:ext cx="983703" cy="534175"/>
          </a:xfrm>
          <a:prstGeom prst="wedgeRectCallout">
            <a:avLst>
              <a:gd name="adj1" fmla="val -89117"/>
              <a:gd name="adj2" fmla="val 87513"/>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ts val="600"/>
              </a:spcAft>
            </a:pPr>
            <a:r>
              <a:rPr lang="en-US" sz="1100">
                <a:gradFill>
                  <a:gsLst>
                    <a:gs pos="83000">
                      <a:srgbClr val="1A1A1A"/>
                    </a:gs>
                    <a:gs pos="100000">
                      <a:srgbClr val="0D0D0D"/>
                    </a:gs>
                  </a:gsLst>
                  <a:lin ang="5400000" scaled="1"/>
                </a:gradFill>
                <a:latin typeface="+mj-lt"/>
                <a:cs typeface="Segoe UI Semibold" panose="020B0702040204020203" pitchFamily="34" charset="0"/>
              </a:rPr>
              <a:t>IT Device Lifetime</a:t>
            </a:r>
          </a:p>
        </p:txBody>
      </p:sp>
      <p:sp>
        <p:nvSpPr>
          <p:cNvPr id="236" name="check 3">
            <a:extLst>
              <a:ext uri="{FF2B5EF4-FFF2-40B4-BE49-F238E27FC236}">
                <a16:creationId xmlns:a16="http://schemas.microsoft.com/office/drawing/2014/main" id="{05C8FB48-6AC0-4787-986B-3FED4E63A044}"/>
              </a:ext>
              <a:ext uri="{C183D7F6-B498-43B3-948B-1728B52AA6E4}">
                <adec:decorative xmlns:adec="http://schemas.microsoft.com/office/drawing/2017/decorative" val="1"/>
              </a:ext>
            </a:extLst>
          </p:cNvPr>
          <p:cNvSpPr>
            <a:spLocks noChangeAspect="1" noEditPoints="1"/>
          </p:cNvSpPr>
          <p:nvPr/>
        </p:nvSpPr>
        <p:spPr bwMode="auto">
          <a:xfrm>
            <a:off x="471868" y="1341087"/>
            <a:ext cx="236156" cy="2347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237" name="check 3">
            <a:extLst>
              <a:ext uri="{FF2B5EF4-FFF2-40B4-BE49-F238E27FC236}">
                <a16:creationId xmlns:a16="http://schemas.microsoft.com/office/drawing/2014/main" id="{E3345F8C-DB80-4044-86DA-762B3572E29A}"/>
              </a:ext>
              <a:ext uri="{C183D7F6-B498-43B3-948B-1728B52AA6E4}">
                <adec:decorative xmlns:adec="http://schemas.microsoft.com/office/drawing/2017/decorative" val="1"/>
              </a:ext>
            </a:extLst>
          </p:cNvPr>
          <p:cNvSpPr>
            <a:spLocks noChangeAspect="1" noEditPoints="1"/>
          </p:cNvSpPr>
          <p:nvPr/>
        </p:nvSpPr>
        <p:spPr bwMode="auto">
          <a:xfrm>
            <a:off x="471868" y="1713888"/>
            <a:ext cx="236156" cy="2347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8" name="Group 237" descr="Timeline of industry 1.0 to 4.0">
            <a:extLst>
              <a:ext uri="{FF2B5EF4-FFF2-40B4-BE49-F238E27FC236}">
                <a16:creationId xmlns:a16="http://schemas.microsoft.com/office/drawing/2014/main" id="{EB60B562-88D7-4976-AF35-BBF72D028647}"/>
              </a:ext>
            </a:extLst>
          </p:cNvPr>
          <p:cNvGrpSpPr/>
          <p:nvPr/>
        </p:nvGrpSpPr>
        <p:grpSpPr>
          <a:xfrm>
            <a:off x="1380006" y="4045677"/>
            <a:ext cx="9764881" cy="2552889"/>
            <a:chOff x="1380006" y="4045677"/>
            <a:chExt cx="9764881" cy="2552889"/>
          </a:xfrm>
        </p:grpSpPr>
        <p:sp>
          <p:nvSpPr>
            <p:cNvPr id="145" name="TextBox 144">
              <a:extLst>
                <a:ext uri="{FF2B5EF4-FFF2-40B4-BE49-F238E27FC236}">
                  <a16:creationId xmlns:a16="http://schemas.microsoft.com/office/drawing/2014/main" id="{351C985E-AFEA-4F9D-AD07-6CA9D256BEB9}"/>
                </a:ext>
              </a:extLst>
            </p:cNvPr>
            <p:cNvSpPr txBox="1"/>
            <p:nvPr/>
          </p:nvSpPr>
          <p:spPr>
            <a:xfrm>
              <a:off x="2983687" y="4447591"/>
              <a:ext cx="1460073" cy="864848"/>
            </a:xfrm>
            <a:prstGeom prst="rect">
              <a:avLst/>
            </a:prstGeom>
            <a:solidFill>
              <a:schemeClr val="accent1"/>
            </a:solidFill>
          </p:spPr>
          <p:txBody>
            <a:bodyPr wrap="square" lIns="228600" tIns="91440" rIns="182880" bIns="91440" rtlCol="0" anchor="ctr" anchorCtr="0">
              <a:noAutofit/>
            </a:bodyPr>
            <a:lstStyle/>
            <a:p>
              <a:r>
                <a:rPr lang="en-US" sz="2400" dirty="0"/>
                <a:t>2.0</a:t>
              </a:r>
            </a:p>
          </p:txBody>
        </p:sp>
        <p:sp>
          <p:nvSpPr>
            <p:cNvPr id="146" name="TextBox 145">
              <a:extLst>
                <a:ext uri="{FF2B5EF4-FFF2-40B4-BE49-F238E27FC236}">
                  <a16:creationId xmlns:a16="http://schemas.microsoft.com/office/drawing/2014/main" id="{B66C4ED8-1192-4213-A777-513250CB0129}"/>
                </a:ext>
              </a:extLst>
            </p:cNvPr>
            <p:cNvSpPr txBox="1"/>
            <p:nvPr/>
          </p:nvSpPr>
          <p:spPr>
            <a:xfrm>
              <a:off x="6194125" y="4447591"/>
              <a:ext cx="1463040" cy="864848"/>
            </a:xfrm>
            <a:prstGeom prst="rect">
              <a:avLst/>
            </a:prstGeom>
            <a:solidFill>
              <a:schemeClr val="accent1"/>
            </a:solidFill>
          </p:spPr>
          <p:txBody>
            <a:bodyPr wrap="square" lIns="228600" tIns="91440" rIns="182880" bIns="91440" rtlCol="0" anchor="ctr" anchorCtr="0">
              <a:noAutofit/>
            </a:bodyPr>
            <a:lstStyle/>
            <a:p>
              <a:pPr>
                <a:lnSpc>
                  <a:spcPct val="90000"/>
                </a:lnSpc>
                <a:spcAft>
                  <a:spcPts val="600"/>
                </a:spcAft>
              </a:pPr>
              <a:r>
                <a:rPr lang="en-US" sz="2400" dirty="0"/>
                <a:t>4.0</a:t>
              </a:r>
            </a:p>
          </p:txBody>
        </p:sp>
        <p:sp>
          <p:nvSpPr>
            <p:cNvPr id="147" name="TextBox 146">
              <a:extLst>
                <a:ext uri="{FF2B5EF4-FFF2-40B4-BE49-F238E27FC236}">
                  <a16:creationId xmlns:a16="http://schemas.microsoft.com/office/drawing/2014/main" id="{C81F04AD-B99F-4947-B5EA-BC1D4F6A0AEF}"/>
                </a:ext>
              </a:extLst>
            </p:cNvPr>
            <p:cNvSpPr txBox="1"/>
            <p:nvPr/>
          </p:nvSpPr>
          <p:spPr>
            <a:xfrm>
              <a:off x="4587441" y="4447591"/>
              <a:ext cx="1463040" cy="864848"/>
            </a:xfrm>
            <a:prstGeom prst="rect">
              <a:avLst/>
            </a:prstGeom>
            <a:solidFill>
              <a:schemeClr val="accent1"/>
            </a:solidFill>
          </p:spPr>
          <p:txBody>
            <a:bodyPr wrap="square" lIns="228600" tIns="91440" rIns="182880" bIns="91440" rtlCol="0" anchor="ctr" anchorCtr="0">
              <a:noAutofit/>
            </a:bodyPr>
            <a:lstStyle/>
            <a:p>
              <a:r>
                <a:rPr lang="en-US" sz="2400" dirty="0"/>
                <a:t>3.0</a:t>
              </a:r>
            </a:p>
          </p:txBody>
        </p:sp>
        <p:sp>
          <p:nvSpPr>
            <p:cNvPr id="148" name="TextBox 147">
              <a:extLst>
                <a:ext uri="{FF2B5EF4-FFF2-40B4-BE49-F238E27FC236}">
                  <a16:creationId xmlns:a16="http://schemas.microsoft.com/office/drawing/2014/main" id="{A5A98C5F-9935-439B-9163-92D918824710}"/>
                </a:ext>
              </a:extLst>
            </p:cNvPr>
            <p:cNvSpPr txBox="1"/>
            <p:nvPr/>
          </p:nvSpPr>
          <p:spPr>
            <a:xfrm>
              <a:off x="1380006" y="4447591"/>
              <a:ext cx="1460073" cy="864848"/>
            </a:xfrm>
            <a:prstGeom prst="rect">
              <a:avLst/>
            </a:prstGeom>
            <a:solidFill>
              <a:schemeClr val="accent1"/>
            </a:solidFill>
          </p:spPr>
          <p:txBody>
            <a:bodyPr wrap="square" lIns="228600" tIns="91440" rIns="182880" bIns="91440" rtlCol="0" anchor="ctr" anchorCtr="0">
              <a:noAutofit/>
            </a:bodyPr>
            <a:lstStyle/>
            <a:p>
              <a:r>
                <a:rPr lang="en-US" sz="2400" dirty="0"/>
                <a:t>1.0</a:t>
              </a:r>
            </a:p>
          </p:txBody>
        </p:sp>
        <p:sp>
          <p:nvSpPr>
            <p:cNvPr id="149" name="TextBox 148">
              <a:extLst>
                <a:ext uri="{FF2B5EF4-FFF2-40B4-BE49-F238E27FC236}">
                  <a16:creationId xmlns:a16="http://schemas.microsoft.com/office/drawing/2014/main" id="{AC9C9AE0-66A1-438F-807E-AA7C1DCCC0F4}"/>
                </a:ext>
              </a:extLst>
            </p:cNvPr>
            <p:cNvSpPr txBox="1"/>
            <p:nvPr/>
          </p:nvSpPr>
          <p:spPr>
            <a:xfrm>
              <a:off x="1380007" y="5455507"/>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Mechanization</a:t>
              </a:r>
            </a:p>
            <a:p>
              <a:pPr>
                <a:spcAft>
                  <a:spcPts val="600"/>
                </a:spcAft>
              </a:pPr>
              <a:r>
                <a:rPr lang="en-US" sz="1000" dirty="0">
                  <a:gradFill>
                    <a:gsLst>
                      <a:gs pos="2917">
                        <a:schemeClr val="tx1"/>
                      </a:gs>
                      <a:gs pos="30000">
                        <a:schemeClr val="tx1"/>
                      </a:gs>
                    </a:gsLst>
                    <a:lin ang="5400000" scaled="0"/>
                  </a:gradFill>
                  <a:latin typeface="+mj-lt"/>
                </a:rPr>
                <a:t>Water power</a:t>
              </a:r>
            </a:p>
            <a:p>
              <a:pPr>
                <a:spcAft>
                  <a:spcPts val="600"/>
                </a:spcAft>
              </a:pPr>
              <a:r>
                <a:rPr lang="en-US" sz="1000" dirty="0">
                  <a:gradFill>
                    <a:gsLst>
                      <a:gs pos="2917">
                        <a:schemeClr val="tx1"/>
                      </a:gs>
                      <a:gs pos="30000">
                        <a:schemeClr val="tx1"/>
                      </a:gs>
                    </a:gsLst>
                    <a:lin ang="5400000" scaled="0"/>
                  </a:gradFill>
                  <a:latin typeface="+mj-lt"/>
                </a:rPr>
                <a:t>Stream power</a:t>
              </a:r>
            </a:p>
          </p:txBody>
        </p:sp>
        <p:sp>
          <p:nvSpPr>
            <p:cNvPr id="150" name="TextBox 149">
              <a:extLst>
                <a:ext uri="{FF2B5EF4-FFF2-40B4-BE49-F238E27FC236}">
                  <a16:creationId xmlns:a16="http://schemas.microsoft.com/office/drawing/2014/main" id="{75ECBC19-D098-4FA4-8B7C-E4934FBD2B33}"/>
                </a:ext>
              </a:extLst>
            </p:cNvPr>
            <p:cNvSpPr txBox="1"/>
            <p:nvPr/>
          </p:nvSpPr>
          <p:spPr>
            <a:xfrm>
              <a:off x="2986838" y="5455507"/>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Mass production</a:t>
              </a:r>
            </a:p>
            <a:p>
              <a:pPr>
                <a:spcAft>
                  <a:spcPts val="600"/>
                </a:spcAft>
              </a:pPr>
              <a:r>
                <a:rPr lang="en-US" sz="1000" dirty="0">
                  <a:gradFill>
                    <a:gsLst>
                      <a:gs pos="2917">
                        <a:schemeClr val="tx1"/>
                      </a:gs>
                      <a:gs pos="30000">
                        <a:schemeClr val="tx1"/>
                      </a:gs>
                    </a:gsLst>
                    <a:lin ang="5400000" scaled="0"/>
                  </a:gradFill>
                  <a:latin typeface="+mj-lt"/>
                </a:rPr>
                <a:t>Assembly line</a:t>
              </a:r>
            </a:p>
            <a:p>
              <a:pPr>
                <a:spcAft>
                  <a:spcPts val="600"/>
                </a:spcAft>
              </a:pPr>
              <a:r>
                <a:rPr lang="en-US" sz="1000" dirty="0">
                  <a:gradFill>
                    <a:gsLst>
                      <a:gs pos="2917">
                        <a:schemeClr val="tx1"/>
                      </a:gs>
                      <a:gs pos="30000">
                        <a:schemeClr val="tx1"/>
                      </a:gs>
                    </a:gsLst>
                    <a:lin ang="5400000" scaled="0"/>
                  </a:gradFill>
                  <a:latin typeface="+mj-lt"/>
                </a:rPr>
                <a:t>Electricity</a:t>
              </a:r>
            </a:p>
          </p:txBody>
        </p:sp>
        <p:sp>
          <p:nvSpPr>
            <p:cNvPr id="151" name="TextBox 150">
              <a:extLst>
                <a:ext uri="{FF2B5EF4-FFF2-40B4-BE49-F238E27FC236}">
                  <a16:creationId xmlns:a16="http://schemas.microsoft.com/office/drawing/2014/main" id="{33578831-FCA0-482F-B370-6CFB9787E067}"/>
                </a:ext>
              </a:extLst>
            </p:cNvPr>
            <p:cNvSpPr txBox="1"/>
            <p:nvPr/>
          </p:nvSpPr>
          <p:spPr>
            <a:xfrm>
              <a:off x="4590172" y="5455507"/>
              <a:ext cx="1391499" cy="911019"/>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Computer</a:t>
              </a:r>
            </a:p>
            <a:p>
              <a:pPr>
                <a:spcAft>
                  <a:spcPts val="600"/>
                </a:spcAft>
              </a:pPr>
              <a:r>
                <a:rPr lang="en-US" sz="1000" dirty="0">
                  <a:gradFill>
                    <a:gsLst>
                      <a:gs pos="2917">
                        <a:schemeClr val="tx1"/>
                      </a:gs>
                      <a:gs pos="30000">
                        <a:schemeClr val="tx1"/>
                      </a:gs>
                    </a:gsLst>
                    <a:lin ang="5400000" scaled="0"/>
                  </a:gradFill>
                  <a:latin typeface="+mj-lt"/>
                </a:rPr>
                <a:t>Automation</a:t>
              </a:r>
            </a:p>
            <a:p>
              <a:pPr>
                <a:spcAft>
                  <a:spcPts val="600"/>
                </a:spcAft>
              </a:pPr>
              <a:r>
                <a:rPr lang="en-US" sz="1000" dirty="0">
                  <a:gradFill>
                    <a:gsLst>
                      <a:gs pos="2917">
                        <a:schemeClr val="tx1"/>
                      </a:gs>
                      <a:gs pos="30000">
                        <a:schemeClr val="tx1"/>
                      </a:gs>
                    </a:gsLst>
                    <a:lin ang="5400000" scaled="0"/>
                  </a:gradFill>
                  <a:latin typeface="+mj-lt"/>
                </a:rPr>
                <a:t>Robotics</a:t>
              </a:r>
            </a:p>
          </p:txBody>
        </p:sp>
        <p:sp>
          <p:nvSpPr>
            <p:cNvPr id="152" name="TextBox 151">
              <a:extLst>
                <a:ext uri="{FF2B5EF4-FFF2-40B4-BE49-F238E27FC236}">
                  <a16:creationId xmlns:a16="http://schemas.microsoft.com/office/drawing/2014/main" id="{F0039CAA-33DE-4A8B-B6F3-B709C170BB67}"/>
                </a:ext>
              </a:extLst>
            </p:cNvPr>
            <p:cNvSpPr txBox="1"/>
            <p:nvPr/>
          </p:nvSpPr>
          <p:spPr>
            <a:xfrm>
              <a:off x="6194125" y="5456715"/>
              <a:ext cx="1765824" cy="1141851"/>
            </a:xfrm>
            <a:prstGeom prst="rect">
              <a:avLst/>
            </a:prstGeom>
            <a:noFill/>
          </p:spPr>
          <p:txBody>
            <a:bodyPr wrap="square" lIns="0" tIns="146304" rIns="182880" bIns="146304" rtlCol="0">
              <a:spAutoFit/>
            </a:bodyPr>
            <a:lstStyle/>
            <a:p>
              <a:pPr>
                <a:spcAft>
                  <a:spcPts val="600"/>
                </a:spcAft>
              </a:pPr>
              <a:r>
                <a:rPr lang="en-US" sz="1000" dirty="0">
                  <a:gradFill>
                    <a:gsLst>
                      <a:gs pos="2917">
                        <a:schemeClr val="tx1"/>
                      </a:gs>
                      <a:gs pos="30000">
                        <a:schemeClr val="tx1"/>
                      </a:gs>
                    </a:gsLst>
                    <a:lin ang="5400000" scaled="0"/>
                  </a:gradFill>
                  <a:latin typeface="+mj-lt"/>
                </a:rPr>
                <a:t>Cyber-physical systems</a:t>
              </a:r>
            </a:p>
            <a:p>
              <a:pPr>
                <a:spcAft>
                  <a:spcPts val="600"/>
                </a:spcAft>
              </a:pPr>
              <a:r>
                <a:rPr lang="en-US" sz="1000" dirty="0">
                  <a:gradFill>
                    <a:gsLst>
                      <a:gs pos="2917">
                        <a:schemeClr val="tx1"/>
                      </a:gs>
                      <a:gs pos="30000">
                        <a:schemeClr val="tx1"/>
                      </a:gs>
                    </a:gsLst>
                    <a:lin ang="5400000" scaled="0"/>
                  </a:gradFill>
                  <a:latin typeface="+mj-lt"/>
                </a:rPr>
                <a:t>IoT</a:t>
              </a:r>
            </a:p>
            <a:p>
              <a:pPr>
                <a:spcAft>
                  <a:spcPts val="600"/>
                </a:spcAft>
              </a:pPr>
              <a:r>
                <a:rPr lang="en-US" sz="1000" dirty="0">
                  <a:gradFill>
                    <a:gsLst>
                      <a:gs pos="2917">
                        <a:schemeClr val="tx1"/>
                      </a:gs>
                      <a:gs pos="30000">
                        <a:schemeClr val="tx1"/>
                      </a:gs>
                    </a:gsLst>
                    <a:lin ang="5400000" scaled="0"/>
                  </a:gradFill>
                  <a:latin typeface="+mj-lt"/>
                </a:rPr>
                <a:t>Cloud computing</a:t>
              </a:r>
            </a:p>
            <a:p>
              <a:pPr>
                <a:spcAft>
                  <a:spcPts val="600"/>
                </a:spcAft>
              </a:pPr>
              <a:r>
                <a:rPr lang="en-US" sz="1000" dirty="0">
                  <a:gradFill>
                    <a:gsLst>
                      <a:gs pos="2917">
                        <a:schemeClr val="tx1"/>
                      </a:gs>
                      <a:gs pos="30000">
                        <a:schemeClr val="tx1"/>
                      </a:gs>
                    </a:gsLst>
                    <a:lin ang="5400000" scaled="0"/>
                  </a:gradFill>
                  <a:latin typeface="+mj-lt"/>
                </a:rPr>
                <a:t>Cognitive computing</a:t>
              </a:r>
            </a:p>
          </p:txBody>
        </p:sp>
        <p:sp>
          <p:nvSpPr>
            <p:cNvPr id="153" name="TextBox 152">
              <a:extLst>
                <a:ext uri="{FF2B5EF4-FFF2-40B4-BE49-F238E27FC236}">
                  <a16:creationId xmlns:a16="http://schemas.microsoft.com/office/drawing/2014/main" id="{0B08FA51-4467-4D70-8F9F-3A8807013450}"/>
                </a:ext>
              </a:extLst>
            </p:cNvPr>
            <p:cNvSpPr txBox="1"/>
            <p:nvPr/>
          </p:nvSpPr>
          <p:spPr>
            <a:xfrm>
              <a:off x="6887683" y="4045677"/>
              <a:ext cx="698916" cy="517065"/>
            </a:xfrm>
            <a:prstGeom prst="rect">
              <a:avLst/>
            </a:prstGeom>
            <a:noFill/>
          </p:spPr>
          <p:txBody>
            <a:bodyPr wrap="square" lIns="0" tIns="146304" rIns="182880" bIns="91440" rtlCol="0">
              <a:spAutoFit/>
            </a:bodyPr>
            <a:lstStyle/>
            <a:p>
              <a:pPr>
                <a:lnSpc>
                  <a:spcPct val="90000"/>
                </a:lnSpc>
                <a:spcAft>
                  <a:spcPts val="600"/>
                </a:spcAft>
              </a:pPr>
              <a:r>
                <a:rPr lang="en-US" sz="2000" dirty="0">
                  <a:solidFill>
                    <a:schemeClr val="bg1"/>
                  </a:solidFill>
                  <a:latin typeface="+mj-lt"/>
                </a:rPr>
                <a:t>4.0</a:t>
              </a:r>
            </a:p>
          </p:txBody>
        </p:sp>
        <p:cxnSp>
          <p:nvCxnSpPr>
            <p:cNvPr id="154" name="Straight Connector 153">
              <a:extLst>
                <a:ext uri="{FF2B5EF4-FFF2-40B4-BE49-F238E27FC236}">
                  <a16:creationId xmlns:a16="http://schemas.microsoft.com/office/drawing/2014/main" id="{E94E08EF-EAB8-44FA-9002-74CAD8E5D338}"/>
                </a:ext>
              </a:extLst>
            </p:cNvPr>
            <p:cNvCxnSpPr>
              <a:cxnSpLocks/>
            </p:cNvCxnSpPr>
            <p:nvPr/>
          </p:nvCxnSpPr>
          <p:spPr>
            <a:xfrm>
              <a:off x="1380007" y="5455507"/>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8FCF2E5-0801-48D7-B2B5-368198174E6D}"/>
                </a:ext>
              </a:extLst>
            </p:cNvPr>
            <p:cNvCxnSpPr>
              <a:cxnSpLocks/>
            </p:cNvCxnSpPr>
            <p:nvPr/>
          </p:nvCxnSpPr>
          <p:spPr>
            <a:xfrm>
              <a:off x="2984713" y="5455507"/>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0B5875F-BE83-4D06-89DF-15DBABB46515}"/>
                </a:ext>
              </a:extLst>
            </p:cNvPr>
            <p:cNvCxnSpPr>
              <a:cxnSpLocks/>
            </p:cNvCxnSpPr>
            <p:nvPr/>
          </p:nvCxnSpPr>
          <p:spPr>
            <a:xfrm>
              <a:off x="4589419" y="5455507"/>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A0FFD57-09B3-486C-A7BA-D924A6EA16F4}"/>
                </a:ext>
              </a:extLst>
            </p:cNvPr>
            <p:cNvCxnSpPr>
              <a:cxnSpLocks/>
            </p:cNvCxnSpPr>
            <p:nvPr/>
          </p:nvCxnSpPr>
          <p:spPr>
            <a:xfrm>
              <a:off x="6194125" y="5455507"/>
              <a:ext cx="1463040" cy="0"/>
            </a:xfrm>
            <a:prstGeom prst="line">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6F6D280F-401B-4810-BF05-6B230275330A}"/>
                </a:ext>
              </a:extLst>
            </p:cNvPr>
            <p:cNvSpPr txBox="1"/>
            <p:nvPr/>
          </p:nvSpPr>
          <p:spPr>
            <a:xfrm>
              <a:off x="6194125" y="4070196"/>
              <a:ext cx="1463040"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2011</a:t>
              </a:r>
            </a:p>
          </p:txBody>
        </p:sp>
        <p:sp>
          <p:nvSpPr>
            <p:cNvPr id="159" name="TextBox 158">
              <a:extLst>
                <a:ext uri="{FF2B5EF4-FFF2-40B4-BE49-F238E27FC236}">
                  <a16:creationId xmlns:a16="http://schemas.microsoft.com/office/drawing/2014/main" id="{9BE787CA-D494-49FF-8469-CA7ED1EDEAA4}"/>
                </a:ext>
              </a:extLst>
            </p:cNvPr>
            <p:cNvSpPr txBox="1"/>
            <p:nvPr/>
          </p:nvSpPr>
          <p:spPr>
            <a:xfrm>
              <a:off x="4587441" y="4070196"/>
              <a:ext cx="1463040"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1969</a:t>
              </a:r>
            </a:p>
          </p:txBody>
        </p:sp>
        <p:sp>
          <p:nvSpPr>
            <p:cNvPr id="160" name="TextBox 159">
              <a:extLst>
                <a:ext uri="{FF2B5EF4-FFF2-40B4-BE49-F238E27FC236}">
                  <a16:creationId xmlns:a16="http://schemas.microsoft.com/office/drawing/2014/main" id="{2C110D26-E427-43E3-B952-8E583992FD2A}"/>
                </a:ext>
              </a:extLst>
            </p:cNvPr>
            <p:cNvSpPr txBox="1"/>
            <p:nvPr/>
          </p:nvSpPr>
          <p:spPr>
            <a:xfrm>
              <a:off x="2983723" y="4070196"/>
              <a:ext cx="1460074"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1870</a:t>
              </a:r>
            </a:p>
          </p:txBody>
        </p:sp>
        <p:sp>
          <p:nvSpPr>
            <p:cNvPr id="161" name="TextBox 160">
              <a:extLst>
                <a:ext uri="{FF2B5EF4-FFF2-40B4-BE49-F238E27FC236}">
                  <a16:creationId xmlns:a16="http://schemas.microsoft.com/office/drawing/2014/main" id="{C9CBA5A7-0709-4348-A590-8C5D2669D4AF}"/>
                </a:ext>
              </a:extLst>
            </p:cNvPr>
            <p:cNvSpPr txBox="1"/>
            <p:nvPr/>
          </p:nvSpPr>
          <p:spPr>
            <a:xfrm>
              <a:off x="1380006" y="4070196"/>
              <a:ext cx="1460073" cy="378565"/>
            </a:xfrm>
            <a:prstGeom prst="rect">
              <a:avLst/>
            </a:prstGeom>
            <a:solidFill>
              <a:schemeClr val="tx1"/>
            </a:solidFill>
          </p:spPr>
          <p:txBody>
            <a:bodyPr wrap="square" lIns="182880" tIns="91440" rIns="182880" bIns="91440" rtlCol="0" anchor="ctr" anchorCtr="0">
              <a:spAutoFit/>
            </a:bodyPr>
            <a:lstStyle/>
            <a:p>
              <a:pPr algn="ctr">
                <a:lnSpc>
                  <a:spcPct val="90000"/>
                </a:lnSpc>
                <a:spcAft>
                  <a:spcPts val="600"/>
                </a:spcAft>
              </a:pPr>
              <a:r>
                <a:rPr lang="en-US" sz="1400" b="1" dirty="0">
                  <a:solidFill>
                    <a:schemeClr val="bg2"/>
                  </a:solidFill>
                </a:rPr>
                <a:t>1784</a:t>
              </a:r>
            </a:p>
          </p:txBody>
        </p:sp>
        <p:pic>
          <p:nvPicPr>
            <p:cNvPr id="162" name="Graphic 161">
              <a:extLst>
                <a:ext uri="{FF2B5EF4-FFF2-40B4-BE49-F238E27FC236}">
                  <a16:creationId xmlns:a16="http://schemas.microsoft.com/office/drawing/2014/main" id="{4D258CFC-E9E6-4D06-86A6-01E68827A39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87683" y="4609548"/>
              <a:ext cx="540934" cy="540934"/>
            </a:xfrm>
            <a:prstGeom prst="rect">
              <a:avLst/>
            </a:prstGeom>
          </p:spPr>
        </p:pic>
        <p:sp>
          <p:nvSpPr>
            <p:cNvPr id="185" name="Processing_E9F5" title="Icon of two interlocked gears">
              <a:extLst>
                <a:ext uri="{FF2B5EF4-FFF2-40B4-BE49-F238E27FC236}">
                  <a16:creationId xmlns:a16="http://schemas.microsoft.com/office/drawing/2014/main" id="{C5BC7308-46CD-4230-AC87-29041F41AD15}"/>
                </a:ext>
              </a:extLst>
            </p:cNvPr>
            <p:cNvSpPr>
              <a:spLocks noChangeAspect="1" noEditPoints="1"/>
            </p:cNvSpPr>
            <p:nvPr/>
          </p:nvSpPr>
          <p:spPr bwMode="auto">
            <a:xfrm>
              <a:off x="2128480" y="4700777"/>
              <a:ext cx="411600" cy="35847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6" name="LightningBolt_E945" title="Icon of a lightning bolt">
              <a:extLst>
                <a:ext uri="{FF2B5EF4-FFF2-40B4-BE49-F238E27FC236}">
                  <a16:creationId xmlns:a16="http://schemas.microsoft.com/office/drawing/2014/main" id="{07040A6A-D098-4783-ADF3-C5108C9C5075}"/>
                </a:ext>
              </a:extLst>
            </p:cNvPr>
            <p:cNvSpPr>
              <a:spLocks noChangeAspect="1"/>
            </p:cNvSpPr>
            <p:nvPr/>
          </p:nvSpPr>
          <p:spPr bwMode="auto">
            <a:xfrm>
              <a:off x="3856869" y="4700777"/>
              <a:ext cx="256886" cy="358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7" name="monitor" title="Icon of a monitor">
              <a:extLst>
                <a:ext uri="{FF2B5EF4-FFF2-40B4-BE49-F238E27FC236}">
                  <a16:creationId xmlns:a16="http://schemas.microsoft.com/office/drawing/2014/main" id="{A4BFDBBA-E5B1-4135-AD73-CED324BEC930}"/>
                </a:ext>
              </a:extLst>
            </p:cNvPr>
            <p:cNvSpPr>
              <a:spLocks noChangeAspect="1" noEditPoints="1"/>
            </p:cNvSpPr>
            <p:nvPr/>
          </p:nvSpPr>
          <p:spPr bwMode="auto">
            <a:xfrm>
              <a:off x="5361523" y="4723941"/>
              <a:ext cx="407294" cy="31214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03EA1D6A-DCB6-4919-AE8C-D7F58E82B6ED}"/>
                </a:ext>
              </a:extLst>
            </p:cNvPr>
            <p:cNvGrpSpPr/>
            <p:nvPr/>
          </p:nvGrpSpPr>
          <p:grpSpPr>
            <a:xfrm>
              <a:off x="7797459" y="4075180"/>
              <a:ext cx="3347428" cy="2464384"/>
              <a:chOff x="6874044" y="2759131"/>
              <a:chExt cx="5142786" cy="3786131"/>
            </a:xfrm>
          </p:grpSpPr>
          <p:sp>
            <p:nvSpPr>
              <p:cNvPr id="189" name="Rectangle 188">
                <a:extLst>
                  <a:ext uri="{FF2B5EF4-FFF2-40B4-BE49-F238E27FC236}">
                    <a16:creationId xmlns:a16="http://schemas.microsoft.com/office/drawing/2014/main" id="{5B5787B8-F90B-425C-B13F-14E6567EFBF0}"/>
                  </a:ext>
                </a:extLst>
              </p:cNvPr>
              <p:cNvSpPr/>
              <p:nvPr/>
            </p:nvSpPr>
            <p:spPr bwMode="auto">
              <a:xfrm>
                <a:off x="7008127" y="2759131"/>
                <a:ext cx="4976220" cy="37861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457200" bIns="146304" numCol="1" spcCol="0" rtlCol="0" fromWordArt="0" anchor="t" anchorCtr="0" forceAA="0" compatLnSpc="1">
                <a:prstTxWarp prst="textNoShape">
                  <a:avLst/>
                </a:prstTxWarp>
                <a:noAutofit/>
              </a:bodyPr>
              <a:lstStyle/>
              <a:p>
                <a:endParaRPr lang="en-US" sz="1100" dirty="0">
                  <a:solidFill>
                    <a:schemeClr val="tx1"/>
                  </a:solidFill>
                </a:endParaRPr>
              </a:p>
            </p:txBody>
          </p:sp>
          <p:sp>
            <p:nvSpPr>
              <p:cNvPr id="190" name="TextBox 189">
                <a:extLst>
                  <a:ext uri="{FF2B5EF4-FFF2-40B4-BE49-F238E27FC236}">
                    <a16:creationId xmlns:a16="http://schemas.microsoft.com/office/drawing/2014/main" id="{C1EE8627-D397-4FF2-88C4-9BB85643105C}"/>
                  </a:ext>
                </a:extLst>
              </p:cNvPr>
              <p:cNvSpPr txBox="1"/>
              <p:nvPr/>
            </p:nvSpPr>
            <p:spPr>
              <a:xfrm>
                <a:off x="8632263" y="4513416"/>
                <a:ext cx="1772281" cy="527208"/>
              </a:xfrm>
              <a:prstGeom prst="rect">
                <a:avLst/>
              </a:prstGeom>
              <a:solidFill>
                <a:srgbClr val="EBEBEB"/>
              </a:solidFill>
            </p:spPr>
            <p:txBody>
              <a:bodyPr wrap="square" lIns="0" tIns="146304" rIns="0" bIns="91440" rtlCol="0">
                <a:spAutoFit/>
              </a:bodyPr>
              <a:lstStyle/>
              <a:p>
                <a:pPr algn="ctr">
                  <a:lnSpc>
                    <a:spcPct val="90000"/>
                  </a:lnSpc>
                  <a:spcAft>
                    <a:spcPts val="600"/>
                  </a:spcAft>
                </a:pPr>
                <a:r>
                  <a:rPr lang="en-US" sz="1100" dirty="0">
                    <a:solidFill>
                      <a:schemeClr val="tx2"/>
                    </a:solidFill>
                    <a:latin typeface="+mj-lt"/>
                  </a:rPr>
                  <a:t>Industry 4.0</a:t>
                </a:r>
              </a:p>
            </p:txBody>
          </p:sp>
          <p:sp>
            <p:nvSpPr>
              <p:cNvPr id="191" name="TextBox 190">
                <a:extLst>
                  <a:ext uri="{FF2B5EF4-FFF2-40B4-BE49-F238E27FC236}">
                    <a16:creationId xmlns:a16="http://schemas.microsoft.com/office/drawing/2014/main" id="{BE788C31-0C9E-4E98-B115-0CB386F10D82}"/>
                  </a:ext>
                </a:extLst>
              </p:cNvPr>
              <p:cNvSpPr txBox="1"/>
              <p:nvPr/>
            </p:nvSpPr>
            <p:spPr>
              <a:xfrm>
                <a:off x="7570523" y="3652236"/>
                <a:ext cx="866217" cy="552564"/>
              </a:xfrm>
              <a:prstGeom prst="rect">
                <a:avLst/>
              </a:prstGeom>
              <a:noFill/>
            </p:spPr>
            <p:txBody>
              <a:bodyPr wrap="square" lIns="0" tIns="146304" rIns="91440" bIns="146304" rtlCol="0">
                <a:spAutoFit/>
              </a:bodyPr>
              <a:lstStyle/>
              <a:p>
                <a:pPr algn="r">
                  <a:lnSpc>
                    <a:spcPct val="90000"/>
                  </a:lnSpc>
                  <a:spcAft>
                    <a:spcPts val="600"/>
                  </a:spcAft>
                </a:pPr>
                <a:r>
                  <a:rPr lang="en-US" sz="600" dirty="0">
                    <a:gradFill>
                      <a:gsLst>
                        <a:gs pos="2917">
                          <a:schemeClr val="tx1"/>
                        </a:gs>
                        <a:gs pos="30000">
                          <a:schemeClr val="tx1"/>
                        </a:gs>
                      </a:gsLst>
                      <a:lin ang="5400000" scaled="0"/>
                    </a:gradFill>
                    <a:latin typeface="+mj-lt"/>
                  </a:rPr>
                  <a:t>Big Data</a:t>
                </a:r>
              </a:p>
            </p:txBody>
          </p:sp>
          <p:sp>
            <p:nvSpPr>
              <p:cNvPr id="192" name="TextBox 191">
                <a:extLst>
                  <a:ext uri="{FF2B5EF4-FFF2-40B4-BE49-F238E27FC236}">
                    <a16:creationId xmlns:a16="http://schemas.microsoft.com/office/drawing/2014/main" id="{39BA50A7-1D84-422C-ADB5-D5C056AFFAEF}"/>
                  </a:ext>
                </a:extLst>
              </p:cNvPr>
              <p:cNvSpPr txBox="1"/>
              <p:nvPr/>
            </p:nvSpPr>
            <p:spPr>
              <a:xfrm>
                <a:off x="9021812" y="2796368"/>
                <a:ext cx="1049014" cy="592996"/>
              </a:xfrm>
              <a:prstGeom prst="rect">
                <a:avLst/>
              </a:prstGeom>
              <a:noFill/>
            </p:spPr>
            <p:txBody>
              <a:bodyPr wrap="square" lIns="0" tIns="146304" rIns="0" bIns="91440" rtlCol="0">
                <a:spAutoFit/>
              </a:bodyPr>
              <a:lstStyle/>
              <a:p>
                <a:pPr algn="ctr">
                  <a:lnSpc>
                    <a:spcPct val="90000"/>
                  </a:lnSpc>
                  <a:spcAft>
                    <a:spcPts val="600"/>
                  </a:spcAft>
                </a:pPr>
                <a:r>
                  <a:rPr lang="en-US" sz="600" dirty="0">
                    <a:gradFill>
                      <a:gsLst>
                        <a:gs pos="2917">
                          <a:schemeClr val="tx1"/>
                        </a:gs>
                        <a:gs pos="30000">
                          <a:schemeClr val="tx1"/>
                        </a:gs>
                      </a:gsLst>
                      <a:lin ang="5400000" scaled="0"/>
                    </a:gradFill>
                    <a:latin typeface="+mj-lt"/>
                  </a:rPr>
                  <a:t>Autonomous </a:t>
                </a:r>
                <a:br>
                  <a:rPr lang="en-US" sz="600" dirty="0">
                    <a:gradFill>
                      <a:gsLst>
                        <a:gs pos="2917">
                          <a:schemeClr val="tx1"/>
                        </a:gs>
                        <a:gs pos="30000">
                          <a:schemeClr val="tx1"/>
                        </a:gs>
                      </a:gsLst>
                      <a:lin ang="5400000" scaled="0"/>
                    </a:gradFill>
                    <a:latin typeface="+mj-lt"/>
                  </a:rPr>
                </a:br>
                <a:r>
                  <a:rPr lang="en-US" sz="600" dirty="0">
                    <a:gradFill>
                      <a:gsLst>
                        <a:gs pos="2917">
                          <a:schemeClr val="tx1"/>
                        </a:gs>
                        <a:gs pos="30000">
                          <a:schemeClr val="tx1"/>
                        </a:gs>
                      </a:gsLst>
                      <a:lin ang="5400000" scaled="0"/>
                    </a:gradFill>
                    <a:latin typeface="+mj-lt"/>
                  </a:rPr>
                  <a:t>Robots</a:t>
                </a:r>
              </a:p>
            </p:txBody>
          </p:sp>
          <p:sp>
            <p:nvSpPr>
              <p:cNvPr id="193" name="TextBox 192">
                <a:extLst>
                  <a:ext uri="{FF2B5EF4-FFF2-40B4-BE49-F238E27FC236}">
                    <a16:creationId xmlns:a16="http://schemas.microsoft.com/office/drawing/2014/main" id="{6E24054C-0288-4B1A-B770-6E69CEC29B18}"/>
                  </a:ext>
                </a:extLst>
              </p:cNvPr>
              <p:cNvSpPr txBox="1"/>
              <p:nvPr/>
            </p:nvSpPr>
            <p:spPr>
              <a:xfrm>
                <a:off x="10614066" y="3652236"/>
                <a:ext cx="1077255" cy="581604"/>
              </a:xfrm>
              <a:prstGeom prst="rect">
                <a:avLst/>
              </a:prstGeom>
              <a:noFill/>
            </p:spPr>
            <p:txBody>
              <a:bodyPr wrap="square" lIns="91440" tIns="146304" rIns="182880" bIns="146304" rtlCol="0">
                <a:spAutoFit/>
              </a:bodyPr>
              <a:lstStyle/>
              <a:p>
                <a:pPr>
                  <a:lnSpc>
                    <a:spcPct val="90000"/>
                  </a:lnSpc>
                  <a:spcAft>
                    <a:spcPts val="600"/>
                  </a:spcAft>
                </a:pPr>
                <a:r>
                  <a:rPr lang="en-US" sz="600" dirty="0">
                    <a:gradFill>
                      <a:gsLst>
                        <a:gs pos="2917">
                          <a:schemeClr val="tx1"/>
                        </a:gs>
                        <a:gs pos="30000">
                          <a:schemeClr val="tx1"/>
                        </a:gs>
                      </a:gsLst>
                      <a:lin ang="5400000" scaled="0"/>
                    </a:gradFill>
                    <a:latin typeface="+mj-lt"/>
                  </a:rPr>
                  <a:t>Simulation</a:t>
                </a:r>
              </a:p>
            </p:txBody>
          </p:sp>
          <p:sp>
            <p:nvSpPr>
              <p:cNvPr id="194" name="TextBox 193">
                <a:extLst>
                  <a:ext uri="{FF2B5EF4-FFF2-40B4-BE49-F238E27FC236}">
                    <a16:creationId xmlns:a16="http://schemas.microsoft.com/office/drawing/2014/main" id="{63F29ACB-59E2-4AA0-B127-8BE646874F7A}"/>
                  </a:ext>
                </a:extLst>
              </p:cNvPr>
              <p:cNvSpPr txBox="1"/>
              <p:nvPr/>
            </p:nvSpPr>
            <p:spPr>
              <a:xfrm>
                <a:off x="10967816" y="4313124"/>
                <a:ext cx="1049014" cy="673859"/>
              </a:xfrm>
              <a:prstGeom prst="rect">
                <a:avLst/>
              </a:prstGeom>
              <a:noFill/>
            </p:spPr>
            <p:txBody>
              <a:bodyPr wrap="square" lIns="91440" tIns="146304" rIns="182880" bIns="146304" rtlCol="0">
                <a:spAutoFit/>
              </a:bodyPr>
              <a:lstStyle/>
              <a:p>
                <a:pPr>
                  <a:lnSpc>
                    <a:spcPct val="90000"/>
                  </a:lnSpc>
                  <a:spcAft>
                    <a:spcPts val="600"/>
                  </a:spcAft>
                </a:pPr>
                <a:r>
                  <a:rPr lang="en-US" sz="600" dirty="0">
                    <a:gradFill>
                      <a:gsLst>
                        <a:gs pos="2917">
                          <a:schemeClr val="tx1"/>
                        </a:gs>
                        <a:gs pos="30000">
                          <a:schemeClr val="tx1"/>
                        </a:gs>
                      </a:gsLst>
                      <a:lin ang="5400000" scaled="0"/>
                    </a:gradFill>
                    <a:latin typeface="+mj-lt"/>
                  </a:rPr>
                  <a:t>System Integration</a:t>
                </a:r>
              </a:p>
            </p:txBody>
          </p:sp>
          <p:sp>
            <p:nvSpPr>
              <p:cNvPr id="195" name="TextBox 194">
                <a:extLst>
                  <a:ext uri="{FF2B5EF4-FFF2-40B4-BE49-F238E27FC236}">
                    <a16:creationId xmlns:a16="http://schemas.microsoft.com/office/drawing/2014/main" id="{C5AD37B7-0B5D-460C-BC31-55B875224D07}"/>
                  </a:ext>
                </a:extLst>
              </p:cNvPr>
              <p:cNvSpPr txBox="1"/>
              <p:nvPr/>
            </p:nvSpPr>
            <p:spPr>
              <a:xfrm>
                <a:off x="10825691" y="5093989"/>
                <a:ext cx="1049014" cy="673859"/>
              </a:xfrm>
              <a:prstGeom prst="rect">
                <a:avLst/>
              </a:prstGeom>
              <a:noFill/>
            </p:spPr>
            <p:txBody>
              <a:bodyPr wrap="square" lIns="91440" tIns="146304" rIns="182880" bIns="146304" rtlCol="0">
                <a:spAutoFit/>
              </a:bodyPr>
              <a:lstStyle/>
              <a:p>
                <a:pPr>
                  <a:lnSpc>
                    <a:spcPct val="90000"/>
                  </a:lnSpc>
                  <a:spcAft>
                    <a:spcPts val="600"/>
                  </a:spcAft>
                </a:pPr>
                <a:r>
                  <a:rPr lang="en-US" sz="600" dirty="0">
                    <a:gradFill>
                      <a:gsLst>
                        <a:gs pos="2917">
                          <a:schemeClr val="tx1"/>
                        </a:gs>
                        <a:gs pos="30000">
                          <a:schemeClr val="tx1"/>
                        </a:gs>
                      </a:gsLst>
                      <a:lin ang="5400000" scaled="0"/>
                    </a:gradFill>
                    <a:latin typeface="+mj-lt"/>
                  </a:rPr>
                  <a:t>Internet of Things </a:t>
                </a:r>
              </a:p>
            </p:txBody>
          </p:sp>
          <p:sp>
            <p:nvSpPr>
              <p:cNvPr id="196" name="TextBox 195">
                <a:extLst>
                  <a:ext uri="{FF2B5EF4-FFF2-40B4-BE49-F238E27FC236}">
                    <a16:creationId xmlns:a16="http://schemas.microsoft.com/office/drawing/2014/main" id="{48392703-31D9-4CA7-9A21-4F923725B4C3}"/>
                  </a:ext>
                </a:extLst>
              </p:cNvPr>
              <p:cNvSpPr txBox="1"/>
              <p:nvPr/>
            </p:nvSpPr>
            <p:spPr>
              <a:xfrm>
                <a:off x="10262865" y="5883824"/>
                <a:ext cx="1049014" cy="471701"/>
              </a:xfrm>
              <a:prstGeom prst="rect">
                <a:avLst/>
              </a:prstGeom>
              <a:noFill/>
            </p:spPr>
            <p:txBody>
              <a:bodyPr wrap="square" lIns="0" tIns="91440" rIns="182880" bIns="146304" rtlCol="0">
                <a:spAutoFit/>
              </a:bodyPr>
              <a:lstStyle/>
              <a:p>
                <a:pPr algn="ctr">
                  <a:lnSpc>
                    <a:spcPct val="90000"/>
                  </a:lnSpc>
                  <a:spcAft>
                    <a:spcPts val="600"/>
                  </a:spcAft>
                </a:pPr>
                <a:r>
                  <a:rPr lang="en-US" sz="600" dirty="0">
                    <a:gradFill>
                      <a:gsLst>
                        <a:gs pos="2917">
                          <a:schemeClr val="tx1"/>
                        </a:gs>
                        <a:gs pos="30000">
                          <a:schemeClr val="tx1"/>
                        </a:gs>
                      </a:gsLst>
                      <a:lin ang="5400000" scaled="0"/>
                    </a:gradFill>
                    <a:latin typeface="+mj-lt"/>
                  </a:rPr>
                  <a:t>Cybersecurity</a:t>
                </a:r>
              </a:p>
            </p:txBody>
          </p:sp>
          <p:sp>
            <p:nvSpPr>
              <p:cNvPr id="197" name="TextBox 196">
                <a:extLst>
                  <a:ext uri="{FF2B5EF4-FFF2-40B4-BE49-F238E27FC236}">
                    <a16:creationId xmlns:a16="http://schemas.microsoft.com/office/drawing/2014/main" id="{3646FFE3-D7D8-416F-AB0E-842CE7365F55}"/>
                  </a:ext>
                </a:extLst>
              </p:cNvPr>
              <p:cNvSpPr txBox="1"/>
              <p:nvPr/>
            </p:nvSpPr>
            <p:spPr>
              <a:xfrm>
                <a:off x="7825598" y="5772183"/>
                <a:ext cx="935363" cy="592996"/>
              </a:xfrm>
              <a:prstGeom prst="rect">
                <a:avLst/>
              </a:prstGeom>
              <a:noFill/>
            </p:spPr>
            <p:txBody>
              <a:bodyPr wrap="square" lIns="0" tIns="91440" rIns="0" bIns="146304" rtlCol="0">
                <a:spAutoFit/>
              </a:bodyPr>
              <a:lstStyle/>
              <a:p>
                <a:pPr algn="r">
                  <a:lnSpc>
                    <a:spcPct val="90000"/>
                  </a:lnSpc>
                  <a:spcAft>
                    <a:spcPts val="600"/>
                  </a:spcAft>
                </a:pPr>
                <a:r>
                  <a:rPr lang="en-US" sz="600" dirty="0">
                    <a:gradFill>
                      <a:gsLst>
                        <a:gs pos="2917">
                          <a:schemeClr val="tx1"/>
                        </a:gs>
                        <a:gs pos="30000">
                          <a:schemeClr val="tx1"/>
                        </a:gs>
                      </a:gsLst>
                      <a:lin ang="5400000" scaled="0"/>
                    </a:gradFill>
                    <a:latin typeface="+mj-lt"/>
                  </a:rPr>
                  <a:t>Cloud </a:t>
                </a:r>
                <a:br>
                  <a:rPr lang="en-US" sz="600" dirty="0">
                    <a:gradFill>
                      <a:gsLst>
                        <a:gs pos="2917">
                          <a:schemeClr val="tx1"/>
                        </a:gs>
                        <a:gs pos="30000">
                          <a:schemeClr val="tx1"/>
                        </a:gs>
                      </a:gsLst>
                      <a:lin ang="5400000" scaled="0"/>
                    </a:gradFill>
                    <a:latin typeface="+mj-lt"/>
                  </a:rPr>
                </a:br>
                <a:r>
                  <a:rPr lang="en-US" sz="600" dirty="0">
                    <a:gradFill>
                      <a:gsLst>
                        <a:gs pos="2917">
                          <a:schemeClr val="tx1"/>
                        </a:gs>
                        <a:gs pos="30000">
                          <a:schemeClr val="tx1"/>
                        </a:gs>
                      </a:gsLst>
                      <a:lin ang="5400000" scaled="0"/>
                    </a:gradFill>
                    <a:latin typeface="+mj-lt"/>
                  </a:rPr>
                  <a:t>Computing</a:t>
                </a:r>
              </a:p>
            </p:txBody>
          </p:sp>
          <p:sp>
            <p:nvSpPr>
              <p:cNvPr id="198" name="TextBox 197">
                <a:extLst>
                  <a:ext uri="{FF2B5EF4-FFF2-40B4-BE49-F238E27FC236}">
                    <a16:creationId xmlns:a16="http://schemas.microsoft.com/office/drawing/2014/main" id="{FF501F02-77AE-4E97-A27F-D860C2843100}"/>
                  </a:ext>
                </a:extLst>
              </p:cNvPr>
              <p:cNvSpPr txBox="1"/>
              <p:nvPr/>
            </p:nvSpPr>
            <p:spPr>
              <a:xfrm>
                <a:off x="6996308" y="5093989"/>
                <a:ext cx="1186691" cy="673859"/>
              </a:xfrm>
              <a:prstGeom prst="rect">
                <a:avLst/>
              </a:prstGeom>
              <a:noFill/>
            </p:spPr>
            <p:txBody>
              <a:bodyPr wrap="square" lIns="0" tIns="146304" rIns="91440" bIns="146304" rtlCol="0">
                <a:spAutoFit/>
              </a:bodyPr>
              <a:lstStyle/>
              <a:p>
                <a:pPr algn="r">
                  <a:lnSpc>
                    <a:spcPct val="90000"/>
                  </a:lnSpc>
                  <a:spcAft>
                    <a:spcPts val="600"/>
                  </a:spcAft>
                </a:pPr>
                <a:r>
                  <a:rPr lang="en-US" sz="600" dirty="0">
                    <a:gradFill>
                      <a:gsLst>
                        <a:gs pos="2917">
                          <a:schemeClr val="tx1"/>
                        </a:gs>
                        <a:gs pos="30000">
                          <a:schemeClr val="tx1"/>
                        </a:gs>
                      </a:gsLst>
                      <a:lin ang="5400000" scaled="0"/>
                    </a:gradFill>
                    <a:latin typeface="+mj-lt"/>
                  </a:rPr>
                  <a:t>Additive Manufacturing</a:t>
                </a:r>
              </a:p>
            </p:txBody>
          </p:sp>
          <p:sp>
            <p:nvSpPr>
              <p:cNvPr id="199" name="TextBox 198">
                <a:extLst>
                  <a:ext uri="{FF2B5EF4-FFF2-40B4-BE49-F238E27FC236}">
                    <a16:creationId xmlns:a16="http://schemas.microsoft.com/office/drawing/2014/main" id="{F680963D-50F5-435F-8D38-4CABD85C54BD}"/>
                  </a:ext>
                </a:extLst>
              </p:cNvPr>
              <p:cNvSpPr txBox="1"/>
              <p:nvPr/>
            </p:nvSpPr>
            <p:spPr>
              <a:xfrm>
                <a:off x="6874044" y="4313124"/>
                <a:ext cx="1186691" cy="673859"/>
              </a:xfrm>
              <a:prstGeom prst="rect">
                <a:avLst/>
              </a:prstGeom>
              <a:noFill/>
            </p:spPr>
            <p:txBody>
              <a:bodyPr wrap="square" lIns="0" tIns="146304" rIns="91440" bIns="146304" rtlCol="0">
                <a:spAutoFit/>
              </a:bodyPr>
              <a:lstStyle/>
              <a:p>
                <a:pPr algn="r">
                  <a:lnSpc>
                    <a:spcPct val="90000"/>
                  </a:lnSpc>
                  <a:spcAft>
                    <a:spcPts val="600"/>
                  </a:spcAft>
                </a:pPr>
                <a:r>
                  <a:rPr lang="en-US" sz="600" dirty="0">
                    <a:gradFill>
                      <a:gsLst>
                        <a:gs pos="2917">
                          <a:schemeClr val="tx1"/>
                        </a:gs>
                        <a:gs pos="30000">
                          <a:schemeClr val="tx1"/>
                        </a:gs>
                      </a:gsLst>
                      <a:lin ang="5400000" scaled="0"/>
                    </a:gradFill>
                    <a:latin typeface="+mj-lt"/>
                  </a:rPr>
                  <a:t>Augmented</a:t>
                </a:r>
                <a:br>
                  <a:rPr lang="en-US" sz="600" dirty="0">
                    <a:gradFill>
                      <a:gsLst>
                        <a:gs pos="2917">
                          <a:schemeClr val="tx1"/>
                        </a:gs>
                        <a:gs pos="30000">
                          <a:schemeClr val="tx1"/>
                        </a:gs>
                      </a:gsLst>
                      <a:lin ang="5400000" scaled="0"/>
                    </a:gradFill>
                    <a:latin typeface="+mj-lt"/>
                  </a:rPr>
                </a:br>
                <a:r>
                  <a:rPr lang="en-US" sz="600" dirty="0">
                    <a:gradFill>
                      <a:gsLst>
                        <a:gs pos="2917">
                          <a:schemeClr val="tx1"/>
                        </a:gs>
                        <a:gs pos="30000">
                          <a:schemeClr val="tx1"/>
                        </a:gs>
                      </a:gsLst>
                      <a:lin ang="5400000" scaled="0"/>
                    </a:gradFill>
                    <a:latin typeface="+mj-lt"/>
                  </a:rPr>
                  <a:t>Reality</a:t>
                </a:r>
              </a:p>
            </p:txBody>
          </p:sp>
          <p:sp>
            <p:nvSpPr>
              <p:cNvPr id="200" name="Oval 199">
                <a:extLst>
                  <a:ext uri="{FF2B5EF4-FFF2-40B4-BE49-F238E27FC236}">
                    <a16:creationId xmlns:a16="http://schemas.microsoft.com/office/drawing/2014/main" id="{B73DFE48-1535-4D4C-B044-0F4510F53E7A}"/>
                  </a:ext>
                </a:extLst>
              </p:cNvPr>
              <p:cNvSpPr/>
              <p:nvPr/>
            </p:nvSpPr>
            <p:spPr bwMode="auto">
              <a:xfrm>
                <a:off x="8321198" y="3574743"/>
                <a:ext cx="2394410" cy="2394410"/>
              </a:xfrm>
              <a:prstGeom prst="ellipse">
                <a:avLst/>
              </a:prstGeom>
              <a:noFill/>
              <a:ln w="1587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F0A5B382-19D5-4FE0-A93F-A1B291476F4E}"/>
                  </a:ext>
                </a:extLst>
              </p:cNvPr>
              <p:cNvGrpSpPr/>
              <p:nvPr/>
            </p:nvGrpSpPr>
            <p:grpSpPr>
              <a:xfrm>
                <a:off x="8439467" y="3592673"/>
                <a:ext cx="553093" cy="553092"/>
                <a:chOff x="8164800" y="3335157"/>
                <a:chExt cx="688007" cy="688007"/>
              </a:xfrm>
            </p:grpSpPr>
            <p:sp>
              <p:nvSpPr>
                <p:cNvPr id="226" name="Oval 225">
                  <a:extLst>
                    <a:ext uri="{FF2B5EF4-FFF2-40B4-BE49-F238E27FC236}">
                      <a16:creationId xmlns:a16="http://schemas.microsoft.com/office/drawing/2014/main" id="{8FF5A5FF-87DC-41AA-9553-20B40B5FEDE1}"/>
                    </a:ext>
                  </a:extLst>
                </p:cNvPr>
                <p:cNvSpPr/>
                <p:nvPr/>
              </p:nvSpPr>
              <p:spPr bwMode="auto">
                <a:xfrm>
                  <a:off x="8164800" y="3335157"/>
                  <a:ext cx="688007" cy="688007"/>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27" name="binary" title="Icon of binary code, ones and zeros">
                  <a:extLst>
                    <a:ext uri="{FF2B5EF4-FFF2-40B4-BE49-F238E27FC236}">
                      <a16:creationId xmlns:a16="http://schemas.microsoft.com/office/drawing/2014/main" id="{6466B3F8-4BC3-41D7-A787-5BFEFA408ED8}"/>
                    </a:ext>
                  </a:extLst>
                </p:cNvPr>
                <p:cNvSpPr>
                  <a:spLocks noChangeAspect="1" noEditPoints="1"/>
                </p:cNvSpPr>
                <p:nvPr/>
              </p:nvSpPr>
              <p:spPr bwMode="auto">
                <a:xfrm>
                  <a:off x="8329565" y="3524388"/>
                  <a:ext cx="358477" cy="30954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40FE9CD4-73F9-49C2-AFBF-323D2FDDAE3A}"/>
                  </a:ext>
                </a:extLst>
              </p:cNvPr>
              <p:cNvGrpSpPr/>
              <p:nvPr/>
            </p:nvGrpSpPr>
            <p:grpSpPr>
              <a:xfrm>
                <a:off x="9266432" y="3317040"/>
                <a:ext cx="553093" cy="553092"/>
                <a:chOff x="9259412" y="3314068"/>
                <a:chExt cx="609342" cy="609342"/>
              </a:xfrm>
            </p:grpSpPr>
            <p:sp>
              <p:nvSpPr>
                <p:cNvPr id="224" name="Oval 223">
                  <a:extLst>
                    <a:ext uri="{FF2B5EF4-FFF2-40B4-BE49-F238E27FC236}">
                      <a16:creationId xmlns:a16="http://schemas.microsoft.com/office/drawing/2014/main" id="{54862150-39A7-4DFD-9B72-4ABF85FD2451}"/>
                    </a:ext>
                  </a:extLst>
                </p:cNvPr>
                <p:cNvSpPr/>
                <p:nvPr/>
              </p:nvSpPr>
              <p:spPr bwMode="auto">
                <a:xfrm>
                  <a:off x="9259412" y="3314068"/>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25" name="Robot_E99A" title="Icon of a robot">
                  <a:extLst>
                    <a:ext uri="{FF2B5EF4-FFF2-40B4-BE49-F238E27FC236}">
                      <a16:creationId xmlns:a16="http://schemas.microsoft.com/office/drawing/2014/main" id="{9F2E75C4-4308-4468-8CE8-E32C446D8536}"/>
                    </a:ext>
                  </a:extLst>
                </p:cNvPr>
                <p:cNvSpPr>
                  <a:spLocks noChangeAspect="1" noEditPoints="1"/>
                </p:cNvSpPr>
                <p:nvPr/>
              </p:nvSpPr>
              <p:spPr bwMode="auto">
                <a:xfrm>
                  <a:off x="9424608" y="3430143"/>
                  <a:ext cx="278950" cy="36045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E7240C94-19A4-410B-B3AB-32B685BCB560}"/>
                  </a:ext>
                </a:extLst>
              </p:cNvPr>
              <p:cNvGrpSpPr/>
              <p:nvPr/>
            </p:nvGrpSpPr>
            <p:grpSpPr>
              <a:xfrm>
                <a:off x="10065395" y="3592673"/>
                <a:ext cx="553093" cy="553092"/>
                <a:chOff x="9981717" y="3294293"/>
                <a:chExt cx="609342" cy="609342"/>
              </a:xfrm>
            </p:grpSpPr>
            <p:sp>
              <p:nvSpPr>
                <p:cNvPr id="222" name="Oval 221">
                  <a:extLst>
                    <a:ext uri="{FF2B5EF4-FFF2-40B4-BE49-F238E27FC236}">
                      <a16:creationId xmlns:a16="http://schemas.microsoft.com/office/drawing/2014/main" id="{63DC1306-0C6F-4E0D-AB49-1A65BF8AD70F}"/>
                    </a:ext>
                  </a:extLst>
                </p:cNvPr>
                <p:cNvSpPr/>
                <p:nvPr/>
              </p:nvSpPr>
              <p:spPr bwMode="auto">
                <a:xfrm>
                  <a:off x="9981717" y="3294293"/>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23" name="Graphic 80">
                  <a:extLst>
                    <a:ext uri="{FF2B5EF4-FFF2-40B4-BE49-F238E27FC236}">
                      <a16:creationId xmlns:a16="http://schemas.microsoft.com/office/drawing/2014/main" id="{0FB683B0-A4CD-45BD-9443-FB14794B9A90}"/>
                    </a:ext>
                  </a:extLst>
                </p:cNvPr>
                <p:cNvSpPr/>
                <p:nvPr/>
              </p:nvSpPr>
              <p:spPr>
                <a:xfrm>
                  <a:off x="10135131" y="3435254"/>
                  <a:ext cx="302514" cy="327420"/>
                </a:xfrm>
                <a:custGeom>
                  <a:avLst/>
                  <a:gdLst>
                    <a:gd name="connsiteX0" fmla="*/ 182748 w 365495"/>
                    <a:gd name="connsiteY0" fmla="*/ 0 h 395587"/>
                    <a:gd name="connsiteX1" fmla="*/ 208008 w 365495"/>
                    <a:gd name="connsiteY1" fmla="*/ 5931 h 395587"/>
                    <a:gd name="connsiteX2" fmla="*/ 334306 w 365495"/>
                    <a:gd name="connsiteY2" fmla="*/ 69189 h 395587"/>
                    <a:gd name="connsiteX3" fmla="*/ 357149 w 365495"/>
                    <a:gd name="connsiteY3" fmla="*/ 89617 h 395587"/>
                    <a:gd name="connsiteX4" fmla="*/ 365496 w 365495"/>
                    <a:gd name="connsiteY4" fmla="*/ 119489 h 395587"/>
                    <a:gd name="connsiteX5" fmla="*/ 365496 w 365495"/>
                    <a:gd name="connsiteY5" fmla="*/ 198782 h 395587"/>
                    <a:gd name="connsiteX6" fmla="*/ 361322 w 365495"/>
                    <a:gd name="connsiteY6" fmla="*/ 208666 h 395587"/>
                    <a:gd name="connsiteX7" fmla="*/ 351438 w 365495"/>
                    <a:gd name="connsiteY7" fmla="*/ 212840 h 395587"/>
                    <a:gd name="connsiteX8" fmla="*/ 341554 w 365495"/>
                    <a:gd name="connsiteY8" fmla="*/ 208666 h 395587"/>
                    <a:gd name="connsiteX9" fmla="*/ 337381 w 365495"/>
                    <a:gd name="connsiteY9" fmla="*/ 198782 h 395587"/>
                    <a:gd name="connsiteX10" fmla="*/ 337381 w 365495"/>
                    <a:gd name="connsiteY10" fmla="*/ 123223 h 395587"/>
                    <a:gd name="connsiteX11" fmla="*/ 212401 w 365495"/>
                    <a:gd name="connsiteY11" fmla="*/ 185603 h 395587"/>
                    <a:gd name="connsiteX12" fmla="*/ 200979 w 365495"/>
                    <a:gd name="connsiteY12" fmla="*/ 195927 h 395587"/>
                    <a:gd name="connsiteX13" fmla="*/ 196805 w 365495"/>
                    <a:gd name="connsiteY13" fmla="*/ 210863 h 395587"/>
                    <a:gd name="connsiteX14" fmla="*/ 196805 w 365495"/>
                    <a:gd name="connsiteY14" fmla="*/ 283127 h 395587"/>
                    <a:gd name="connsiteX15" fmla="*/ 192632 w 365495"/>
                    <a:gd name="connsiteY15" fmla="*/ 293012 h 395587"/>
                    <a:gd name="connsiteX16" fmla="*/ 182748 w 365495"/>
                    <a:gd name="connsiteY16" fmla="*/ 297185 h 395587"/>
                    <a:gd name="connsiteX17" fmla="*/ 172864 w 365495"/>
                    <a:gd name="connsiteY17" fmla="*/ 293012 h 395587"/>
                    <a:gd name="connsiteX18" fmla="*/ 168690 w 365495"/>
                    <a:gd name="connsiteY18" fmla="*/ 283127 h 395587"/>
                    <a:gd name="connsiteX19" fmla="*/ 168690 w 365495"/>
                    <a:gd name="connsiteY19" fmla="*/ 210863 h 395587"/>
                    <a:gd name="connsiteX20" fmla="*/ 177037 w 365495"/>
                    <a:gd name="connsiteY20" fmla="*/ 181210 h 395587"/>
                    <a:gd name="connsiteX21" fmla="*/ 199881 w 365495"/>
                    <a:gd name="connsiteY21" fmla="*/ 160563 h 395587"/>
                    <a:gd name="connsiteX22" fmla="*/ 326398 w 365495"/>
                    <a:gd name="connsiteY22" fmla="*/ 97085 h 395587"/>
                    <a:gd name="connsiteX23" fmla="*/ 324202 w 365495"/>
                    <a:gd name="connsiteY23" fmla="*/ 95547 h 395587"/>
                    <a:gd name="connsiteX24" fmla="*/ 321786 w 365495"/>
                    <a:gd name="connsiteY24" fmla="*/ 94229 h 395587"/>
                    <a:gd name="connsiteX25" fmla="*/ 195268 w 365495"/>
                    <a:gd name="connsiteY25" fmla="*/ 30970 h 395587"/>
                    <a:gd name="connsiteX26" fmla="*/ 182748 w 365495"/>
                    <a:gd name="connsiteY26" fmla="*/ 28115 h 395587"/>
                    <a:gd name="connsiteX27" fmla="*/ 170228 w 365495"/>
                    <a:gd name="connsiteY27" fmla="*/ 30970 h 395587"/>
                    <a:gd name="connsiteX28" fmla="*/ 43710 w 365495"/>
                    <a:gd name="connsiteY28" fmla="*/ 94229 h 395587"/>
                    <a:gd name="connsiteX29" fmla="*/ 41514 w 365495"/>
                    <a:gd name="connsiteY29" fmla="*/ 95547 h 395587"/>
                    <a:gd name="connsiteX30" fmla="*/ 39098 w 365495"/>
                    <a:gd name="connsiteY30" fmla="*/ 97085 h 395587"/>
                    <a:gd name="connsiteX31" fmla="*/ 132888 w 365495"/>
                    <a:gd name="connsiteY31" fmla="*/ 144090 h 395587"/>
                    <a:gd name="connsiteX32" fmla="*/ 138379 w 365495"/>
                    <a:gd name="connsiteY32" fmla="*/ 149142 h 395587"/>
                    <a:gd name="connsiteX33" fmla="*/ 140575 w 365495"/>
                    <a:gd name="connsiteY33" fmla="*/ 156610 h 395587"/>
                    <a:gd name="connsiteX34" fmla="*/ 136402 w 365495"/>
                    <a:gd name="connsiteY34" fmla="*/ 166494 h 395587"/>
                    <a:gd name="connsiteX35" fmla="*/ 126518 w 365495"/>
                    <a:gd name="connsiteY35" fmla="*/ 170667 h 395587"/>
                    <a:gd name="connsiteX36" fmla="*/ 120148 w 365495"/>
                    <a:gd name="connsiteY36" fmla="*/ 169130 h 395587"/>
                    <a:gd name="connsiteX37" fmla="*/ 28115 w 365495"/>
                    <a:gd name="connsiteY37" fmla="*/ 123223 h 395587"/>
                    <a:gd name="connsiteX38" fmla="*/ 28115 w 365495"/>
                    <a:gd name="connsiteY38" fmla="*/ 198782 h 395587"/>
                    <a:gd name="connsiteX39" fmla="*/ 23942 w 365495"/>
                    <a:gd name="connsiteY39" fmla="*/ 208666 h 395587"/>
                    <a:gd name="connsiteX40" fmla="*/ 14058 w 365495"/>
                    <a:gd name="connsiteY40" fmla="*/ 212840 h 395587"/>
                    <a:gd name="connsiteX41" fmla="*/ 4173 w 365495"/>
                    <a:gd name="connsiteY41" fmla="*/ 208666 h 395587"/>
                    <a:gd name="connsiteX42" fmla="*/ 0 w 365495"/>
                    <a:gd name="connsiteY42" fmla="*/ 198782 h 395587"/>
                    <a:gd name="connsiteX43" fmla="*/ 0 w 365495"/>
                    <a:gd name="connsiteY43" fmla="*/ 119489 h 395587"/>
                    <a:gd name="connsiteX44" fmla="*/ 8347 w 365495"/>
                    <a:gd name="connsiteY44" fmla="*/ 89836 h 395587"/>
                    <a:gd name="connsiteX45" fmla="*/ 31190 w 365495"/>
                    <a:gd name="connsiteY45" fmla="*/ 69189 h 395587"/>
                    <a:gd name="connsiteX46" fmla="*/ 157488 w 365495"/>
                    <a:gd name="connsiteY46" fmla="*/ 5931 h 395587"/>
                    <a:gd name="connsiteX47" fmla="*/ 182748 w 365495"/>
                    <a:gd name="connsiteY47" fmla="*/ 0 h 395587"/>
                    <a:gd name="connsiteX48" fmla="*/ 14058 w 365495"/>
                    <a:gd name="connsiteY48" fmla="*/ 226897 h 395587"/>
                    <a:gd name="connsiteX49" fmla="*/ 23942 w 365495"/>
                    <a:gd name="connsiteY49" fmla="*/ 231071 h 395587"/>
                    <a:gd name="connsiteX50" fmla="*/ 28115 w 365495"/>
                    <a:gd name="connsiteY50" fmla="*/ 240955 h 395587"/>
                    <a:gd name="connsiteX51" fmla="*/ 23942 w 365495"/>
                    <a:gd name="connsiteY51" fmla="*/ 250839 h 395587"/>
                    <a:gd name="connsiteX52" fmla="*/ 14058 w 365495"/>
                    <a:gd name="connsiteY52" fmla="*/ 255012 h 395587"/>
                    <a:gd name="connsiteX53" fmla="*/ 4173 w 365495"/>
                    <a:gd name="connsiteY53" fmla="*/ 250839 h 395587"/>
                    <a:gd name="connsiteX54" fmla="*/ 0 w 365495"/>
                    <a:gd name="connsiteY54" fmla="*/ 240955 h 395587"/>
                    <a:gd name="connsiteX55" fmla="*/ 4173 w 365495"/>
                    <a:gd name="connsiteY55" fmla="*/ 231071 h 395587"/>
                    <a:gd name="connsiteX56" fmla="*/ 14058 w 365495"/>
                    <a:gd name="connsiteY56" fmla="*/ 226897 h 395587"/>
                    <a:gd name="connsiteX57" fmla="*/ 14058 w 365495"/>
                    <a:gd name="connsiteY57" fmla="*/ 283127 h 395587"/>
                    <a:gd name="connsiteX58" fmla="*/ 23942 w 365495"/>
                    <a:gd name="connsiteY58" fmla="*/ 287301 h 395587"/>
                    <a:gd name="connsiteX59" fmla="*/ 28115 w 365495"/>
                    <a:gd name="connsiteY59" fmla="*/ 297185 h 395587"/>
                    <a:gd name="connsiteX60" fmla="*/ 23942 w 365495"/>
                    <a:gd name="connsiteY60" fmla="*/ 307069 h 395587"/>
                    <a:gd name="connsiteX61" fmla="*/ 14058 w 365495"/>
                    <a:gd name="connsiteY61" fmla="*/ 311243 h 395587"/>
                    <a:gd name="connsiteX62" fmla="*/ 4173 w 365495"/>
                    <a:gd name="connsiteY62" fmla="*/ 307069 h 395587"/>
                    <a:gd name="connsiteX63" fmla="*/ 0 w 365495"/>
                    <a:gd name="connsiteY63" fmla="*/ 297185 h 395587"/>
                    <a:gd name="connsiteX64" fmla="*/ 4173 w 365495"/>
                    <a:gd name="connsiteY64" fmla="*/ 287301 h 395587"/>
                    <a:gd name="connsiteX65" fmla="*/ 14058 w 365495"/>
                    <a:gd name="connsiteY65" fmla="*/ 283127 h 395587"/>
                    <a:gd name="connsiteX66" fmla="*/ 56230 w 365495"/>
                    <a:gd name="connsiteY66" fmla="*/ 311243 h 395587"/>
                    <a:gd name="connsiteX67" fmla="*/ 66114 w 365495"/>
                    <a:gd name="connsiteY67" fmla="*/ 315416 h 395587"/>
                    <a:gd name="connsiteX68" fmla="*/ 70288 w 365495"/>
                    <a:gd name="connsiteY68" fmla="*/ 325300 h 395587"/>
                    <a:gd name="connsiteX69" fmla="*/ 66114 w 365495"/>
                    <a:gd name="connsiteY69" fmla="*/ 335184 h 395587"/>
                    <a:gd name="connsiteX70" fmla="*/ 56230 w 365495"/>
                    <a:gd name="connsiteY70" fmla="*/ 339358 h 395587"/>
                    <a:gd name="connsiteX71" fmla="*/ 46346 w 365495"/>
                    <a:gd name="connsiteY71" fmla="*/ 335184 h 395587"/>
                    <a:gd name="connsiteX72" fmla="*/ 42173 w 365495"/>
                    <a:gd name="connsiteY72" fmla="*/ 325300 h 395587"/>
                    <a:gd name="connsiteX73" fmla="*/ 46346 w 365495"/>
                    <a:gd name="connsiteY73" fmla="*/ 315416 h 395587"/>
                    <a:gd name="connsiteX74" fmla="*/ 56230 w 365495"/>
                    <a:gd name="connsiteY74" fmla="*/ 311243 h 395587"/>
                    <a:gd name="connsiteX75" fmla="*/ 98403 w 365495"/>
                    <a:gd name="connsiteY75" fmla="*/ 332329 h 395587"/>
                    <a:gd name="connsiteX76" fmla="*/ 108287 w 365495"/>
                    <a:gd name="connsiteY76" fmla="*/ 336502 h 395587"/>
                    <a:gd name="connsiteX77" fmla="*/ 112460 w 365495"/>
                    <a:gd name="connsiteY77" fmla="*/ 346386 h 395587"/>
                    <a:gd name="connsiteX78" fmla="*/ 108287 w 365495"/>
                    <a:gd name="connsiteY78" fmla="*/ 356271 h 395587"/>
                    <a:gd name="connsiteX79" fmla="*/ 98403 w 365495"/>
                    <a:gd name="connsiteY79" fmla="*/ 360444 h 395587"/>
                    <a:gd name="connsiteX80" fmla="*/ 88519 w 365495"/>
                    <a:gd name="connsiteY80" fmla="*/ 356271 h 395587"/>
                    <a:gd name="connsiteX81" fmla="*/ 84345 w 365495"/>
                    <a:gd name="connsiteY81" fmla="*/ 346386 h 395587"/>
                    <a:gd name="connsiteX82" fmla="*/ 88519 w 365495"/>
                    <a:gd name="connsiteY82" fmla="*/ 336502 h 395587"/>
                    <a:gd name="connsiteX83" fmla="*/ 98403 w 365495"/>
                    <a:gd name="connsiteY83" fmla="*/ 332329 h 395587"/>
                    <a:gd name="connsiteX84" fmla="*/ 140575 w 365495"/>
                    <a:gd name="connsiteY84" fmla="*/ 353415 h 395587"/>
                    <a:gd name="connsiteX85" fmla="*/ 150460 w 365495"/>
                    <a:gd name="connsiteY85" fmla="*/ 357588 h 395587"/>
                    <a:gd name="connsiteX86" fmla="*/ 154633 w 365495"/>
                    <a:gd name="connsiteY86" fmla="*/ 367473 h 395587"/>
                    <a:gd name="connsiteX87" fmla="*/ 150460 w 365495"/>
                    <a:gd name="connsiteY87" fmla="*/ 377357 h 395587"/>
                    <a:gd name="connsiteX88" fmla="*/ 140575 w 365495"/>
                    <a:gd name="connsiteY88" fmla="*/ 381530 h 395587"/>
                    <a:gd name="connsiteX89" fmla="*/ 130691 w 365495"/>
                    <a:gd name="connsiteY89" fmla="*/ 377357 h 395587"/>
                    <a:gd name="connsiteX90" fmla="*/ 126518 w 365495"/>
                    <a:gd name="connsiteY90" fmla="*/ 367473 h 395587"/>
                    <a:gd name="connsiteX91" fmla="*/ 130691 w 365495"/>
                    <a:gd name="connsiteY91" fmla="*/ 357588 h 395587"/>
                    <a:gd name="connsiteX92" fmla="*/ 140575 w 365495"/>
                    <a:gd name="connsiteY92" fmla="*/ 353415 h 395587"/>
                    <a:gd name="connsiteX93" fmla="*/ 309266 w 365495"/>
                    <a:gd name="connsiteY93" fmla="*/ 311243 h 395587"/>
                    <a:gd name="connsiteX94" fmla="*/ 319150 w 365495"/>
                    <a:gd name="connsiteY94" fmla="*/ 315416 h 395587"/>
                    <a:gd name="connsiteX95" fmla="*/ 323323 w 365495"/>
                    <a:gd name="connsiteY95" fmla="*/ 325300 h 395587"/>
                    <a:gd name="connsiteX96" fmla="*/ 319150 w 365495"/>
                    <a:gd name="connsiteY96" fmla="*/ 335184 h 395587"/>
                    <a:gd name="connsiteX97" fmla="*/ 309266 w 365495"/>
                    <a:gd name="connsiteY97" fmla="*/ 339358 h 395587"/>
                    <a:gd name="connsiteX98" fmla="*/ 299382 w 365495"/>
                    <a:gd name="connsiteY98" fmla="*/ 335184 h 395587"/>
                    <a:gd name="connsiteX99" fmla="*/ 295208 w 365495"/>
                    <a:gd name="connsiteY99" fmla="*/ 325300 h 395587"/>
                    <a:gd name="connsiteX100" fmla="*/ 299382 w 365495"/>
                    <a:gd name="connsiteY100" fmla="*/ 315416 h 395587"/>
                    <a:gd name="connsiteX101" fmla="*/ 309266 w 365495"/>
                    <a:gd name="connsiteY101" fmla="*/ 311243 h 395587"/>
                    <a:gd name="connsiteX102" fmla="*/ 267093 w 365495"/>
                    <a:gd name="connsiteY102" fmla="*/ 332329 h 395587"/>
                    <a:gd name="connsiteX103" fmla="*/ 276977 w 365495"/>
                    <a:gd name="connsiteY103" fmla="*/ 336502 h 395587"/>
                    <a:gd name="connsiteX104" fmla="*/ 281151 w 365495"/>
                    <a:gd name="connsiteY104" fmla="*/ 346386 h 395587"/>
                    <a:gd name="connsiteX105" fmla="*/ 276977 w 365495"/>
                    <a:gd name="connsiteY105" fmla="*/ 356271 h 395587"/>
                    <a:gd name="connsiteX106" fmla="*/ 267093 w 365495"/>
                    <a:gd name="connsiteY106" fmla="*/ 360444 h 395587"/>
                    <a:gd name="connsiteX107" fmla="*/ 257209 w 365495"/>
                    <a:gd name="connsiteY107" fmla="*/ 356271 h 395587"/>
                    <a:gd name="connsiteX108" fmla="*/ 253036 w 365495"/>
                    <a:gd name="connsiteY108" fmla="*/ 346386 h 395587"/>
                    <a:gd name="connsiteX109" fmla="*/ 257209 w 365495"/>
                    <a:gd name="connsiteY109" fmla="*/ 336502 h 395587"/>
                    <a:gd name="connsiteX110" fmla="*/ 267093 w 365495"/>
                    <a:gd name="connsiteY110" fmla="*/ 332329 h 395587"/>
                    <a:gd name="connsiteX111" fmla="*/ 224921 w 365495"/>
                    <a:gd name="connsiteY111" fmla="*/ 353415 h 395587"/>
                    <a:gd name="connsiteX112" fmla="*/ 234805 w 365495"/>
                    <a:gd name="connsiteY112" fmla="*/ 357588 h 395587"/>
                    <a:gd name="connsiteX113" fmla="*/ 238978 w 365495"/>
                    <a:gd name="connsiteY113" fmla="*/ 367473 h 395587"/>
                    <a:gd name="connsiteX114" fmla="*/ 234805 w 365495"/>
                    <a:gd name="connsiteY114" fmla="*/ 377357 h 395587"/>
                    <a:gd name="connsiteX115" fmla="*/ 224921 w 365495"/>
                    <a:gd name="connsiteY115" fmla="*/ 381530 h 395587"/>
                    <a:gd name="connsiteX116" fmla="*/ 215036 w 365495"/>
                    <a:gd name="connsiteY116" fmla="*/ 377357 h 395587"/>
                    <a:gd name="connsiteX117" fmla="*/ 210863 w 365495"/>
                    <a:gd name="connsiteY117" fmla="*/ 367473 h 395587"/>
                    <a:gd name="connsiteX118" fmla="*/ 215036 w 365495"/>
                    <a:gd name="connsiteY118" fmla="*/ 357588 h 395587"/>
                    <a:gd name="connsiteX119" fmla="*/ 224921 w 365495"/>
                    <a:gd name="connsiteY119" fmla="*/ 353415 h 395587"/>
                    <a:gd name="connsiteX120" fmla="*/ 182748 w 365495"/>
                    <a:gd name="connsiteY120" fmla="*/ 367473 h 395587"/>
                    <a:gd name="connsiteX121" fmla="*/ 192632 w 365495"/>
                    <a:gd name="connsiteY121" fmla="*/ 371646 h 395587"/>
                    <a:gd name="connsiteX122" fmla="*/ 196805 w 365495"/>
                    <a:gd name="connsiteY122" fmla="*/ 381530 h 395587"/>
                    <a:gd name="connsiteX123" fmla="*/ 192632 w 365495"/>
                    <a:gd name="connsiteY123" fmla="*/ 391414 h 395587"/>
                    <a:gd name="connsiteX124" fmla="*/ 182748 w 365495"/>
                    <a:gd name="connsiteY124" fmla="*/ 395588 h 395587"/>
                    <a:gd name="connsiteX125" fmla="*/ 172864 w 365495"/>
                    <a:gd name="connsiteY125" fmla="*/ 391414 h 395587"/>
                    <a:gd name="connsiteX126" fmla="*/ 168690 w 365495"/>
                    <a:gd name="connsiteY126" fmla="*/ 381530 h 395587"/>
                    <a:gd name="connsiteX127" fmla="*/ 172864 w 365495"/>
                    <a:gd name="connsiteY127" fmla="*/ 371646 h 395587"/>
                    <a:gd name="connsiteX128" fmla="*/ 182748 w 365495"/>
                    <a:gd name="connsiteY128" fmla="*/ 367473 h 395587"/>
                    <a:gd name="connsiteX129" fmla="*/ 182748 w 365495"/>
                    <a:gd name="connsiteY129" fmla="*/ 311243 h 395587"/>
                    <a:gd name="connsiteX130" fmla="*/ 192632 w 365495"/>
                    <a:gd name="connsiteY130" fmla="*/ 315416 h 395587"/>
                    <a:gd name="connsiteX131" fmla="*/ 196805 w 365495"/>
                    <a:gd name="connsiteY131" fmla="*/ 325300 h 395587"/>
                    <a:gd name="connsiteX132" fmla="*/ 192632 w 365495"/>
                    <a:gd name="connsiteY132" fmla="*/ 335184 h 395587"/>
                    <a:gd name="connsiteX133" fmla="*/ 182748 w 365495"/>
                    <a:gd name="connsiteY133" fmla="*/ 339358 h 395587"/>
                    <a:gd name="connsiteX134" fmla="*/ 172864 w 365495"/>
                    <a:gd name="connsiteY134" fmla="*/ 335184 h 395587"/>
                    <a:gd name="connsiteX135" fmla="*/ 168690 w 365495"/>
                    <a:gd name="connsiteY135" fmla="*/ 325300 h 395587"/>
                    <a:gd name="connsiteX136" fmla="*/ 172864 w 365495"/>
                    <a:gd name="connsiteY136" fmla="*/ 315416 h 395587"/>
                    <a:gd name="connsiteX137" fmla="*/ 182748 w 365495"/>
                    <a:gd name="connsiteY137" fmla="*/ 311243 h 395587"/>
                    <a:gd name="connsiteX138" fmla="*/ 351438 w 365495"/>
                    <a:gd name="connsiteY138" fmla="*/ 226897 h 395587"/>
                    <a:gd name="connsiteX139" fmla="*/ 361322 w 365495"/>
                    <a:gd name="connsiteY139" fmla="*/ 231071 h 395587"/>
                    <a:gd name="connsiteX140" fmla="*/ 365496 w 365495"/>
                    <a:gd name="connsiteY140" fmla="*/ 240955 h 395587"/>
                    <a:gd name="connsiteX141" fmla="*/ 361322 w 365495"/>
                    <a:gd name="connsiteY141" fmla="*/ 250839 h 395587"/>
                    <a:gd name="connsiteX142" fmla="*/ 351438 w 365495"/>
                    <a:gd name="connsiteY142" fmla="*/ 255012 h 395587"/>
                    <a:gd name="connsiteX143" fmla="*/ 341554 w 365495"/>
                    <a:gd name="connsiteY143" fmla="*/ 250839 h 395587"/>
                    <a:gd name="connsiteX144" fmla="*/ 337381 w 365495"/>
                    <a:gd name="connsiteY144" fmla="*/ 240955 h 395587"/>
                    <a:gd name="connsiteX145" fmla="*/ 341554 w 365495"/>
                    <a:gd name="connsiteY145" fmla="*/ 231071 h 395587"/>
                    <a:gd name="connsiteX146" fmla="*/ 351438 w 365495"/>
                    <a:gd name="connsiteY146" fmla="*/ 226897 h 395587"/>
                    <a:gd name="connsiteX147" fmla="*/ 351438 w 365495"/>
                    <a:gd name="connsiteY147" fmla="*/ 283127 h 395587"/>
                    <a:gd name="connsiteX148" fmla="*/ 361322 w 365495"/>
                    <a:gd name="connsiteY148" fmla="*/ 287301 h 395587"/>
                    <a:gd name="connsiteX149" fmla="*/ 365496 w 365495"/>
                    <a:gd name="connsiteY149" fmla="*/ 297185 h 395587"/>
                    <a:gd name="connsiteX150" fmla="*/ 361322 w 365495"/>
                    <a:gd name="connsiteY150" fmla="*/ 307069 h 395587"/>
                    <a:gd name="connsiteX151" fmla="*/ 351438 w 365495"/>
                    <a:gd name="connsiteY151" fmla="*/ 311243 h 395587"/>
                    <a:gd name="connsiteX152" fmla="*/ 341554 w 365495"/>
                    <a:gd name="connsiteY152" fmla="*/ 307069 h 395587"/>
                    <a:gd name="connsiteX153" fmla="*/ 337381 w 365495"/>
                    <a:gd name="connsiteY153" fmla="*/ 297185 h 395587"/>
                    <a:gd name="connsiteX154" fmla="*/ 341554 w 365495"/>
                    <a:gd name="connsiteY154" fmla="*/ 287301 h 395587"/>
                    <a:gd name="connsiteX155" fmla="*/ 351438 w 365495"/>
                    <a:gd name="connsiteY155" fmla="*/ 283127 h 39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65495" h="395587">
                      <a:moveTo>
                        <a:pt x="182748" y="0"/>
                      </a:moveTo>
                      <a:cubicBezTo>
                        <a:pt x="191681" y="0"/>
                        <a:pt x="200100" y="1977"/>
                        <a:pt x="208008" y="5931"/>
                      </a:cubicBezTo>
                      <a:lnTo>
                        <a:pt x="334306" y="69189"/>
                      </a:lnTo>
                      <a:cubicBezTo>
                        <a:pt x="343970" y="74022"/>
                        <a:pt x="351585" y="80831"/>
                        <a:pt x="357149" y="89617"/>
                      </a:cubicBezTo>
                      <a:cubicBezTo>
                        <a:pt x="362713" y="98403"/>
                        <a:pt x="365496" y="108360"/>
                        <a:pt x="365496" y="119489"/>
                      </a:cubicBezTo>
                      <a:lnTo>
                        <a:pt x="365496" y="198782"/>
                      </a:lnTo>
                      <a:cubicBezTo>
                        <a:pt x="365496" y="202589"/>
                        <a:pt x="364105" y="205884"/>
                        <a:pt x="361322" y="208666"/>
                      </a:cubicBezTo>
                      <a:cubicBezTo>
                        <a:pt x="358540" y="211449"/>
                        <a:pt x="355245" y="212840"/>
                        <a:pt x="351438" y="212840"/>
                      </a:cubicBezTo>
                      <a:cubicBezTo>
                        <a:pt x="347632" y="212840"/>
                        <a:pt x="344337" y="211449"/>
                        <a:pt x="341554" y="208666"/>
                      </a:cubicBezTo>
                      <a:cubicBezTo>
                        <a:pt x="338771" y="205884"/>
                        <a:pt x="337381" y="202589"/>
                        <a:pt x="337381" y="198782"/>
                      </a:cubicBezTo>
                      <a:lnTo>
                        <a:pt x="337381" y="123223"/>
                      </a:lnTo>
                      <a:lnTo>
                        <a:pt x="212401" y="185603"/>
                      </a:lnTo>
                      <a:cubicBezTo>
                        <a:pt x="207568" y="188093"/>
                        <a:pt x="203762" y="191534"/>
                        <a:pt x="200979" y="195927"/>
                      </a:cubicBezTo>
                      <a:cubicBezTo>
                        <a:pt x="198196" y="200320"/>
                        <a:pt x="196805" y="205299"/>
                        <a:pt x="196805" y="210863"/>
                      </a:cubicBezTo>
                      <a:lnTo>
                        <a:pt x="196805" y="283127"/>
                      </a:lnTo>
                      <a:cubicBezTo>
                        <a:pt x="196805" y="286934"/>
                        <a:pt x="195415" y="290229"/>
                        <a:pt x="192632" y="293012"/>
                      </a:cubicBezTo>
                      <a:cubicBezTo>
                        <a:pt x="189850" y="295795"/>
                        <a:pt x="186555" y="297185"/>
                        <a:pt x="182748" y="297185"/>
                      </a:cubicBezTo>
                      <a:cubicBezTo>
                        <a:pt x="178941" y="297185"/>
                        <a:pt x="175646" y="295795"/>
                        <a:pt x="172864" y="293012"/>
                      </a:cubicBezTo>
                      <a:cubicBezTo>
                        <a:pt x="170081" y="290229"/>
                        <a:pt x="168690" y="286934"/>
                        <a:pt x="168690" y="283127"/>
                      </a:cubicBezTo>
                      <a:lnTo>
                        <a:pt x="168690" y="210863"/>
                      </a:lnTo>
                      <a:cubicBezTo>
                        <a:pt x="168690" y="199881"/>
                        <a:pt x="171473" y="189996"/>
                        <a:pt x="177037" y="181210"/>
                      </a:cubicBezTo>
                      <a:cubicBezTo>
                        <a:pt x="182601" y="172424"/>
                        <a:pt x="190216" y="165542"/>
                        <a:pt x="199881" y="160563"/>
                      </a:cubicBezTo>
                      <a:lnTo>
                        <a:pt x="326398" y="97085"/>
                      </a:lnTo>
                      <a:cubicBezTo>
                        <a:pt x="325667" y="96499"/>
                        <a:pt x="324933" y="95987"/>
                        <a:pt x="324202" y="95547"/>
                      </a:cubicBezTo>
                      <a:cubicBezTo>
                        <a:pt x="323470" y="95108"/>
                        <a:pt x="322664" y="94669"/>
                        <a:pt x="321786" y="94229"/>
                      </a:cubicBezTo>
                      <a:lnTo>
                        <a:pt x="195268" y="30970"/>
                      </a:lnTo>
                      <a:cubicBezTo>
                        <a:pt x="191461" y="29067"/>
                        <a:pt x="187287" y="28115"/>
                        <a:pt x="182748" y="28115"/>
                      </a:cubicBezTo>
                      <a:cubicBezTo>
                        <a:pt x="178208" y="28115"/>
                        <a:pt x="174035" y="29067"/>
                        <a:pt x="170228" y="30970"/>
                      </a:cubicBezTo>
                      <a:lnTo>
                        <a:pt x="43710" y="94229"/>
                      </a:lnTo>
                      <a:lnTo>
                        <a:pt x="41514" y="95547"/>
                      </a:lnTo>
                      <a:cubicBezTo>
                        <a:pt x="40782" y="95987"/>
                        <a:pt x="39976" y="96499"/>
                        <a:pt x="39098" y="97085"/>
                      </a:cubicBezTo>
                      <a:lnTo>
                        <a:pt x="132888" y="144090"/>
                      </a:lnTo>
                      <a:cubicBezTo>
                        <a:pt x="135231" y="145261"/>
                        <a:pt x="137061" y="146945"/>
                        <a:pt x="138379" y="149142"/>
                      </a:cubicBezTo>
                      <a:cubicBezTo>
                        <a:pt x="139697" y="151338"/>
                        <a:pt x="140429" y="153827"/>
                        <a:pt x="140575" y="156610"/>
                      </a:cubicBezTo>
                      <a:cubicBezTo>
                        <a:pt x="140575" y="160417"/>
                        <a:pt x="139184" y="163712"/>
                        <a:pt x="136402" y="166494"/>
                      </a:cubicBezTo>
                      <a:cubicBezTo>
                        <a:pt x="133620" y="169276"/>
                        <a:pt x="130325" y="170667"/>
                        <a:pt x="126518" y="170667"/>
                      </a:cubicBezTo>
                      <a:cubicBezTo>
                        <a:pt x="124175" y="170667"/>
                        <a:pt x="122052" y="170155"/>
                        <a:pt x="120148" y="169130"/>
                      </a:cubicBezTo>
                      <a:lnTo>
                        <a:pt x="28115" y="123223"/>
                      </a:lnTo>
                      <a:lnTo>
                        <a:pt x="28115" y="198782"/>
                      </a:lnTo>
                      <a:cubicBezTo>
                        <a:pt x="28115" y="202589"/>
                        <a:pt x="26724" y="205884"/>
                        <a:pt x="23942" y="208666"/>
                      </a:cubicBezTo>
                      <a:cubicBezTo>
                        <a:pt x="21159" y="211449"/>
                        <a:pt x="17865" y="212840"/>
                        <a:pt x="14058" y="212840"/>
                      </a:cubicBezTo>
                      <a:cubicBezTo>
                        <a:pt x="10250" y="212840"/>
                        <a:pt x="6956" y="211449"/>
                        <a:pt x="4173" y="208666"/>
                      </a:cubicBezTo>
                      <a:cubicBezTo>
                        <a:pt x="1391" y="205884"/>
                        <a:pt x="0" y="202589"/>
                        <a:pt x="0" y="198782"/>
                      </a:cubicBezTo>
                      <a:lnTo>
                        <a:pt x="0" y="119489"/>
                      </a:lnTo>
                      <a:cubicBezTo>
                        <a:pt x="0" y="108507"/>
                        <a:pt x="2782" y="98622"/>
                        <a:pt x="8347" y="89836"/>
                      </a:cubicBezTo>
                      <a:cubicBezTo>
                        <a:pt x="13911" y="81050"/>
                        <a:pt x="21526" y="74168"/>
                        <a:pt x="31190" y="69189"/>
                      </a:cubicBezTo>
                      <a:lnTo>
                        <a:pt x="157488" y="5931"/>
                      </a:lnTo>
                      <a:cubicBezTo>
                        <a:pt x="165396" y="1977"/>
                        <a:pt x="173815" y="0"/>
                        <a:pt x="182748" y="0"/>
                      </a:cubicBezTo>
                      <a:close/>
                      <a:moveTo>
                        <a:pt x="14058" y="226897"/>
                      </a:moveTo>
                      <a:cubicBezTo>
                        <a:pt x="17865" y="226897"/>
                        <a:pt x="21159" y="228288"/>
                        <a:pt x="23942" y="231071"/>
                      </a:cubicBezTo>
                      <a:cubicBezTo>
                        <a:pt x="26724" y="233854"/>
                        <a:pt x="28115" y="237148"/>
                        <a:pt x="28115" y="240955"/>
                      </a:cubicBezTo>
                      <a:cubicBezTo>
                        <a:pt x="28115" y="244761"/>
                        <a:pt x="26724" y="248056"/>
                        <a:pt x="23942" y="250839"/>
                      </a:cubicBezTo>
                      <a:cubicBezTo>
                        <a:pt x="21159" y="253622"/>
                        <a:pt x="17865" y="255012"/>
                        <a:pt x="14058" y="255012"/>
                      </a:cubicBezTo>
                      <a:cubicBezTo>
                        <a:pt x="10250" y="255012"/>
                        <a:pt x="6956" y="253622"/>
                        <a:pt x="4173" y="250839"/>
                      </a:cubicBezTo>
                      <a:cubicBezTo>
                        <a:pt x="1391" y="248056"/>
                        <a:pt x="0" y="244761"/>
                        <a:pt x="0" y="240955"/>
                      </a:cubicBezTo>
                      <a:cubicBezTo>
                        <a:pt x="0" y="237148"/>
                        <a:pt x="1391" y="233854"/>
                        <a:pt x="4173" y="231071"/>
                      </a:cubicBezTo>
                      <a:cubicBezTo>
                        <a:pt x="6956" y="228288"/>
                        <a:pt x="10250" y="226897"/>
                        <a:pt x="14058" y="226897"/>
                      </a:cubicBezTo>
                      <a:close/>
                      <a:moveTo>
                        <a:pt x="14058" y="283127"/>
                      </a:moveTo>
                      <a:cubicBezTo>
                        <a:pt x="17865" y="283127"/>
                        <a:pt x="21159" y="284518"/>
                        <a:pt x="23942" y="287301"/>
                      </a:cubicBezTo>
                      <a:cubicBezTo>
                        <a:pt x="26724" y="290084"/>
                        <a:pt x="28115" y="293379"/>
                        <a:pt x="28115" y="297185"/>
                      </a:cubicBezTo>
                      <a:cubicBezTo>
                        <a:pt x="28115" y="300992"/>
                        <a:pt x="26724" y="304286"/>
                        <a:pt x="23942" y="307069"/>
                      </a:cubicBezTo>
                      <a:cubicBezTo>
                        <a:pt x="21159" y="309852"/>
                        <a:pt x="17865" y="311243"/>
                        <a:pt x="14058" y="311243"/>
                      </a:cubicBezTo>
                      <a:cubicBezTo>
                        <a:pt x="10250" y="311243"/>
                        <a:pt x="6956" y="309852"/>
                        <a:pt x="4173" y="307069"/>
                      </a:cubicBezTo>
                      <a:cubicBezTo>
                        <a:pt x="1391" y="304286"/>
                        <a:pt x="0" y="300992"/>
                        <a:pt x="0" y="297185"/>
                      </a:cubicBezTo>
                      <a:cubicBezTo>
                        <a:pt x="0" y="293379"/>
                        <a:pt x="1391" y="290084"/>
                        <a:pt x="4173" y="287301"/>
                      </a:cubicBezTo>
                      <a:cubicBezTo>
                        <a:pt x="6956" y="284518"/>
                        <a:pt x="10250" y="283127"/>
                        <a:pt x="14058" y="283127"/>
                      </a:cubicBezTo>
                      <a:close/>
                      <a:moveTo>
                        <a:pt x="56230" y="311243"/>
                      </a:moveTo>
                      <a:cubicBezTo>
                        <a:pt x="60037" y="311243"/>
                        <a:pt x="63332" y="312633"/>
                        <a:pt x="66114" y="315416"/>
                      </a:cubicBezTo>
                      <a:cubicBezTo>
                        <a:pt x="68897" y="318199"/>
                        <a:pt x="70288" y="321494"/>
                        <a:pt x="70288" y="325300"/>
                      </a:cubicBezTo>
                      <a:cubicBezTo>
                        <a:pt x="70288" y="329107"/>
                        <a:pt x="68897" y="332401"/>
                        <a:pt x="66114" y="335184"/>
                      </a:cubicBezTo>
                      <a:cubicBezTo>
                        <a:pt x="63332" y="337967"/>
                        <a:pt x="60037" y="339358"/>
                        <a:pt x="56230" y="339358"/>
                      </a:cubicBezTo>
                      <a:cubicBezTo>
                        <a:pt x="52423" y="339358"/>
                        <a:pt x="49128" y="337967"/>
                        <a:pt x="46346" y="335184"/>
                      </a:cubicBezTo>
                      <a:cubicBezTo>
                        <a:pt x="43564" y="332401"/>
                        <a:pt x="42173" y="329107"/>
                        <a:pt x="42173" y="325300"/>
                      </a:cubicBezTo>
                      <a:cubicBezTo>
                        <a:pt x="42173" y="321494"/>
                        <a:pt x="43564" y="318199"/>
                        <a:pt x="46346" y="315416"/>
                      </a:cubicBezTo>
                      <a:cubicBezTo>
                        <a:pt x="49128" y="312633"/>
                        <a:pt x="52423" y="311243"/>
                        <a:pt x="56230" y="311243"/>
                      </a:cubicBezTo>
                      <a:close/>
                      <a:moveTo>
                        <a:pt x="98403" y="332329"/>
                      </a:moveTo>
                      <a:cubicBezTo>
                        <a:pt x="102210" y="332329"/>
                        <a:pt x="105505" y="333719"/>
                        <a:pt x="108287" y="336502"/>
                      </a:cubicBezTo>
                      <a:cubicBezTo>
                        <a:pt x="111069" y="339285"/>
                        <a:pt x="112460" y="342580"/>
                        <a:pt x="112460" y="346386"/>
                      </a:cubicBezTo>
                      <a:cubicBezTo>
                        <a:pt x="112460" y="350193"/>
                        <a:pt x="111069" y="353488"/>
                        <a:pt x="108287" y="356271"/>
                      </a:cubicBezTo>
                      <a:cubicBezTo>
                        <a:pt x="105505" y="359054"/>
                        <a:pt x="102210" y="360444"/>
                        <a:pt x="98403" y="360444"/>
                      </a:cubicBezTo>
                      <a:cubicBezTo>
                        <a:pt x="94596" y="360444"/>
                        <a:pt x="91301" y="359054"/>
                        <a:pt x="88519" y="356271"/>
                      </a:cubicBezTo>
                      <a:cubicBezTo>
                        <a:pt x="85736" y="353488"/>
                        <a:pt x="84345" y="350193"/>
                        <a:pt x="84345" y="346386"/>
                      </a:cubicBezTo>
                      <a:cubicBezTo>
                        <a:pt x="84345" y="342580"/>
                        <a:pt x="85736" y="339285"/>
                        <a:pt x="88519" y="336502"/>
                      </a:cubicBezTo>
                      <a:cubicBezTo>
                        <a:pt x="91301" y="333719"/>
                        <a:pt x="94596" y="332329"/>
                        <a:pt x="98403" y="332329"/>
                      </a:cubicBezTo>
                      <a:close/>
                      <a:moveTo>
                        <a:pt x="140575" y="353415"/>
                      </a:moveTo>
                      <a:cubicBezTo>
                        <a:pt x="144382" y="353415"/>
                        <a:pt x="147677" y="354806"/>
                        <a:pt x="150460" y="357588"/>
                      </a:cubicBezTo>
                      <a:cubicBezTo>
                        <a:pt x="153242" y="360371"/>
                        <a:pt x="154633" y="363666"/>
                        <a:pt x="154633" y="367473"/>
                      </a:cubicBezTo>
                      <a:cubicBezTo>
                        <a:pt x="154633" y="371279"/>
                        <a:pt x="153242" y="374574"/>
                        <a:pt x="150460" y="377357"/>
                      </a:cubicBezTo>
                      <a:cubicBezTo>
                        <a:pt x="147677" y="380140"/>
                        <a:pt x="144382" y="381530"/>
                        <a:pt x="140575" y="381530"/>
                      </a:cubicBezTo>
                      <a:cubicBezTo>
                        <a:pt x="136768" y="381530"/>
                        <a:pt x="133473" y="380140"/>
                        <a:pt x="130691" y="377357"/>
                      </a:cubicBezTo>
                      <a:cubicBezTo>
                        <a:pt x="127909" y="374574"/>
                        <a:pt x="126518" y="371279"/>
                        <a:pt x="126518" y="367473"/>
                      </a:cubicBezTo>
                      <a:cubicBezTo>
                        <a:pt x="126518" y="363666"/>
                        <a:pt x="127909" y="360371"/>
                        <a:pt x="130691" y="357588"/>
                      </a:cubicBezTo>
                      <a:cubicBezTo>
                        <a:pt x="133473" y="354806"/>
                        <a:pt x="136768" y="353415"/>
                        <a:pt x="140575" y="353415"/>
                      </a:cubicBezTo>
                      <a:close/>
                      <a:moveTo>
                        <a:pt x="309266" y="311243"/>
                      </a:moveTo>
                      <a:cubicBezTo>
                        <a:pt x="313072" y="311243"/>
                        <a:pt x="316367" y="312633"/>
                        <a:pt x="319150" y="315416"/>
                      </a:cubicBezTo>
                      <a:cubicBezTo>
                        <a:pt x="321933" y="318199"/>
                        <a:pt x="323323" y="321494"/>
                        <a:pt x="323323" y="325300"/>
                      </a:cubicBezTo>
                      <a:cubicBezTo>
                        <a:pt x="323323" y="329107"/>
                        <a:pt x="321933" y="332401"/>
                        <a:pt x="319150" y="335184"/>
                      </a:cubicBezTo>
                      <a:cubicBezTo>
                        <a:pt x="316367" y="337967"/>
                        <a:pt x="313072" y="339358"/>
                        <a:pt x="309266" y="339358"/>
                      </a:cubicBezTo>
                      <a:cubicBezTo>
                        <a:pt x="305459" y="339358"/>
                        <a:pt x="302164" y="337967"/>
                        <a:pt x="299382" y="335184"/>
                      </a:cubicBezTo>
                      <a:cubicBezTo>
                        <a:pt x="296599" y="332401"/>
                        <a:pt x="295208" y="329107"/>
                        <a:pt x="295208" y="325300"/>
                      </a:cubicBezTo>
                      <a:cubicBezTo>
                        <a:pt x="295208" y="321494"/>
                        <a:pt x="296599" y="318199"/>
                        <a:pt x="299382" y="315416"/>
                      </a:cubicBezTo>
                      <a:cubicBezTo>
                        <a:pt x="302164" y="312633"/>
                        <a:pt x="305459" y="311243"/>
                        <a:pt x="309266" y="311243"/>
                      </a:cubicBezTo>
                      <a:close/>
                      <a:moveTo>
                        <a:pt x="267093" y="332329"/>
                      </a:moveTo>
                      <a:cubicBezTo>
                        <a:pt x="270900" y="332329"/>
                        <a:pt x="274194" y="333719"/>
                        <a:pt x="276977" y="336502"/>
                      </a:cubicBezTo>
                      <a:cubicBezTo>
                        <a:pt x="279760" y="339285"/>
                        <a:pt x="281151" y="342580"/>
                        <a:pt x="281151" y="346386"/>
                      </a:cubicBezTo>
                      <a:cubicBezTo>
                        <a:pt x="281151" y="350193"/>
                        <a:pt x="279760" y="353488"/>
                        <a:pt x="276977" y="356271"/>
                      </a:cubicBezTo>
                      <a:cubicBezTo>
                        <a:pt x="274194" y="359054"/>
                        <a:pt x="270900" y="360444"/>
                        <a:pt x="267093" y="360444"/>
                      </a:cubicBezTo>
                      <a:cubicBezTo>
                        <a:pt x="263287" y="360444"/>
                        <a:pt x="259992" y="359054"/>
                        <a:pt x="257209" y="356271"/>
                      </a:cubicBezTo>
                      <a:cubicBezTo>
                        <a:pt x="254426" y="353488"/>
                        <a:pt x="253036" y="350193"/>
                        <a:pt x="253036" y="346386"/>
                      </a:cubicBezTo>
                      <a:cubicBezTo>
                        <a:pt x="253036" y="342580"/>
                        <a:pt x="254426" y="339285"/>
                        <a:pt x="257209" y="336502"/>
                      </a:cubicBezTo>
                      <a:cubicBezTo>
                        <a:pt x="259992" y="333719"/>
                        <a:pt x="263287" y="332329"/>
                        <a:pt x="267093" y="332329"/>
                      </a:cubicBezTo>
                      <a:close/>
                      <a:moveTo>
                        <a:pt x="224921" y="353415"/>
                      </a:moveTo>
                      <a:cubicBezTo>
                        <a:pt x="228727" y="353415"/>
                        <a:pt x="232022" y="354806"/>
                        <a:pt x="234805" y="357588"/>
                      </a:cubicBezTo>
                      <a:cubicBezTo>
                        <a:pt x="237588" y="360371"/>
                        <a:pt x="238978" y="363666"/>
                        <a:pt x="238978" y="367473"/>
                      </a:cubicBezTo>
                      <a:cubicBezTo>
                        <a:pt x="238978" y="371279"/>
                        <a:pt x="237588" y="374574"/>
                        <a:pt x="234805" y="377357"/>
                      </a:cubicBezTo>
                      <a:cubicBezTo>
                        <a:pt x="232022" y="380140"/>
                        <a:pt x="228727" y="381530"/>
                        <a:pt x="224921" y="381530"/>
                      </a:cubicBezTo>
                      <a:cubicBezTo>
                        <a:pt x="221114" y="381530"/>
                        <a:pt x="217819" y="380140"/>
                        <a:pt x="215036" y="377357"/>
                      </a:cubicBezTo>
                      <a:cubicBezTo>
                        <a:pt x="212253" y="374574"/>
                        <a:pt x="210863" y="371279"/>
                        <a:pt x="210863" y="367473"/>
                      </a:cubicBezTo>
                      <a:cubicBezTo>
                        <a:pt x="210863" y="363666"/>
                        <a:pt x="212253" y="360371"/>
                        <a:pt x="215036" y="357588"/>
                      </a:cubicBezTo>
                      <a:cubicBezTo>
                        <a:pt x="217819" y="354806"/>
                        <a:pt x="221114" y="353415"/>
                        <a:pt x="224921" y="353415"/>
                      </a:cubicBezTo>
                      <a:close/>
                      <a:moveTo>
                        <a:pt x="182748" y="367473"/>
                      </a:moveTo>
                      <a:cubicBezTo>
                        <a:pt x="186555" y="367473"/>
                        <a:pt x="189850" y="368863"/>
                        <a:pt x="192632" y="371646"/>
                      </a:cubicBezTo>
                      <a:cubicBezTo>
                        <a:pt x="195415" y="374429"/>
                        <a:pt x="196805" y="377724"/>
                        <a:pt x="196805" y="381530"/>
                      </a:cubicBezTo>
                      <a:cubicBezTo>
                        <a:pt x="196805" y="385337"/>
                        <a:pt x="195415" y="388631"/>
                        <a:pt x="192632" y="391414"/>
                      </a:cubicBezTo>
                      <a:cubicBezTo>
                        <a:pt x="189850" y="394197"/>
                        <a:pt x="186555" y="395588"/>
                        <a:pt x="182748" y="395588"/>
                      </a:cubicBezTo>
                      <a:cubicBezTo>
                        <a:pt x="178941" y="395588"/>
                        <a:pt x="175646" y="394197"/>
                        <a:pt x="172864" y="391414"/>
                      </a:cubicBezTo>
                      <a:cubicBezTo>
                        <a:pt x="170081" y="388631"/>
                        <a:pt x="168690" y="385337"/>
                        <a:pt x="168690" y="381530"/>
                      </a:cubicBezTo>
                      <a:cubicBezTo>
                        <a:pt x="168690" y="377724"/>
                        <a:pt x="170081" y="374429"/>
                        <a:pt x="172864" y="371646"/>
                      </a:cubicBezTo>
                      <a:cubicBezTo>
                        <a:pt x="175646" y="368863"/>
                        <a:pt x="178941" y="367473"/>
                        <a:pt x="182748" y="367473"/>
                      </a:cubicBezTo>
                      <a:close/>
                      <a:moveTo>
                        <a:pt x="182748" y="311243"/>
                      </a:moveTo>
                      <a:cubicBezTo>
                        <a:pt x="186555" y="311243"/>
                        <a:pt x="189850" y="312633"/>
                        <a:pt x="192632" y="315416"/>
                      </a:cubicBezTo>
                      <a:cubicBezTo>
                        <a:pt x="195415" y="318199"/>
                        <a:pt x="196805" y="321494"/>
                        <a:pt x="196805" y="325300"/>
                      </a:cubicBezTo>
                      <a:cubicBezTo>
                        <a:pt x="196805" y="329107"/>
                        <a:pt x="195415" y="332401"/>
                        <a:pt x="192632" y="335184"/>
                      </a:cubicBezTo>
                      <a:cubicBezTo>
                        <a:pt x="189850" y="337967"/>
                        <a:pt x="186555" y="339358"/>
                        <a:pt x="182748" y="339358"/>
                      </a:cubicBezTo>
                      <a:cubicBezTo>
                        <a:pt x="178941" y="339358"/>
                        <a:pt x="175646" y="337967"/>
                        <a:pt x="172864" y="335184"/>
                      </a:cubicBezTo>
                      <a:cubicBezTo>
                        <a:pt x="170081" y="332401"/>
                        <a:pt x="168690" y="329107"/>
                        <a:pt x="168690" y="325300"/>
                      </a:cubicBezTo>
                      <a:cubicBezTo>
                        <a:pt x="168690" y="321494"/>
                        <a:pt x="170081" y="318199"/>
                        <a:pt x="172864" y="315416"/>
                      </a:cubicBezTo>
                      <a:cubicBezTo>
                        <a:pt x="175646" y="312633"/>
                        <a:pt x="178941" y="311243"/>
                        <a:pt x="182748" y="311243"/>
                      </a:cubicBezTo>
                      <a:close/>
                      <a:moveTo>
                        <a:pt x="351438" y="226897"/>
                      </a:moveTo>
                      <a:cubicBezTo>
                        <a:pt x="355245" y="226897"/>
                        <a:pt x="358540" y="228288"/>
                        <a:pt x="361322" y="231071"/>
                      </a:cubicBezTo>
                      <a:cubicBezTo>
                        <a:pt x="364105" y="233854"/>
                        <a:pt x="365496" y="237148"/>
                        <a:pt x="365496" y="240955"/>
                      </a:cubicBezTo>
                      <a:cubicBezTo>
                        <a:pt x="365496" y="244761"/>
                        <a:pt x="364105" y="248056"/>
                        <a:pt x="361322" y="250839"/>
                      </a:cubicBezTo>
                      <a:cubicBezTo>
                        <a:pt x="358540" y="253622"/>
                        <a:pt x="355245" y="255012"/>
                        <a:pt x="351438" y="255012"/>
                      </a:cubicBezTo>
                      <a:cubicBezTo>
                        <a:pt x="347632" y="255012"/>
                        <a:pt x="344337" y="253622"/>
                        <a:pt x="341554" y="250839"/>
                      </a:cubicBezTo>
                      <a:cubicBezTo>
                        <a:pt x="338771" y="248056"/>
                        <a:pt x="337381" y="244761"/>
                        <a:pt x="337381" y="240955"/>
                      </a:cubicBezTo>
                      <a:cubicBezTo>
                        <a:pt x="337381" y="237148"/>
                        <a:pt x="338771" y="233854"/>
                        <a:pt x="341554" y="231071"/>
                      </a:cubicBezTo>
                      <a:cubicBezTo>
                        <a:pt x="344337" y="228288"/>
                        <a:pt x="347632" y="226897"/>
                        <a:pt x="351438" y="226897"/>
                      </a:cubicBezTo>
                      <a:close/>
                      <a:moveTo>
                        <a:pt x="351438" y="283127"/>
                      </a:moveTo>
                      <a:cubicBezTo>
                        <a:pt x="355245" y="283127"/>
                        <a:pt x="358540" y="284518"/>
                        <a:pt x="361322" y="287301"/>
                      </a:cubicBezTo>
                      <a:cubicBezTo>
                        <a:pt x="364105" y="290084"/>
                        <a:pt x="365496" y="293379"/>
                        <a:pt x="365496" y="297185"/>
                      </a:cubicBezTo>
                      <a:cubicBezTo>
                        <a:pt x="365496" y="300992"/>
                        <a:pt x="364105" y="304286"/>
                        <a:pt x="361322" y="307069"/>
                      </a:cubicBezTo>
                      <a:cubicBezTo>
                        <a:pt x="358540" y="309852"/>
                        <a:pt x="355245" y="311243"/>
                        <a:pt x="351438" y="311243"/>
                      </a:cubicBezTo>
                      <a:cubicBezTo>
                        <a:pt x="347632" y="311243"/>
                        <a:pt x="344337" y="309852"/>
                        <a:pt x="341554" y="307069"/>
                      </a:cubicBezTo>
                      <a:cubicBezTo>
                        <a:pt x="338771" y="304286"/>
                        <a:pt x="337381" y="300992"/>
                        <a:pt x="337381" y="297185"/>
                      </a:cubicBezTo>
                      <a:cubicBezTo>
                        <a:pt x="337381" y="293379"/>
                        <a:pt x="338771" y="290084"/>
                        <a:pt x="341554" y="287301"/>
                      </a:cubicBezTo>
                      <a:cubicBezTo>
                        <a:pt x="344337" y="284518"/>
                        <a:pt x="347632" y="283127"/>
                        <a:pt x="351438" y="283127"/>
                      </a:cubicBezTo>
                      <a:close/>
                    </a:path>
                  </a:pathLst>
                </a:custGeom>
                <a:solidFill>
                  <a:srgbClr val="000000"/>
                </a:solidFill>
                <a:ln w="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a:p>
              </p:txBody>
            </p:sp>
          </p:grpSp>
          <p:grpSp>
            <p:nvGrpSpPr>
              <p:cNvPr id="204" name="Group 203">
                <a:extLst>
                  <a:ext uri="{FF2B5EF4-FFF2-40B4-BE49-F238E27FC236}">
                    <a16:creationId xmlns:a16="http://schemas.microsoft.com/office/drawing/2014/main" id="{CFEF33FC-3614-4008-9096-4CC877CC5082}"/>
                  </a:ext>
                </a:extLst>
              </p:cNvPr>
              <p:cNvGrpSpPr/>
              <p:nvPr/>
            </p:nvGrpSpPr>
            <p:grpSpPr>
              <a:xfrm>
                <a:off x="10415660" y="4322810"/>
                <a:ext cx="553093" cy="553092"/>
                <a:chOff x="10507629" y="4093147"/>
                <a:chExt cx="609342" cy="609342"/>
              </a:xfrm>
            </p:grpSpPr>
            <p:sp>
              <p:nvSpPr>
                <p:cNvPr id="220" name="Oval 219">
                  <a:extLst>
                    <a:ext uri="{FF2B5EF4-FFF2-40B4-BE49-F238E27FC236}">
                      <a16:creationId xmlns:a16="http://schemas.microsoft.com/office/drawing/2014/main" id="{5A8AC800-1C05-4478-ADE7-0E15882B6AFA}"/>
                    </a:ext>
                  </a:extLst>
                </p:cNvPr>
                <p:cNvSpPr/>
                <p:nvPr/>
              </p:nvSpPr>
              <p:spPr bwMode="auto">
                <a:xfrm>
                  <a:off x="10507629" y="4093147"/>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21" name="Graphic 61">
                  <a:extLst>
                    <a:ext uri="{FF2B5EF4-FFF2-40B4-BE49-F238E27FC236}">
                      <a16:creationId xmlns:a16="http://schemas.microsoft.com/office/drawing/2014/main" id="{D2D9F2F3-DA1E-4198-8508-B199AD8035E2}"/>
                    </a:ext>
                  </a:extLst>
                </p:cNvPr>
                <p:cNvSpPr/>
                <p:nvPr/>
              </p:nvSpPr>
              <p:spPr>
                <a:xfrm>
                  <a:off x="10647725" y="4233243"/>
                  <a:ext cx="329150" cy="329150"/>
                </a:xfrm>
                <a:custGeom>
                  <a:avLst/>
                  <a:gdLst>
                    <a:gd name="connsiteX0" fmla="*/ 287748 w 329150"/>
                    <a:gd name="connsiteY0" fmla="*/ 159400 h 329150"/>
                    <a:gd name="connsiteX1" fmla="*/ 287748 w 329150"/>
                    <a:gd name="connsiteY1" fmla="*/ 159400 h 329150"/>
                    <a:gd name="connsiteX2" fmla="*/ 287748 w 329150"/>
                    <a:gd name="connsiteY2" fmla="*/ 165611 h 329150"/>
                    <a:gd name="connsiteX3" fmla="*/ 287748 w 329150"/>
                    <a:gd name="connsiteY3" fmla="*/ 165611 h 329150"/>
                    <a:gd name="connsiteX4" fmla="*/ 329151 w 329150"/>
                    <a:gd name="connsiteY4" fmla="*/ 192522 h 329150"/>
                    <a:gd name="connsiteX5" fmla="*/ 304309 w 329150"/>
                    <a:gd name="connsiteY5" fmla="*/ 254626 h 329150"/>
                    <a:gd name="connsiteX6" fmla="*/ 254626 w 329150"/>
                    <a:gd name="connsiteY6" fmla="*/ 248416 h 329150"/>
                    <a:gd name="connsiteX7" fmla="*/ 248416 w 329150"/>
                    <a:gd name="connsiteY7" fmla="*/ 254626 h 329150"/>
                    <a:gd name="connsiteX8" fmla="*/ 258766 w 329150"/>
                    <a:gd name="connsiteY8" fmla="*/ 304309 h 329150"/>
                    <a:gd name="connsiteX9" fmla="*/ 196662 w 329150"/>
                    <a:gd name="connsiteY9" fmla="*/ 329151 h 329150"/>
                    <a:gd name="connsiteX10" fmla="*/ 169751 w 329150"/>
                    <a:gd name="connsiteY10" fmla="*/ 287748 h 329150"/>
                    <a:gd name="connsiteX11" fmla="*/ 159400 w 329150"/>
                    <a:gd name="connsiteY11" fmla="*/ 287748 h 329150"/>
                    <a:gd name="connsiteX12" fmla="*/ 132488 w 329150"/>
                    <a:gd name="connsiteY12" fmla="*/ 329151 h 329150"/>
                    <a:gd name="connsiteX13" fmla="*/ 70384 w 329150"/>
                    <a:gd name="connsiteY13" fmla="*/ 304309 h 329150"/>
                    <a:gd name="connsiteX14" fmla="*/ 82805 w 329150"/>
                    <a:gd name="connsiteY14" fmla="*/ 254626 h 329150"/>
                    <a:gd name="connsiteX15" fmla="*/ 74525 w 329150"/>
                    <a:gd name="connsiteY15" fmla="*/ 248416 h 329150"/>
                    <a:gd name="connsiteX16" fmla="*/ 24842 w 329150"/>
                    <a:gd name="connsiteY16" fmla="*/ 258766 h 329150"/>
                    <a:gd name="connsiteX17" fmla="*/ 0 w 329150"/>
                    <a:gd name="connsiteY17" fmla="*/ 196662 h 329150"/>
                    <a:gd name="connsiteX18" fmla="*/ 41403 w 329150"/>
                    <a:gd name="connsiteY18" fmla="*/ 169751 h 329150"/>
                    <a:gd name="connsiteX19" fmla="*/ 41403 w 329150"/>
                    <a:gd name="connsiteY19" fmla="*/ 169751 h 329150"/>
                    <a:gd name="connsiteX20" fmla="*/ 41403 w 329150"/>
                    <a:gd name="connsiteY20" fmla="*/ 161470 h 329150"/>
                    <a:gd name="connsiteX21" fmla="*/ 41403 w 329150"/>
                    <a:gd name="connsiteY21" fmla="*/ 161470 h 329150"/>
                    <a:gd name="connsiteX22" fmla="*/ 0 w 329150"/>
                    <a:gd name="connsiteY22" fmla="*/ 132488 h 329150"/>
                    <a:gd name="connsiteX23" fmla="*/ 24842 w 329150"/>
                    <a:gd name="connsiteY23" fmla="*/ 70384 h 329150"/>
                    <a:gd name="connsiteX24" fmla="*/ 74525 w 329150"/>
                    <a:gd name="connsiteY24" fmla="*/ 82805 h 329150"/>
                    <a:gd name="connsiteX25" fmla="*/ 82805 w 329150"/>
                    <a:gd name="connsiteY25" fmla="*/ 74525 h 329150"/>
                    <a:gd name="connsiteX26" fmla="*/ 70384 w 329150"/>
                    <a:gd name="connsiteY26" fmla="*/ 24842 h 329150"/>
                    <a:gd name="connsiteX27" fmla="*/ 132488 w 329150"/>
                    <a:gd name="connsiteY27" fmla="*/ 0 h 329150"/>
                    <a:gd name="connsiteX28" fmla="*/ 159400 w 329150"/>
                    <a:gd name="connsiteY28" fmla="*/ 41403 h 329150"/>
                    <a:gd name="connsiteX29" fmla="*/ 169751 w 329150"/>
                    <a:gd name="connsiteY29" fmla="*/ 41403 h 329150"/>
                    <a:gd name="connsiteX30" fmla="*/ 196662 w 329150"/>
                    <a:gd name="connsiteY30" fmla="*/ 0 h 329150"/>
                    <a:gd name="connsiteX31" fmla="*/ 258766 w 329150"/>
                    <a:gd name="connsiteY31" fmla="*/ 24842 h 329150"/>
                    <a:gd name="connsiteX32" fmla="*/ 248416 w 329150"/>
                    <a:gd name="connsiteY32" fmla="*/ 74525 h 329150"/>
                    <a:gd name="connsiteX33" fmla="*/ 254626 w 329150"/>
                    <a:gd name="connsiteY33" fmla="*/ 82805 h 329150"/>
                    <a:gd name="connsiteX34" fmla="*/ 304309 w 329150"/>
                    <a:gd name="connsiteY34" fmla="*/ 70384 h 329150"/>
                    <a:gd name="connsiteX35" fmla="*/ 329151 w 329150"/>
                    <a:gd name="connsiteY35" fmla="*/ 132488 h 329150"/>
                    <a:gd name="connsiteX36" fmla="*/ 269117 w 329150"/>
                    <a:gd name="connsiteY36" fmla="*/ 180101 h 329150"/>
                    <a:gd name="connsiteX37" fmla="*/ 269117 w 329150"/>
                    <a:gd name="connsiteY37" fmla="*/ 149049 h 329150"/>
                    <a:gd name="connsiteX38" fmla="*/ 306379 w 329150"/>
                    <a:gd name="connsiteY38" fmla="*/ 126278 h 329150"/>
                    <a:gd name="connsiteX39" fmla="*/ 291889 w 329150"/>
                    <a:gd name="connsiteY39" fmla="*/ 91086 h 329150"/>
                    <a:gd name="connsiteX40" fmla="*/ 248416 w 329150"/>
                    <a:gd name="connsiteY40" fmla="*/ 101436 h 329150"/>
                    <a:gd name="connsiteX41" fmla="*/ 238065 w 329150"/>
                    <a:gd name="connsiteY41" fmla="*/ 91086 h 329150"/>
                    <a:gd name="connsiteX42" fmla="*/ 227714 w 329150"/>
                    <a:gd name="connsiteY42" fmla="*/ 80735 h 329150"/>
                    <a:gd name="connsiteX43" fmla="*/ 238065 w 329150"/>
                    <a:gd name="connsiteY43" fmla="*/ 37262 h 329150"/>
                    <a:gd name="connsiteX44" fmla="*/ 202873 w 329150"/>
                    <a:gd name="connsiteY44" fmla="*/ 22771 h 329150"/>
                    <a:gd name="connsiteX45" fmla="*/ 180101 w 329150"/>
                    <a:gd name="connsiteY45" fmla="*/ 60034 h 329150"/>
                    <a:gd name="connsiteX46" fmla="*/ 149049 w 329150"/>
                    <a:gd name="connsiteY46" fmla="*/ 60034 h 329150"/>
                    <a:gd name="connsiteX47" fmla="*/ 126278 w 329150"/>
                    <a:gd name="connsiteY47" fmla="*/ 22771 h 329150"/>
                    <a:gd name="connsiteX48" fmla="*/ 91086 w 329150"/>
                    <a:gd name="connsiteY48" fmla="*/ 37262 h 329150"/>
                    <a:gd name="connsiteX49" fmla="*/ 101436 w 329150"/>
                    <a:gd name="connsiteY49" fmla="*/ 80735 h 329150"/>
                    <a:gd name="connsiteX50" fmla="*/ 91086 w 329150"/>
                    <a:gd name="connsiteY50" fmla="*/ 91086 h 329150"/>
                    <a:gd name="connsiteX51" fmla="*/ 80735 w 329150"/>
                    <a:gd name="connsiteY51" fmla="*/ 101436 h 329150"/>
                    <a:gd name="connsiteX52" fmla="*/ 37262 w 329150"/>
                    <a:gd name="connsiteY52" fmla="*/ 91086 h 329150"/>
                    <a:gd name="connsiteX53" fmla="*/ 22771 w 329150"/>
                    <a:gd name="connsiteY53" fmla="*/ 126278 h 329150"/>
                    <a:gd name="connsiteX54" fmla="*/ 60034 w 329150"/>
                    <a:gd name="connsiteY54" fmla="*/ 149049 h 329150"/>
                    <a:gd name="connsiteX55" fmla="*/ 60034 w 329150"/>
                    <a:gd name="connsiteY55" fmla="*/ 180101 h 329150"/>
                    <a:gd name="connsiteX56" fmla="*/ 22771 w 329150"/>
                    <a:gd name="connsiteY56" fmla="*/ 202873 h 329150"/>
                    <a:gd name="connsiteX57" fmla="*/ 37262 w 329150"/>
                    <a:gd name="connsiteY57" fmla="*/ 238065 h 329150"/>
                    <a:gd name="connsiteX58" fmla="*/ 80735 w 329150"/>
                    <a:gd name="connsiteY58" fmla="*/ 227714 h 329150"/>
                    <a:gd name="connsiteX59" fmla="*/ 91086 w 329150"/>
                    <a:gd name="connsiteY59" fmla="*/ 238065 h 329150"/>
                    <a:gd name="connsiteX60" fmla="*/ 101436 w 329150"/>
                    <a:gd name="connsiteY60" fmla="*/ 248416 h 329150"/>
                    <a:gd name="connsiteX61" fmla="*/ 91086 w 329150"/>
                    <a:gd name="connsiteY61" fmla="*/ 291889 h 329150"/>
                    <a:gd name="connsiteX62" fmla="*/ 126278 w 329150"/>
                    <a:gd name="connsiteY62" fmla="*/ 306379 h 329150"/>
                    <a:gd name="connsiteX63" fmla="*/ 149049 w 329150"/>
                    <a:gd name="connsiteY63" fmla="*/ 269117 h 329150"/>
                    <a:gd name="connsiteX64" fmla="*/ 180101 w 329150"/>
                    <a:gd name="connsiteY64" fmla="*/ 269117 h 329150"/>
                    <a:gd name="connsiteX65" fmla="*/ 202873 w 329150"/>
                    <a:gd name="connsiteY65" fmla="*/ 306379 h 329150"/>
                    <a:gd name="connsiteX66" fmla="*/ 238065 w 329150"/>
                    <a:gd name="connsiteY66" fmla="*/ 291889 h 329150"/>
                    <a:gd name="connsiteX67" fmla="*/ 227714 w 329150"/>
                    <a:gd name="connsiteY67" fmla="*/ 248416 h 329150"/>
                    <a:gd name="connsiteX68" fmla="*/ 238065 w 329150"/>
                    <a:gd name="connsiteY68" fmla="*/ 238065 h 329150"/>
                    <a:gd name="connsiteX69" fmla="*/ 248416 w 329150"/>
                    <a:gd name="connsiteY69" fmla="*/ 227714 h 329150"/>
                    <a:gd name="connsiteX70" fmla="*/ 291889 w 329150"/>
                    <a:gd name="connsiteY70" fmla="*/ 238065 h 329150"/>
                    <a:gd name="connsiteX71" fmla="*/ 306379 w 329150"/>
                    <a:gd name="connsiteY71" fmla="*/ 202873 h 329150"/>
                    <a:gd name="connsiteX72" fmla="*/ 165611 w 329150"/>
                    <a:gd name="connsiteY72" fmla="*/ 103507 h 329150"/>
                    <a:gd name="connsiteX73" fmla="*/ 188382 w 329150"/>
                    <a:gd name="connsiteY73" fmla="*/ 107647 h 329150"/>
                    <a:gd name="connsiteX74" fmla="*/ 207013 w 329150"/>
                    <a:gd name="connsiteY74" fmla="*/ 122138 h 329150"/>
                    <a:gd name="connsiteX75" fmla="*/ 221504 w 329150"/>
                    <a:gd name="connsiteY75" fmla="*/ 140769 h 329150"/>
                    <a:gd name="connsiteX76" fmla="*/ 225644 w 329150"/>
                    <a:gd name="connsiteY76" fmla="*/ 165611 h 329150"/>
                    <a:gd name="connsiteX77" fmla="*/ 221504 w 329150"/>
                    <a:gd name="connsiteY77" fmla="*/ 188382 h 329150"/>
                    <a:gd name="connsiteX78" fmla="*/ 207013 w 329150"/>
                    <a:gd name="connsiteY78" fmla="*/ 207013 h 329150"/>
                    <a:gd name="connsiteX79" fmla="*/ 188382 w 329150"/>
                    <a:gd name="connsiteY79" fmla="*/ 221504 h 329150"/>
                    <a:gd name="connsiteX80" fmla="*/ 165611 w 329150"/>
                    <a:gd name="connsiteY80" fmla="*/ 225644 h 329150"/>
                    <a:gd name="connsiteX81" fmla="*/ 140769 w 329150"/>
                    <a:gd name="connsiteY81" fmla="*/ 221504 h 329150"/>
                    <a:gd name="connsiteX82" fmla="*/ 122138 w 329150"/>
                    <a:gd name="connsiteY82" fmla="*/ 207013 h 329150"/>
                    <a:gd name="connsiteX83" fmla="*/ 107647 w 329150"/>
                    <a:gd name="connsiteY83" fmla="*/ 188382 h 329150"/>
                    <a:gd name="connsiteX84" fmla="*/ 103507 w 329150"/>
                    <a:gd name="connsiteY84" fmla="*/ 165611 h 329150"/>
                    <a:gd name="connsiteX85" fmla="*/ 107647 w 329150"/>
                    <a:gd name="connsiteY85" fmla="*/ 140769 h 329150"/>
                    <a:gd name="connsiteX86" fmla="*/ 122138 w 329150"/>
                    <a:gd name="connsiteY86" fmla="*/ 122138 h 329150"/>
                    <a:gd name="connsiteX87" fmla="*/ 140769 w 329150"/>
                    <a:gd name="connsiteY87" fmla="*/ 107647 h 329150"/>
                    <a:gd name="connsiteX88" fmla="*/ 165611 w 329150"/>
                    <a:gd name="connsiteY88" fmla="*/ 207013 h 329150"/>
                    <a:gd name="connsiteX89" fmla="*/ 182172 w 329150"/>
                    <a:gd name="connsiteY89" fmla="*/ 207013 h 329150"/>
                    <a:gd name="connsiteX90" fmla="*/ 194592 w 329150"/>
                    <a:gd name="connsiteY90" fmla="*/ 196662 h 329150"/>
                    <a:gd name="connsiteX91" fmla="*/ 204943 w 329150"/>
                    <a:gd name="connsiteY91" fmla="*/ 184242 h 329150"/>
                    <a:gd name="connsiteX92" fmla="*/ 207013 w 329150"/>
                    <a:gd name="connsiteY92" fmla="*/ 165611 h 329150"/>
                    <a:gd name="connsiteX93" fmla="*/ 204943 w 329150"/>
                    <a:gd name="connsiteY93" fmla="*/ 146979 h 329150"/>
                    <a:gd name="connsiteX94" fmla="*/ 194592 w 329150"/>
                    <a:gd name="connsiteY94" fmla="*/ 134559 h 329150"/>
                    <a:gd name="connsiteX95" fmla="*/ 182172 w 329150"/>
                    <a:gd name="connsiteY95" fmla="*/ 126278 h 329150"/>
                    <a:gd name="connsiteX96" fmla="*/ 165611 w 329150"/>
                    <a:gd name="connsiteY96" fmla="*/ 122138 h 329150"/>
                    <a:gd name="connsiteX97" fmla="*/ 146979 w 329150"/>
                    <a:gd name="connsiteY97" fmla="*/ 126278 h 329150"/>
                    <a:gd name="connsiteX98" fmla="*/ 134559 w 329150"/>
                    <a:gd name="connsiteY98" fmla="*/ 134559 h 329150"/>
                    <a:gd name="connsiteX99" fmla="*/ 126278 w 329150"/>
                    <a:gd name="connsiteY99" fmla="*/ 146979 h 329150"/>
                    <a:gd name="connsiteX100" fmla="*/ 122138 w 329150"/>
                    <a:gd name="connsiteY100" fmla="*/ 165611 h 329150"/>
                    <a:gd name="connsiteX101" fmla="*/ 126278 w 329150"/>
                    <a:gd name="connsiteY101" fmla="*/ 182172 h 329150"/>
                    <a:gd name="connsiteX102" fmla="*/ 134559 w 329150"/>
                    <a:gd name="connsiteY102" fmla="*/ 194592 h 329150"/>
                    <a:gd name="connsiteX103" fmla="*/ 146979 w 329150"/>
                    <a:gd name="connsiteY103" fmla="*/ 204943 h 3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29150" h="329150">
                      <a:moveTo>
                        <a:pt x="287748" y="159400"/>
                      </a:moveTo>
                      <a:lnTo>
                        <a:pt x="287748" y="159400"/>
                      </a:lnTo>
                      <a:lnTo>
                        <a:pt x="287748" y="165611"/>
                      </a:lnTo>
                      <a:lnTo>
                        <a:pt x="287748" y="165611"/>
                      </a:lnTo>
                      <a:lnTo>
                        <a:pt x="329151" y="192522"/>
                      </a:lnTo>
                      <a:lnTo>
                        <a:pt x="304309" y="254626"/>
                      </a:lnTo>
                      <a:lnTo>
                        <a:pt x="254626" y="248416"/>
                      </a:lnTo>
                      <a:lnTo>
                        <a:pt x="248416" y="254626"/>
                      </a:lnTo>
                      <a:lnTo>
                        <a:pt x="258766" y="304309"/>
                      </a:lnTo>
                      <a:lnTo>
                        <a:pt x="196662" y="329151"/>
                      </a:lnTo>
                      <a:lnTo>
                        <a:pt x="169751" y="287748"/>
                      </a:lnTo>
                      <a:lnTo>
                        <a:pt x="159400" y="287748"/>
                      </a:lnTo>
                      <a:lnTo>
                        <a:pt x="132488" y="329151"/>
                      </a:lnTo>
                      <a:lnTo>
                        <a:pt x="70384" y="304309"/>
                      </a:lnTo>
                      <a:lnTo>
                        <a:pt x="82805" y="254626"/>
                      </a:lnTo>
                      <a:lnTo>
                        <a:pt x="74525" y="248416"/>
                      </a:lnTo>
                      <a:lnTo>
                        <a:pt x="24842" y="258766"/>
                      </a:lnTo>
                      <a:lnTo>
                        <a:pt x="0" y="196662"/>
                      </a:lnTo>
                      <a:lnTo>
                        <a:pt x="41403" y="169751"/>
                      </a:lnTo>
                      <a:lnTo>
                        <a:pt x="41403" y="169751"/>
                      </a:lnTo>
                      <a:lnTo>
                        <a:pt x="41403" y="161470"/>
                      </a:lnTo>
                      <a:lnTo>
                        <a:pt x="41403" y="161470"/>
                      </a:lnTo>
                      <a:lnTo>
                        <a:pt x="0" y="132488"/>
                      </a:lnTo>
                      <a:lnTo>
                        <a:pt x="24842" y="70384"/>
                      </a:lnTo>
                      <a:lnTo>
                        <a:pt x="74525" y="82805"/>
                      </a:lnTo>
                      <a:cubicBezTo>
                        <a:pt x="76184" y="79129"/>
                        <a:pt x="79129" y="76184"/>
                        <a:pt x="82805" y="74525"/>
                      </a:cubicBezTo>
                      <a:lnTo>
                        <a:pt x="70384" y="24842"/>
                      </a:lnTo>
                      <a:lnTo>
                        <a:pt x="132488" y="0"/>
                      </a:lnTo>
                      <a:lnTo>
                        <a:pt x="159400" y="41403"/>
                      </a:lnTo>
                      <a:lnTo>
                        <a:pt x="169751" y="41403"/>
                      </a:lnTo>
                      <a:lnTo>
                        <a:pt x="196662" y="0"/>
                      </a:lnTo>
                      <a:lnTo>
                        <a:pt x="258766" y="24842"/>
                      </a:lnTo>
                      <a:lnTo>
                        <a:pt x="248416" y="74525"/>
                      </a:lnTo>
                      <a:lnTo>
                        <a:pt x="254626" y="82805"/>
                      </a:lnTo>
                      <a:lnTo>
                        <a:pt x="304309" y="70384"/>
                      </a:lnTo>
                      <a:lnTo>
                        <a:pt x="329151" y="132488"/>
                      </a:lnTo>
                      <a:close/>
                      <a:moveTo>
                        <a:pt x="269117" y="180101"/>
                      </a:moveTo>
                      <a:lnTo>
                        <a:pt x="269117" y="149049"/>
                      </a:lnTo>
                      <a:lnTo>
                        <a:pt x="306379" y="126278"/>
                      </a:lnTo>
                      <a:lnTo>
                        <a:pt x="291889" y="91086"/>
                      </a:lnTo>
                      <a:lnTo>
                        <a:pt x="248416" y="101436"/>
                      </a:lnTo>
                      <a:cubicBezTo>
                        <a:pt x="246079" y="97029"/>
                        <a:pt x="242472" y="93423"/>
                        <a:pt x="238065" y="91086"/>
                      </a:cubicBezTo>
                      <a:cubicBezTo>
                        <a:pt x="235728" y="86678"/>
                        <a:pt x="232122" y="83073"/>
                        <a:pt x="227714" y="80735"/>
                      </a:cubicBezTo>
                      <a:lnTo>
                        <a:pt x="238065" y="37262"/>
                      </a:lnTo>
                      <a:lnTo>
                        <a:pt x="202873" y="22771"/>
                      </a:lnTo>
                      <a:lnTo>
                        <a:pt x="180101" y="60034"/>
                      </a:lnTo>
                      <a:lnTo>
                        <a:pt x="149049" y="60034"/>
                      </a:lnTo>
                      <a:lnTo>
                        <a:pt x="126278" y="22771"/>
                      </a:lnTo>
                      <a:lnTo>
                        <a:pt x="91086" y="37262"/>
                      </a:lnTo>
                      <a:lnTo>
                        <a:pt x="101436" y="80735"/>
                      </a:lnTo>
                      <a:cubicBezTo>
                        <a:pt x="97029" y="83073"/>
                        <a:pt x="93423" y="86678"/>
                        <a:pt x="91086" y="91086"/>
                      </a:cubicBezTo>
                      <a:cubicBezTo>
                        <a:pt x="86678" y="93423"/>
                        <a:pt x="83073" y="97029"/>
                        <a:pt x="80735" y="101436"/>
                      </a:cubicBezTo>
                      <a:lnTo>
                        <a:pt x="37262" y="91086"/>
                      </a:lnTo>
                      <a:lnTo>
                        <a:pt x="22771" y="126278"/>
                      </a:lnTo>
                      <a:lnTo>
                        <a:pt x="60034" y="149049"/>
                      </a:lnTo>
                      <a:lnTo>
                        <a:pt x="60034" y="180101"/>
                      </a:lnTo>
                      <a:lnTo>
                        <a:pt x="22771" y="202873"/>
                      </a:lnTo>
                      <a:lnTo>
                        <a:pt x="37262" y="238065"/>
                      </a:lnTo>
                      <a:lnTo>
                        <a:pt x="80735" y="227714"/>
                      </a:lnTo>
                      <a:lnTo>
                        <a:pt x="91086" y="238065"/>
                      </a:lnTo>
                      <a:lnTo>
                        <a:pt x="101436" y="248416"/>
                      </a:lnTo>
                      <a:lnTo>
                        <a:pt x="91086" y="291889"/>
                      </a:lnTo>
                      <a:lnTo>
                        <a:pt x="126278" y="306379"/>
                      </a:lnTo>
                      <a:lnTo>
                        <a:pt x="149049" y="269117"/>
                      </a:lnTo>
                      <a:lnTo>
                        <a:pt x="180101" y="269117"/>
                      </a:lnTo>
                      <a:lnTo>
                        <a:pt x="202873" y="306379"/>
                      </a:lnTo>
                      <a:lnTo>
                        <a:pt x="238065" y="291889"/>
                      </a:lnTo>
                      <a:lnTo>
                        <a:pt x="227714" y="248416"/>
                      </a:lnTo>
                      <a:lnTo>
                        <a:pt x="238065" y="238065"/>
                      </a:lnTo>
                      <a:lnTo>
                        <a:pt x="248416" y="227714"/>
                      </a:lnTo>
                      <a:lnTo>
                        <a:pt x="291889" y="238065"/>
                      </a:lnTo>
                      <a:lnTo>
                        <a:pt x="306379" y="202873"/>
                      </a:lnTo>
                      <a:close/>
                      <a:moveTo>
                        <a:pt x="165611" y="103507"/>
                      </a:moveTo>
                      <a:lnTo>
                        <a:pt x="188382" y="107647"/>
                      </a:lnTo>
                      <a:cubicBezTo>
                        <a:pt x="195758" y="110756"/>
                        <a:pt x="202184" y="115754"/>
                        <a:pt x="207013" y="122138"/>
                      </a:cubicBezTo>
                      <a:cubicBezTo>
                        <a:pt x="212954" y="127399"/>
                        <a:pt x="217867" y="133716"/>
                        <a:pt x="221504" y="140769"/>
                      </a:cubicBezTo>
                      <a:cubicBezTo>
                        <a:pt x="224054" y="148811"/>
                        <a:pt x="225448" y="157176"/>
                        <a:pt x="225644" y="165611"/>
                      </a:cubicBezTo>
                      <a:cubicBezTo>
                        <a:pt x="225255" y="173348"/>
                        <a:pt x="223862" y="181002"/>
                        <a:pt x="221504" y="188382"/>
                      </a:cubicBezTo>
                      <a:cubicBezTo>
                        <a:pt x="218395" y="195758"/>
                        <a:pt x="213397" y="202184"/>
                        <a:pt x="207013" y="207013"/>
                      </a:cubicBezTo>
                      <a:cubicBezTo>
                        <a:pt x="202184" y="213397"/>
                        <a:pt x="195758" y="218395"/>
                        <a:pt x="188382" y="221504"/>
                      </a:cubicBezTo>
                      <a:lnTo>
                        <a:pt x="165611" y="225644"/>
                      </a:lnTo>
                      <a:lnTo>
                        <a:pt x="140769" y="221504"/>
                      </a:lnTo>
                      <a:cubicBezTo>
                        <a:pt x="133716" y="217867"/>
                        <a:pt x="127399" y="212954"/>
                        <a:pt x="122138" y="207013"/>
                      </a:cubicBezTo>
                      <a:cubicBezTo>
                        <a:pt x="115754" y="202184"/>
                        <a:pt x="110756" y="195758"/>
                        <a:pt x="107647" y="188382"/>
                      </a:cubicBezTo>
                      <a:cubicBezTo>
                        <a:pt x="105288" y="181002"/>
                        <a:pt x="103896" y="173348"/>
                        <a:pt x="103507" y="165611"/>
                      </a:cubicBezTo>
                      <a:cubicBezTo>
                        <a:pt x="103702" y="157176"/>
                        <a:pt x="105096" y="148811"/>
                        <a:pt x="107647" y="140769"/>
                      </a:cubicBezTo>
                      <a:cubicBezTo>
                        <a:pt x="111284" y="133716"/>
                        <a:pt x="116197" y="127399"/>
                        <a:pt x="122138" y="122138"/>
                      </a:cubicBezTo>
                      <a:cubicBezTo>
                        <a:pt x="127399" y="116197"/>
                        <a:pt x="133716" y="111284"/>
                        <a:pt x="140769" y="107647"/>
                      </a:cubicBezTo>
                      <a:close/>
                      <a:moveTo>
                        <a:pt x="165611" y="207013"/>
                      </a:moveTo>
                      <a:lnTo>
                        <a:pt x="182172" y="207013"/>
                      </a:lnTo>
                      <a:lnTo>
                        <a:pt x="194592" y="196662"/>
                      </a:lnTo>
                      <a:lnTo>
                        <a:pt x="204943" y="184242"/>
                      </a:lnTo>
                      <a:cubicBezTo>
                        <a:pt x="206767" y="178210"/>
                        <a:pt x="207469" y="171895"/>
                        <a:pt x="207013" y="165611"/>
                      </a:cubicBezTo>
                      <a:cubicBezTo>
                        <a:pt x="207340" y="159329"/>
                        <a:pt x="206643" y="153036"/>
                        <a:pt x="204943" y="146979"/>
                      </a:cubicBezTo>
                      <a:lnTo>
                        <a:pt x="194592" y="134559"/>
                      </a:lnTo>
                      <a:lnTo>
                        <a:pt x="182172" y="126278"/>
                      </a:lnTo>
                      <a:cubicBezTo>
                        <a:pt x="177247" y="123137"/>
                        <a:pt x="171434" y="121684"/>
                        <a:pt x="165611" y="122138"/>
                      </a:cubicBezTo>
                      <a:cubicBezTo>
                        <a:pt x="159120" y="121538"/>
                        <a:pt x="152605" y="122985"/>
                        <a:pt x="146979" y="126278"/>
                      </a:cubicBezTo>
                      <a:lnTo>
                        <a:pt x="134559" y="134559"/>
                      </a:lnTo>
                      <a:lnTo>
                        <a:pt x="126278" y="146979"/>
                      </a:lnTo>
                      <a:cubicBezTo>
                        <a:pt x="122985" y="152605"/>
                        <a:pt x="121538" y="159120"/>
                        <a:pt x="122138" y="165611"/>
                      </a:cubicBezTo>
                      <a:cubicBezTo>
                        <a:pt x="121684" y="171434"/>
                        <a:pt x="123137" y="177247"/>
                        <a:pt x="126278" y="182172"/>
                      </a:cubicBezTo>
                      <a:lnTo>
                        <a:pt x="134559" y="194592"/>
                      </a:lnTo>
                      <a:lnTo>
                        <a:pt x="146979" y="204943"/>
                      </a:lnTo>
                      <a:close/>
                    </a:path>
                  </a:pathLst>
                </a:custGeom>
                <a:solidFill>
                  <a:srgbClr val="000000"/>
                </a:solidFill>
                <a:ln w="186"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grpSp>
          <p:grpSp>
            <p:nvGrpSpPr>
              <p:cNvPr id="205" name="Group 204">
                <a:extLst>
                  <a:ext uri="{FF2B5EF4-FFF2-40B4-BE49-F238E27FC236}">
                    <a16:creationId xmlns:a16="http://schemas.microsoft.com/office/drawing/2014/main" id="{F3418176-3E6C-40C7-A5F0-3127EBC8DEC4}"/>
                  </a:ext>
                </a:extLst>
              </p:cNvPr>
              <p:cNvGrpSpPr/>
              <p:nvPr/>
            </p:nvGrpSpPr>
            <p:grpSpPr>
              <a:xfrm>
                <a:off x="10269562" y="5103675"/>
                <a:ext cx="553093" cy="553092"/>
                <a:chOff x="10352991" y="4858635"/>
                <a:chExt cx="609342" cy="609342"/>
              </a:xfrm>
            </p:grpSpPr>
            <p:sp>
              <p:nvSpPr>
                <p:cNvPr id="218" name="Oval 217">
                  <a:extLst>
                    <a:ext uri="{FF2B5EF4-FFF2-40B4-BE49-F238E27FC236}">
                      <a16:creationId xmlns:a16="http://schemas.microsoft.com/office/drawing/2014/main" id="{5D6B54A8-45E7-41B5-A4B0-E623A8400640}"/>
                    </a:ext>
                  </a:extLst>
                </p:cNvPr>
                <p:cNvSpPr/>
                <p:nvPr/>
              </p:nvSpPr>
              <p:spPr bwMode="auto">
                <a:xfrm>
                  <a:off x="10352991" y="4858635"/>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19" name="Graphic 58">
                  <a:extLst>
                    <a:ext uri="{FF2B5EF4-FFF2-40B4-BE49-F238E27FC236}">
                      <a16:creationId xmlns:a16="http://schemas.microsoft.com/office/drawing/2014/main" id="{59A6E32D-48B3-4A74-974F-472EB0FA70AB}"/>
                    </a:ext>
                  </a:extLst>
                </p:cNvPr>
                <p:cNvSpPr/>
                <p:nvPr/>
              </p:nvSpPr>
              <p:spPr>
                <a:xfrm>
                  <a:off x="10496706" y="5002350"/>
                  <a:ext cx="321912" cy="321912"/>
                </a:xfrm>
                <a:custGeom>
                  <a:avLst/>
                  <a:gdLst>
                    <a:gd name="connsiteX0" fmla="*/ 343752 w 389167"/>
                    <a:gd name="connsiteY0" fmla="*/ 174061 h 389167"/>
                    <a:gd name="connsiteX1" fmla="*/ 361424 w 389167"/>
                    <a:gd name="connsiteY1" fmla="*/ 177671 h 389167"/>
                    <a:gd name="connsiteX2" fmla="*/ 375865 w 389167"/>
                    <a:gd name="connsiteY2" fmla="*/ 187363 h 389167"/>
                    <a:gd name="connsiteX3" fmla="*/ 385557 w 389167"/>
                    <a:gd name="connsiteY3" fmla="*/ 201804 h 389167"/>
                    <a:gd name="connsiteX4" fmla="*/ 389167 w 389167"/>
                    <a:gd name="connsiteY4" fmla="*/ 219477 h 389167"/>
                    <a:gd name="connsiteX5" fmla="*/ 385557 w 389167"/>
                    <a:gd name="connsiteY5" fmla="*/ 237149 h 389167"/>
                    <a:gd name="connsiteX6" fmla="*/ 375865 w 389167"/>
                    <a:gd name="connsiteY6" fmla="*/ 251590 h 389167"/>
                    <a:gd name="connsiteX7" fmla="*/ 361424 w 389167"/>
                    <a:gd name="connsiteY7" fmla="*/ 261282 h 389167"/>
                    <a:gd name="connsiteX8" fmla="*/ 343752 w 389167"/>
                    <a:gd name="connsiteY8" fmla="*/ 264892 h 389167"/>
                    <a:gd name="connsiteX9" fmla="*/ 326269 w 389167"/>
                    <a:gd name="connsiteY9" fmla="*/ 261472 h 389167"/>
                    <a:gd name="connsiteX10" fmla="*/ 312018 w 389167"/>
                    <a:gd name="connsiteY10" fmla="*/ 251780 h 389167"/>
                    <a:gd name="connsiteX11" fmla="*/ 302137 w 389167"/>
                    <a:gd name="connsiteY11" fmla="*/ 237529 h 389167"/>
                    <a:gd name="connsiteX12" fmla="*/ 298336 w 389167"/>
                    <a:gd name="connsiteY12" fmla="*/ 220047 h 389167"/>
                    <a:gd name="connsiteX13" fmla="*/ 262042 w 389167"/>
                    <a:gd name="connsiteY13" fmla="*/ 213966 h 389167"/>
                    <a:gd name="connsiteX14" fmla="*/ 247980 w 389167"/>
                    <a:gd name="connsiteY14" fmla="*/ 240189 h 389167"/>
                    <a:gd name="connsiteX15" fmla="*/ 224417 w 389167"/>
                    <a:gd name="connsiteY15" fmla="*/ 258241 h 389167"/>
                    <a:gd name="connsiteX16" fmla="*/ 237909 w 389167"/>
                    <a:gd name="connsiteY16" fmla="*/ 298716 h 389167"/>
                    <a:gd name="connsiteX17" fmla="*/ 241139 w 389167"/>
                    <a:gd name="connsiteY17" fmla="*/ 298526 h 389167"/>
                    <a:gd name="connsiteX18" fmla="*/ 244370 w 389167"/>
                    <a:gd name="connsiteY18" fmla="*/ 298336 h 389167"/>
                    <a:gd name="connsiteX19" fmla="*/ 261852 w 389167"/>
                    <a:gd name="connsiteY19" fmla="*/ 301946 h 389167"/>
                    <a:gd name="connsiteX20" fmla="*/ 276293 w 389167"/>
                    <a:gd name="connsiteY20" fmla="*/ 311638 h 389167"/>
                    <a:gd name="connsiteX21" fmla="*/ 286175 w 389167"/>
                    <a:gd name="connsiteY21" fmla="*/ 326079 h 389167"/>
                    <a:gd name="connsiteX22" fmla="*/ 289785 w 389167"/>
                    <a:gd name="connsiteY22" fmla="*/ 343752 h 389167"/>
                    <a:gd name="connsiteX23" fmla="*/ 286175 w 389167"/>
                    <a:gd name="connsiteY23" fmla="*/ 361234 h 389167"/>
                    <a:gd name="connsiteX24" fmla="*/ 276483 w 389167"/>
                    <a:gd name="connsiteY24" fmla="*/ 375675 h 389167"/>
                    <a:gd name="connsiteX25" fmla="*/ 262042 w 389167"/>
                    <a:gd name="connsiteY25" fmla="*/ 385557 h 389167"/>
                    <a:gd name="connsiteX26" fmla="*/ 244370 w 389167"/>
                    <a:gd name="connsiteY26" fmla="*/ 389167 h 389167"/>
                    <a:gd name="connsiteX27" fmla="*/ 226697 w 389167"/>
                    <a:gd name="connsiteY27" fmla="*/ 385557 h 389167"/>
                    <a:gd name="connsiteX28" fmla="*/ 212256 w 389167"/>
                    <a:gd name="connsiteY28" fmla="*/ 375865 h 389167"/>
                    <a:gd name="connsiteX29" fmla="*/ 202564 w 389167"/>
                    <a:gd name="connsiteY29" fmla="*/ 361614 h 389167"/>
                    <a:gd name="connsiteX30" fmla="*/ 198954 w 389167"/>
                    <a:gd name="connsiteY30" fmla="*/ 343752 h 389167"/>
                    <a:gd name="connsiteX31" fmla="*/ 205225 w 389167"/>
                    <a:gd name="connsiteY31" fmla="*/ 320569 h 389167"/>
                    <a:gd name="connsiteX32" fmla="*/ 222517 w 389167"/>
                    <a:gd name="connsiteY32" fmla="*/ 303847 h 389167"/>
                    <a:gd name="connsiteX33" fmla="*/ 209025 w 389167"/>
                    <a:gd name="connsiteY33" fmla="*/ 263372 h 389167"/>
                    <a:gd name="connsiteX34" fmla="*/ 201994 w 389167"/>
                    <a:gd name="connsiteY34" fmla="*/ 264512 h 389167"/>
                    <a:gd name="connsiteX35" fmla="*/ 194584 w 389167"/>
                    <a:gd name="connsiteY35" fmla="*/ 264892 h 389167"/>
                    <a:gd name="connsiteX36" fmla="*/ 177291 w 389167"/>
                    <a:gd name="connsiteY36" fmla="*/ 262802 h 389167"/>
                    <a:gd name="connsiteX37" fmla="*/ 161139 w 389167"/>
                    <a:gd name="connsiteY37" fmla="*/ 256341 h 389167"/>
                    <a:gd name="connsiteX38" fmla="*/ 147078 w 389167"/>
                    <a:gd name="connsiteY38" fmla="*/ 246270 h 389167"/>
                    <a:gd name="connsiteX39" fmla="*/ 135866 w 389167"/>
                    <a:gd name="connsiteY39" fmla="*/ 232968 h 389167"/>
                    <a:gd name="connsiteX40" fmla="*/ 88931 w 389167"/>
                    <a:gd name="connsiteY40" fmla="*/ 256531 h 389167"/>
                    <a:gd name="connsiteX41" fmla="*/ 90831 w 389167"/>
                    <a:gd name="connsiteY41" fmla="*/ 269263 h 389167"/>
                    <a:gd name="connsiteX42" fmla="*/ 87221 w 389167"/>
                    <a:gd name="connsiteY42" fmla="*/ 286745 h 389167"/>
                    <a:gd name="connsiteX43" fmla="*/ 77529 w 389167"/>
                    <a:gd name="connsiteY43" fmla="*/ 301186 h 389167"/>
                    <a:gd name="connsiteX44" fmla="*/ 63088 w 389167"/>
                    <a:gd name="connsiteY44" fmla="*/ 310878 h 389167"/>
                    <a:gd name="connsiteX45" fmla="*/ 45415 w 389167"/>
                    <a:gd name="connsiteY45" fmla="*/ 314488 h 389167"/>
                    <a:gd name="connsiteX46" fmla="*/ 27933 w 389167"/>
                    <a:gd name="connsiteY46" fmla="*/ 310878 h 389167"/>
                    <a:gd name="connsiteX47" fmla="*/ 13492 w 389167"/>
                    <a:gd name="connsiteY47" fmla="*/ 301186 h 389167"/>
                    <a:gd name="connsiteX48" fmla="*/ 3610 w 389167"/>
                    <a:gd name="connsiteY48" fmla="*/ 286935 h 389167"/>
                    <a:gd name="connsiteX49" fmla="*/ 0 w 389167"/>
                    <a:gd name="connsiteY49" fmla="*/ 269263 h 389167"/>
                    <a:gd name="connsiteX50" fmla="*/ 3610 w 389167"/>
                    <a:gd name="connsiteY50" fmla="*/ 251590 h 389167"/>
                    <a:gd name="connsiteX51" fmla="*/ 13302 w 389167"/>
                    <a:gd name="connsiteY51" fmla="*/ 237149 h 389167"/>
                    <a:gd name="connsiteX52" fmla="*/ 27553 w 389167"/>
                    <a:gd name="connsiteY52" fmla="*/ 227457 h 389167"/>
                    <a:gd name="connsiteX53" fmla="*/ 45415 w 389167"/>
                    <a:gd name="connsiteY53" fmla="*/ 223847 h 389167"/>
                    <a:gd name="connsiteX54" fmla="*/ 65748 w 389167"/>
                    <a:gd name="connsiteY54" fmla="*/ 228598 h 389167"/>
                    <a:gd name="connsiteX55" fmla="*/ 81710 w 389167"/>
                    <a:gd name="connsiteY55" fmla="*/ 241899 h 389167"/>
                    <a:gd name="connsiteX56" fmla="*/ 128456 w 389167"/>
                    <a:gd name="connsiteY56" fmla="*/ 218526 h 389167"/>
                    <a:gd name="connsiteX57" fmla="*/ 125415 w 389167"/>
                    <a:gd name="connsiteY57" fmla="*/ 206745 h 389167"/>
                    <a:gd name="connsiteX58" fmla="*/ 124275 w 389167"/>
                    <a:gd name="connsiteY58" fmla="*/ 194584 h 389167"/>
                    <a:gd name="connsiteX59" fmla="*/ 129596 w 389167"/>
                    <a:gd name="connsiteY59" fmla="*/ 167980 h 389167"/>
                    <a:gd name="connsiteX60" fmla="*/ 144607 w 389167"/>
                    <a:gd name="connsiteY60" fmla="*/ 145178 h 389167"/>
                    <a:gd name="connsiteX61" fmla="*/ 116674 w 389167"/>
                    <a:gd name="connsiteY61" fmla="*/ 110213 h 389167"/>
                    <a:gd name="connsiteX62" fmla="*/ 106223 w 389167"/>
                    <a:gd name="connsiteY62" fmla="*/ 114204 h 389167"/>
                    <a:gd name="connsiteX63" fmla="*/ 95202 w 389167"/>
                    <a:gd name="connsiteY63" fmla="*/ 115724 h 389167"/>
                    <a:gd name="connsiteX64" fmla="*/ 77529 w 389167"/>
                    <a:gd name="connsiteY64" fmla="*/ 112114 h 389167"/>
                    <a:gd name="connsiteX65" fmla="*/ 63088 w 389167"/>
                    <a:gd name="connsiteY65" fmla="*/ 102422 h 389167"/>
                    <a:gd name="connsiteX66" fmla="*/ 53396 w 389167"/>
                    <a:gd name="connsiteY66" fmla="*/ 88171 h 389167"/>
                    <a:gd name="connsiteX67" fmla="*/ 49786 w 389167"/>
                    <a:gd name="connsiteY67" fmla="*/ 70308 h 389167"/>
                    <a:gd name="connsiteX68" fmla="*/ 53396 w 389167"/>
                    <a:gd name="connsiteY68" fmla="*/ 52636 h 389167"/>
                    <a:gd name="connsiteX69" fmla="*/ 63088 w 389167"/>
                    <a:gd name="connsiteY69" fmla="*/ 38195 h 389167"/>
                    <a:gd name="connsiteX70" fmla="*/ 77339 w 389167"/>
                    <a:gd name="connsiteY70" fmla="*/ 28503 h 389167"/>
                    <a:gd name="connsiteX71" fmla="*/ 95202 w 389167"/>
                    <a:gd name="connsiteY71" fmla="*/ 24893 h 389167"/>
                    <a:gd name="connsiteX72" fmla="*/ 112684 w 389167"/>
                    <a:gd name="connsiteY72" fmla="*/ 28503 h 389167"/>
                    <a:gd name="connsiteX73" fmla="*/ 127125 w 389167"/>
                    <a:gd name="connsiteY73" fmla="*/ 38195 h 389167"/>
                    <a:gd name="connsiteX74" fmla="*/ 137007 w 389167"/>
                    <a:gd name="connsiteY74" fmla="*/ 52636 h 389167"/>
                    <a:gd name="connsiteX75" fmla="*/ 140617 w 389167"/>
                    <a:gd name="connsiteY75" fmla="*/ 70308 h 389167"/>
                    <a:gd name="connsiteX76" fmla="*/ 137767 w 389167"/>
                    <a:gd name="connsiteY76" fmla="*/ 86270 h 389167"/>
                    <a:gd name="connsiteX77" fmla="*/ 129406 w 389167"/>
                    <a:gd name="connsiteY77" fmla="*/ 100142 h 389167"/>
                    <a:gd name="connsiteX78" fmla="*/ 157339 w 389167"/>
                    <a:gd name="connsiteY78" fmla="*/ 135106 h 389167"/>
                    <a:gd name="connsiteX79" fmla="*/ 175201 w 389167"/>
                    <a:gd name="connsiteY79" fmla="*/ 127125 h 389167"/>
                    <a:gd name="connsiteX80" fmla="*/ 194584 w 389167"/>
                    <a:gd name="connsiteY80" fmla="*/ 124275 h 389167"/>
                    <a:gd name="connsiteX81" fmla="*/ 226507 w 389167"/>
                    <a:gd name="connsiteY81" fmla="*/ 132066 h 389167"/>
                    <a:gd name="connsiteX82" fmla="*/ 262612 w 389167"/>
                    <a:gd name="connsiteY82" fmla="*/ 78099 h 389167"/>
                    <a:gd name="connsiteX83" fmla="*/ 252350 w 389167"/>
                    <a:gd name="connsiteY83" fmla="*/ 63278 h 389167"/>
                    <a:gd name="connsiteX84" fmla="*/ 248550 w 389167"/>
                    <a:gd name="connsiteY84" fmla="*/ 45415 h 389167"/>
                    <a:gd name="connsiteX85" fmla="*/ 252160 w 389167"/>
                    <a:gd name="connsiteY85" fmla="*/ 27933 h 389167"/>
                    <a:gd name="connsiteX86" fmla="*/ 261852 w 389167"/>
                    <a:gd name="connsiteY86" fmla="*/ 13492 h 389167"/>
                    <a:gd name="connsiteX87" fmla="*/ 276293 w 389167"/>
                    <a:gd name="connsiteY87" fmla="*/ 3610 h 389167"/>
                    <a:gd name="connsiteX88" fmla="*/ 293966 w 389167"/>
                    <a:gd name="connsiteY88" fmla="*/ 0 h 389167"/>
                    <a:gd name="connsiteX89" fmla="*/ 311638 w 389167"/>
                    <a:gd name="connsiteY89" fmla="*/ 3610 h 389167"/>
                    <a:gd name="connsiteX90" fmla="*/ 326079 w 389167"/>
                    <a:gd name="connsiteY90" fmla="*/ 13302 h 389167"/>
                    <a:gd name="connsiteX91" fmla="*/ 335771 w 389167"/>
                    <a:gd name="connsiteY91" fmla="*/ 27743 h 389167"/>
                    <a:gd name="connsiteX92" fmla="*/ 339381 w 389167"/>
                    <a:gd name="connsiteY92" fmla="*/ 45415 h 389167"/>
                    <a:gd name="connsiteX93" fmla="*/ 335771 w 389167"/>
                    <a:gd name="connsiteY93" fmla="*/ 63088 h 389167"/>
                    <a:gd name="connsiteX94" fmla="*/ 326079 w 389167"/>
                    <a:gd name="connsiteY94" fmla="*/ 77529 h 389167"/>
                    <a:gd name="connsiteX95" fmla="*/ 311638 w 389167"/>
                    <a:gd name="connsiteY95" fmla="*/ 87221 h 389167"/>
                    <a:gd name="connsiteX96" fmla="*/ 293966 w 389167"/>
                    <a:gd name="connsiteY96" fmla="*/ 90831 h 389167"/>
                    <a:gd name="connsiteX97" fmla="*/ 275913 w 389167"/>
                    <a:gd name="connsiteY97" fmla="*/ 87031 h 389167"/>
                    <a:gd name="connsiteX98" fmla="*/ 239999 w 389167"/>
                    <a:gd name="connsiteY98" fmla="*/ 140997 h 389167"/>
                    <a:gd name="connsiteX99" fmla="*/ 258431 w 389167"/>
                    <a:gd name="connsiteY99" fmla="*/ 164940 h 389167"/>
                    <a:gd name="connsiteX100" fmla="*/ 264892 w 389167"/>
                    <a:gd name="connsiteY100" fmla="*/ 194584 h 389167"/>
                    <a:gd name="connsiteX101" fmla="*/ 264892 w 389167"/>
                    <a:gd name="connsiteY101" fmla="*/ 196294 h 389167"/>
                    <a:gd name="connsiteX102" fmla="*/ 264702 w 389167"/>
                    <a:gd name="connsiteY102" fmla="*/ 198004 h 389167"/>
                    <a:gd name="connsiteX103" fmla="*/ 300996 w 389167"/>
                    <a:gd name="connsiteY103" fmla="*/ 204085 h 389167"/>
                    <a:gd name="connsiteX104" fmla="*/ 307647 w 389167"/>
                    <a:gd name="connsiteY104" fmla="*/ 191923 h 389167"/>
                    <a:gd name="connsiteX105" fmla="*/ 317528 w 389167"/>
                    <a:gd name="connsiteY105" fmla="*/ 182422 h 389167"/>
                    <a:gd name="connsiteX106" fmla="*/ 329880 w 389167"/>
                    <a:gd name="connsiteY106" fmla="*/ 176341 h 389167"/>
                    <a:gd name="connsiteX107" fmla="*/ 343752 w 389167"/>
                    <a:gd name="connsiteY107" fmla="*/ 174061 h 389167"/>
                    <a:gd name="connsiteX108" fmla="*/ 293966 w 389167"/>
                    <a:gd name="connsiteY108" fmla="*/ 16152 h 389167"/>
                    <a:gd name="connsiteX109" fmla="*/ 282564 w 389167"/>
                    <a:gd name="connsiteY109" fmla="*/ 18432 h 389167"/>
                    <a:gd name="connsiteX110" fmla="*/ 273443 w 389167"/>
                    <a:gd name="connsiteY110" fmla="*/ 24893 h 389167"/>
                    <a:gd name="connsiteX111" fmla="*/ 267172 w 389167"/>
                    <a:gd name="connsiteY111" fmla="*/ 34204 h 389167"/>
                    <a:gd name="connsiteX112" fmla="*/ 264892 w 389167"/>
                    <a:gd name="connsiteY112" fmla="*/ 45415 h 389167"/>
                    <a:gd name="connsiteX113" fmla="*/ 267172 w 389167"/>
                    <a:gd name="connsiteY113" fmla="*/ 56817 h 389167"/>
                    <a:gd name="connsiteX114" fmla="*/ 273253 w 389167"/>
                    <a:gd name="connsiteY114" fmla="*/ 66128 h 389167"/>
                    <a:gd name="connsiteX115" fmla="*/ 282564 w 389167"/>
                    <a:gd name="connsiteY115" fmla="*/ 72399 h 389167"/>
                    <a:gd name="connsiteX116" fmla="*/ 293966 w 389167"/>
                    <a:gd name="connsiteY116" fmla="*/ 74679 h 389167"/>
                    <a:gd name="connsiteX117" fmla="*/ 305367 w 389167"/>
                    <a:gd name="connsiteY117" fmla="*/ 72399 h 389167"/>
                    <a:gd name="connsiteX118" fmla="*/ 314678 w 389167"/>
                    <a:gd name="connsiteY118" fmla="*/ 66128 h 389167"/>
                    <a:gd name="connsiteX119" fmla="*/ 320949 w 389167"/>
                    <a:gd name="connsiteY119" fmla="*/ 56817 h 389167"/>
                    <a:gd name="connsiteX120" fmla="*/ 323229 w 389167"/>
                    <a:gd name="connsiteY120" fmla="*/ 45415 h 389167"/>
                    <a:gd name="connsiteX121" fmla="*/ 320949 w 389167"/>
                    <a:gd name="connsiteY121" fmla="*/ 34014 h 389167"/>
                    <a:gd name="connsiteX122" fmla="*/ 314678 w 389167"/>
                    <a:gd name="connsiteY122" fmla="*/ 24703 h 389167"/>
                    <a:gd name="connsiteX123" fmla="*/ 305367 w 389167"/>
                    <a:gd name="connsiteY123" fmla="*/ 18432 h 389167"/>
                    <a:gd name="connsiteX124" fmla="*/ 293966 w 389167"/>
                    <a:gd name="connsiteY124" fmla="*/ 16152 h 389167"/>
                    <a:gd name="connsiteX125" fmla="*/ 45415 w 389167"/>
                    <a:gd name="connsiteY125" fmla="*/ 298336 h 389167"/>
                    <a:gd name="connsiteX126" fmla="*/ 56627 w 389167"/>
                    <a:gd name="connsiteY126" fmla="*/ 296056 h 389167"/>
                    <a:gd name="connsiteX127" fmla="*/ 65938 w 389167"/>
                    <a:gd name="connsiteY127" fmla="*/ 289975 h 389167"/>
                    <a:gd name="connsiteX128" fmla="*/ 72209 w 389167"/>
                    <a:gd name="connsiteY128" fmla="*/ 280664 h 389167"/>
                    <a:gd name="connsiteX129" fmla="*/ 74679 w 389167"/>
                    <a:gd name="connsiteY129" fmla="*/ 269263 h 389167"/>
                    <a:gd name="connsiteX130" fmla="*/ 72399 w 389167"/>
                    <a:gd name="connsiteY130" fmla="*/ 257861 h 389167"/>
                    <a:gd name="connsiteX131" fmla="*/ 66128 w 389167"/>
                    <a:gd name="connsiteY131" fmla="*/ 248550 h 389167"/>
                    <a:gd name="connsiteX132" fmla="*/ 56817 w 389167"/>
                    <a:gd name="connsiteY132" fmla="*/ 242279 h 389167"/>
                    <a:gd name="connsiteX133" fmla="*/ 45415 w 389167"/>
                    <a:gd name="connsiteY133" fmla="*/ 239999 h 389167"/>
                    <a:gd name="connsiteX134" fmla="*/ 34014 w 389167"/>
                    <a:gd name="connsiteY134" fmla="*/ 242279 h 389167"/>
                    <a:gd name="connsiteX135" fmla="*/ 24703 w 389167"/>
                    <a:gd name="connsiteY135" fmla="*/ 248550 h 389167"/>
                    <a:gd name="connsiteX136" fmla="*/ 18432 w 389167"/>
                    <a:gd name="connsiteY136" fmla="*/ 257861 h 389167"/>
                    <a:gd name="connsiteX137" fmla="*/ 16152 w 389167"/>
                    <a:gd name="connsiteY137" fmla="*/ 269263 h 389167"/>
                    <a:gd name="connsiteX138" fmla="*/ 18432 w 389167"/>
                    <a:gd name="connsiteY138" fmla="*/ 280664 h 389167"/>
                    <a:gd name="connsiteX139" fmla="*/ 24703 w 389167"/>
                    <a:gd name="connsiteY139" fmla="*/ 289785 h 389167"/>
                    <a:gd name="connsiteX140" fmla="*/ 34014 w 389167"/>
                    <a:gd name="connsiteY140" fmla="*/ 296056 h 389167"/>
                    <a:gd name="connsiteX141" fmla="*/ 45415 w 389167"/>
                    <a:gd name="connsiteY141" fmla="*/ 298336 h 389167"/>
                    <a:gd name="connsiteX142" fmla="*/ 273443 w 389167"/>
                    <a:gd name="connsiteY142" fmla="*/ 343752 h 389167"/>
                    <a:gd name="connsiteX143" fmla="*/ 271163 w 389167"/>
                    <a:gd name="connsiteY143" fmla="*/ 332540 h 389167"/>
                    <a:gd name="connsiteX144" fmla="*/ 265082 w 389167"/>
                    <a:gd name="connsiteY144" fmla="*/ 323229 h 389167"/>
                    <a:gd name="connsiteX145" fmla="*/ 255771 w 389167"/>
                    <a:gd name="connsiteY145" fmla="*/ 316958 h 389167"/>
                    <a:gd name="connsiteX146" fmla="*/ 244370 w 389167"/>
                    <a:gd name="connsiteY146" fmla="*/ 314488 h 389167"/>
                    <a:gd name="connsiteX147" fmla="*/ 232968 w 389167"/>
                    <a:gd name="connsiteY147" fmla="*/ 316768 h 389167"/>
                    <a:gd name="connsiteX148" fmla="*/ 223657 w 389167"/>
                    <a:gd name="connsiteY148" fmla="*/ 323039 h 389167"/>
                    <a:gd name="connsiteX149" fmla="*/ 217386 w 389167"/>
                    <a:gd name="connsiteY149" fmla="*/ 332350 h 389167"/>
                    <a:gd name="connsiteX150" fmla="*/ 215106 w 389167"/>
                    <a:gd name="connsiteY150" fmla="*/ 343752 h 389167"/>
                    <a:gd name="connsiteX151" fmla="*/ 217386 w 389167"/>
                    <a:gd name="connsiteY151" fmla="*/ 355153 h 389167"/>
                    <a:gd name="connsiteX152" fmla="*/ 223657 w 389167"/>
                    <a:gd name="connsiteY152" fmla="*/ 364464 h 389167"/>
                    <a:gd name="connsiteX153" fmla="*/ 232968 w 389167"/>
                    <a:gd name="connsiteY153" fmla="*/ 370735 h 389167"/>
                    <a:gd name="connsiteX154" fmla="*/ 244370 w 389167"/>
                    <a:gd name="connsiteY154" fmla="*/ 373015 h 389167"/>
                    <a:gd name="connsiteX155" fmla="*/ 255771 w 389167"/>
                    <a:gd name="connsiteY155" fmla="*/ 370735 h 389167"/>
                    <a:gd name="connsiteX156" fmla="*/ 264892 w 389167"/>
                    <a:gd name="connsiteY156" fmla="*/ 364464 h 389167"/>
                    <a:gd name="connsiteX157" fmla="*/ 271163 w 389167"/>
                    <a:gd name="connsiteY157" fmla="*/ 355153 h 389167"/>
                    <a:gd name="connsiteX158" fmla="*/ 273443 w 389167"/>
                    <a:gd name="connsiteY158" fmla="*/ 343752 h 389167"/>
                    <a:gd name="connsiteX159" fmla="*/ 65938 w 389167"/>
                    <a:gd name="connsiteY159" fmla="*/ 70308 h 389167"/>
                    <a:gd name="connsiteX160" fmla="*/ 68218 w 389167"/>
                    <a:gd name="connsiteY160" fmla="*/ 81710 h 389167"/>
                    <a:gd name="connsiteX161" fmla="*/ 74489 w 389167"/>
                    <a:gd name="connsiteY161" fmla="*/ 90831 h 389167"/>
                    <a:gd name="connsiteX162" fmla="*/ 83800 w 389167"/>
                    <a:gd name="connsiteY162" fmla="*/ 97102 h 389167"/>
                    <a:gd name="connsiteX163" fmla="*/ 95202 w 389167"/>
                    <a:gd name="connsiteY163" fmla="*/ 99382 h 389167"/>
                    <a:gd name="connsiteX164" fmla="*/ 106413 w 389167"/>
                    <a:gd name="connsiteY164" fmla="*/ 97102 h 389167"/>
                    <a:gd name="connsiteX165" fmla="*/ 115724 w 389167"/>
                    <a:gd name="connsiteY165" fmla="*/ 90831 h 389167"/>
                    <a:gd name="connsiteX166" fmla="*/ 121995 w 389167"/>
                    <a:gd name="connsiteY166" fmla="*/ 81710 h 389167"/>
                    <a:gd name="connsiteX167" fmla="*/ 124275 w 389167"/>
                    <a:gd name="connsiteY167" fmla="*/ 70308 h 389167"/>
                    <a:gd name="connsiteX168" fmla="*/ 121995 w 389167"/>
                    <a:gd name="connsiteY168" fmla="*/ 59097 h 389167"/>
                    <a:gd name="connsiteX169" fmla="*/ 115914 w 389167"/>
                    <a:gd name="connsiteY169" fmla="*/ 49786 h 389167"/>
                    <a:gd name="connsiteX170" fmla="*/ 106603 w 389167"/>
                    <a:gd name="connsiteY170" fmla="*/ 43515 h 389167"/>
                    <a:gd name="connsiteX171" fmla="*/ 95202 w 389167"/>
                    <a:gd name="connsiteY171" fmla="*/ 41045 h 389167"/>
                    <a:gd name="connsiteX172" fmla="*/ 83800 w 389167"/>
                    <a:gd name="connsiteY172" fmla="*/ 43325 h 389167"/>
                    <a:gd name="connsiteX173" fmla="*/ 74489 w 389167"/>
                    <a:gd name="connsiteY173" fmla="*/ 49596 h 389167"/>
                    <a:gd name="connsiteX174" fmla="*/ 68218 w 389167"/>
                    <a:gd name="connsiteY174" fmla="*/ 58907 h 389167"/>
                    <a:gd name="connsiteX175" fmla="*/ 65938 w 389167"/>
                    <a:gd name="connsiteY175" fmla="*/ 70308 h 389167"/>
                    <a:gd name="connsiteX176" fmla="*/ 194584 w 389167"/>
                    <a:gd name="connsiteY176" fmla="*/ 248550 h 389167"/>
                    <a:gd name="connsiteX177" fmla="*/ 215486 w 389167"/>
                    <a:gd name="connsiteY177" fmla="*/ 244370 h 389167"/>
                    <a:gd name="connsiteX178" fmla="*/ 232588 w 389167"/>
                    <a:gd name="connsiteY178" fmla="*/ 232778 h 389167"/>
                    <a:gd name="connsiteX179" fmla="*/ 244179 w 389167"/>
                    <a:gd name="connsiteY179" fmla="*/ 215676 h 389167"/>
                    <a:gd name="connsiteX180" fmla="*/ 248550 w 389167"/>
                    <a:gd name="connsiteY180" fmla="*/ 194584 h 389167"/>
                    <a:gd name="connsiteX181" fmla="*/ 244370 w 389167"/>
                    <a:gd name="connsiteY181" fmla="*/ 173681 h 389167"/>
                    <a:gd name="connsiteX182" fmla="*/ 232778 w 389167"/>
                    <a:gd name="connsiteY182" fmla="*/ 156579 h 389167"/>
                    <a:gd name="connsiteX183" fmla="*/ 215676 w 389167"/>
                    <a:gd name="connsiteY183" fmla="*/ 144988 h 389167"/>
                    <a:gd name="connsiteX184" fmla="*/ 194584 w 389167"/>
                    <a:gd name="connsiteY184" fmla="*/ 140617 h 389167"/>
                    <a:gd name="connsiteX185" fmla="*/ 173681 w 389167"/>
                    <a:gd name="connsiteY185" fmla="*/ 144797 h 389167"/>
                    <a:gd name="connsiteX186" fmla="*/ 156579 w 389167"/>
                    <a:gd name="connsiteY186" fmla="*/ 156389 h 389167"/>
                    <a:gd name="connsiteX187" fmla="*/ 144988 w 389167"/>
                    <a:gd name="connsiteY187" fmla="*/ 173491 h 389167"/>
                    <a:gd name="connsiteX188" fmla="*/ 140617 w 389167"/>
                    <a:gd name="connsiteY188" fmla="*/ 194584 h 389167"/>
                    <a:gd name="connsiteX189" fmla="*/ 144797 w 389167"/>
                    <a:gd name="connsiteY189" fmla="*/ 215486 h 389167"/>
                    <a:gd name="connsiteX190" fmla="*/ 156389 w 389167"/>
                    <a:gd name="connsiteY190" fmla="*/ 232588 h 389167"/>
                    <a:gd name="connsiteX191" fmla="*/ 173491 w 389167"/>
                    <a:gd name="connsiteY191" fmla="*/ 244179 h 389167"/>
                    <a:gd name="connsiteX192" fmla="*/ 194584 w 389167"/>
                    <a:gd name="connsiteY192" fmla="*/ 248550 h 389167"/>
                    <a:gd name="connsiteX193" fmla="*/ 343752 w 389167"/>
                    <a:gd name="connsiteY193" fmla="*/ 248550 h 389167"/>
                    <a:gd name="connsiteX194" fmla="*/ 354963 w 389167"/>
                    <a:gd name="connsiteY194" fmla="*/ 246270 h 389167"/>
                    <a:gd name="connsiteX195" fmla="*/ 364274 w 389167"/>
                    <a:gd name="connsiteY195" fmla="*/ 240189 h 389167"/>
                    <a:gd name="connsiteX196" fmla="*/ 370545 w 389167"/>
                    <a:gd name="connsiteY196" fmla="*/ 230878 h 389167"/>
                    <a:gd name="connsiteX197" fmla="*/ 373015 w 389167"/>
                    <a:gd name="connsiteY197" fmla="*/ 219477 h 389167"/>
                    <a:gd name="connsiteX198" fmla="*/ 370735 w 389167"/>
                    <a:gd name="connsiteY198" fmla="*/ 208075 h 389167"/>
                    <a:gd name="connsiteX199" fmla="*/ 364464 w 389167"/>
                    <a:gd name="connsiteY199" fmla="*/ 198764 h 389167"/>
                    <a:gd name="connsiteX200" fmla="*/ 355153 w 389167"/>
                    <a:gd name="connsiteY200" fmla="*/ 192493 h 389167"/>
                    <a:gd name="connsiteX201" fmla="*/ 343752 w 389167"/>
                    <a:gd name="connsiteY201" fmla="*/ 190213 h 389167"/>
                    <a:gd name="connsiteX202" fmla="*/ 332350 w 389167"/>
                    <a:gd name="connsiteY202" fmla="*/ 192493 h 389167"/>
                    <a:gd name="connsiteX203" fmla="*/ 323039 w 389167"/>
                    <a:gd name="connsiteY203" fmla="*/ 198764 h 389167"/>
                    <a:gd name="connsiteX204" fmla="*/ 316768 w 389167"/>
                    <a:gd name="connsiteY204" fmla="*/ 208075 h 389167"/>
                    <a:gd name="connsiteX205" fmla="*/ 314488 w 389167"/>
                    <a:gd name="connsiteY205" fmla="*/ 219477 h 389167"/>
                    <a:gd name="connsiteX206" fmla="*/ 316768 w 389167"/>
                    <a:gd name="connsiteY206" fmla="*/ 230878 h 389167"/>
                    <a:gd name="connsiteX207" fmla="*/ 323039 w 389167"/>
                    <a:gd name="connsiteY207" fmla="*/ 239999 h 389167"/>
                    <a:gd name="connsiteX208" fmla="*/ 332350 w 389167"/>
                    <a:gd name="connsiteY208" fmla="*/ 246270 h 389167"/>
                    <a:gd name="connsiteX209" fmla="*/ 343752 w 389167"/>
                    <a:gd name="connsiteY209" fmla="*/ 248550 h 38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89167" h="389167">
                      <a:moveTo>
                        <a:pt x="343752" y="174061"/>
                      </a:moveTo>
                      <a:cubicBezTo>
                        <a:pt x="349960" y="174061"/>
                        <a:pt x="355850" y="175264"/>
                        <a:pt x="361424" y="177671"/>
                      </a:cubicBezTo>
                      <a:cubicBezTo>
                        <a:pt x="366997" y="180078"/>
                        <a:pt x="371812" y="183309"/>
                        <a:pt x="375865" y="187363"/>
                      </a:cubicBezTo>
                      <a:cubicBezTo>
                        <a:pt x="379919" y="191416"/>
                        <a:pt x="383149" y="196231"/>
                        <a:pt x="385557" y="201804"/>
                      </a:cubicBezTo>
                      <a:cubicBezTo>
                        <a:pt x="387964" y="207378"/>
                        <a:pt x="389167" y="213268"/>
                        <a:pt x="389167" y="219477"/>
                      </a:cubicBezTo>
                      <a:cubicBezTo>
                        <a:pt x="389167" y="225810"/>
                        <a:pt x="387964" y="231701"/>
                        <a:pt x="385557" y="237149"/>
                      </a:cubicBezTo>
                      <a:cubicBezTo>
                        <a:pt x="383149" y="242597"/>
                        <a:pt x="379919" y="247410"/>
                        <a:pt x="375865" y="251590"/>
                      </a:cubicBezTo>
                      <a:cubicBezTo>
                        <a:pt x="371812" y="255771"/>
                        <a:pt x="366997" y="259001"/>
                        <a:pt x="361424" y="261282"/>
                      </a:cubicBezTo>
                      <a:cubicBezTo>
                        <a:pt x="355850" y="263562"/>
                        <a:pt x="349960" y="264765"/>
                        <a:pt x="343752" y="264892"/>
                      </a:cubicBezTo>
                      <a:cubicBezTo>
                        <a:pt x="337543" y="264892"/>
                        <a:pt x="331717" y="263752"/>
                        <a:pt x="326269" y="261472"/>
                      </a:cubicBezTo>
                      <a:cubicBezTo>
                        <a:pt x="320821" y="259191"/>
                        <a:pt x="316071" y="255961"/>
                        <a:pt x="312018" y="251780"/>
                      </a:cubicBezTo>
                      <a:cubicBezTo>
                        <a:pt x="307965" y="247600"/>
                        <a:pt x="304670" y="242849"/>
                        <a:pt x="302137" y="237529"/>
                      </a:cubicBezTo>
                      <a:cubicBezTo>
                        <a:pt x="299604" y="232208"/>
                        <a:pt x="298336" y="226380"/>
                        <a:pt x="298336" y="220047"/>
                      </a:cubicBezTo>
                      <a:lnTo>
                        <a:pt x="262042" y="213966"/>
                      </a:lnTo>
                      <a:cubicBezTo>
                        <a:pt x="259254" y="223720"/>
                        <a:pt x="254568" y="232461"/>
                        <a:pt x="247980" y="240189"/>
                      </a:cubicBezTo>
                      <a:cubicBezTo>
                        <a:pt x="241392" y="247917"/>
                        <a:pt x="233538" y="253933"/>
                        <a:pt x="224417" y="258241"/>
                      </a:cubicBezTo>
                      <a:lnTo>
                        <a:pt x="237909" y="298716"/>
                      </a:lnTo>
                      <a:cubicBezTo>
                        <a:pt x="238922" y="298589"/>
                        <a:pt x="239999" y="298526"/>
                        <a:pt x="241139" y="298526"/>
                      </a:cubicBezTo>
                      <a:cubicBezTo>
                        <a:pt x="242279" y="298526"/>
                        <a:pt x="243357" y="298463"/>
                        <a:pt x="244370" y="298336"/>
                      </a:cubicBezTo>
                      <a:cubicBezTo>
                        <a:pt x="250578" y="298336"/>
                        <a:pt x="256404" y="299539"/>
                        <a:pt x="261852" y="301946"/>
                      </a:cubicBezTo>
                      <a:cubicBezTo>
                        <a:pt x="267300" y="304354"/>
                        <a:pt x="272113" y="307584"/>
                        <a:pt x="276293" y="311638"/>
                      </a:cubicBezTo>
                      <a:cubicBezTo>
                        <a:pt x="280474" y="315691"/>
                        <a:pt x="283767" y="320506"/>
                        <a:pt x="286175" y="326079"/>
                      </a:cubicBezTo>
                      <a:cubicBezTo>
                        <a:pt x="288582" y="331653"/>
                        <a:pt x="289785" y="337543"/>
                        <a:pt x="289785" y="343752"/>
                      </a:cubicBezTo>
                      <a:cubicBezTo>
                        <a:pt x="289785" y="349960"/>
                        <a:pt x="288582" y="355786"/>
                        <a:pt x="286175" y="361234"/>
                      </a:cubicBezTo>
                      <a:cubicBezTo>
                        <a:pt x="283767" y="366682"/>
                        <a:pt x="280537" y="371495"/>
                        <a:pt x="276483" y="375675"/>
                      </a:cubicBezTo>
                      <a:cubicBezTo>
                        <a:pt x="272430" y="379856"/>
                        <a:pt x="267615" y="383149"/>
                        <a:pt x="262042" y="385557"/>
                      </a:cubicBezTo>
                      <a:cubicBezTo>
                        <a:pt x="256468" y="387964"/>
                        <a:pt x="250578" y="389167"/>
                        <a:pt x="244370" y="389167"/>
                      </a:cubicBezTo>
                      <a:cubicBezTo>
                        <a:pt x="238036" y="389167"/>
                        <a:pt x="232145" y="387964"/>
                        <a:pt x="226697" y="385557"/>
                      </a:cubicBezTo>
                      <a:cubicBezTo>
                        <a:pt x="221249" y="383149"/>
                        <a:pt x="216436" y="379919"/>
                        <a:pt x="212256" y="375865"/>
                      </a:cubicBezTo>
                      <a:cubicBezTo>
                        <a:pt x="208075" y="371812"/>
                        <a:pt x="204845" y="367062"/>
                        <a:pt x="202564" y="361614"/>
                      </a:cubicBezTo>
                      <a:cubicBezTo>
                        <a:pt x="200284" y="356166"/>
                        <a:pt x="199081" y="350212"/>
                        <a:pt x="198954" y="343752"/>
                      </a:cubicBezTo>
                      <a:cubicBezTo>
                        <a:pt x="198954" y="335391"/>
                        <a:pt x="201044" y="327662"/>
                        <a:pt x="205225" y="320569"/>
                      </a:cubicBezTo>
                      <a:cubicBezTo>
                        <a:pt x="209405" y="313475"/>
                        <a:pt x="215169" y="307900"/>
                        <a:pt x="222517" y="303847"/>
                      </a:cubicBezTo>
                      <a:lnTo>
                        <a:pt x="209025" y="263372"/>
                      </a:lnTo>
                      <a:cubicBezTo>
                        <a:pt x="206618" y="263879"/>
                        <a:pt x="204275" y="264259"/>
                        <a:pt x="201994" y="264512"/>
                      </a:cubicBezTo>
                      <a:cubicBezTo>
                        <a:pt x="199714" y="264765"/>
                        <a:pt x="197244" y="264892"/>
                        <a:pt x="194584" y="264892"/>
                      </a:cubicBezTo>
                      <a:cubicBezTo>
                        <a:pt x="188630" y="264892"/>
                        <a:pt x="182865" y="264195"/>
                        <a:pt x="177291" y="262802"/>
                      </a:cubicBezTo>
                      <a:cubicBezTo>
                        <a:pt x="171717" y="261409"/>
                        <a:pt x="166333" y="259254"/>
                        <a:pt x="161139" y="256341"/>
                      </a:cubicBezTo>
                      <a:cubicBezTo>
                        <a:pt x="155946" y="253428"/>
                        <a:pt x="151258" y="250070"/>
                        <a:pt x="147078" y="246270"/>
                      </a:cubicBezTo>
                      <a:cubicBezTo>
                        <a:pt x="142897" y="242469"/>
                        <a:pt x="139160" y="238036"/>
                        <a:pt x="135866" y="232968"/>
                      </a:cubicBezTo>
                      <a:lnTo>
                        <a:pt x="88931" y="256531"/>
                      </a:lnTo>
                      <a:cubicBezTo>
                        <a:pt x="90198" y="260459"/>
                        <a:pt x="90831" y="264702"/>
                        <a:pt x="90831" y="269263"/>
                      </a:cubicBezTo>
                      <a:cubicBezTo>
                        <a:pt x="90831" y="275471"/>
                        <a:pt x="89628" y="281297"/>
                        <a:pt x="87221" y="286745"/>
                      </a:cubicBezTo>
                      <a:cubicBezTo>
                        <a:pt x="84814" y="292193"/>
                        <a:pt x="81583" y="297006"/>
                        <a:pt x="77529" y="301186"/>
                      </a:cubicBezTo>
                      <a:cubicBezTo>
                        <a:pt x="73476" y="305367"/>
                        <a:pt x="68662" y="308597"/>
                        <a:pt x="63088" y="310878"/>
                      </a:cubicBezTo>
                      <a:cubicBezTo>
                        <a:pt x="57514" y="313158"/>
                        <a:pt x="51623" y="314361"/>
                        <a:pt x="45415" y="314488"/>
                      </a:cubicBezTo>
                      <a:cubicBezTo>
                        <a:pt x="39208" y="314488"/>
                        <a:pt x="33381" y="313285"/>
                        <a:pt x="27933" y="310878"/>
                      </a:cubicBezTo>
                      <a:cubicBezTo>
                        <a:pt x="22486" y="308470"/>
                        <a:pt x="17672" y="305240"/>
                        <a:pt x="13492" y="301186"/>
                      </a:cubicBezTo>
                      <a:cubicBezTo>
                        <a:pt x="9311" y="297133"/>
                        <a:pt x="6017" y="292383"/>
                        <a:pt x="3610" y="286935"/>
                      </a:cubicBezTo>
                      <a:cubicBezTo>
                        <a:pt x="1203" y="281487"/>
                        <a:pt x="0" y="275596"/>
                        <a:pt x="0" y="269263"/>
                      </a:cubicBezTo>
                      <a:cubicBezTo>
                        <a:pt x="0" y="263054"/>
                        <a:pt x="1203" y="257164"/>
                        <a:pt x="3610" y="251590"/>
                      </a:cubicBezTo>
                      <a:cubicBezTo>
                        <a:pt x="6017" y="246017"/>
                        <a:pt x="9248" y="241202"/>
                        <a:pt x="13302" y="237149"/>
                      </a:cubicBezTo>
                      <a:cubicBezTo>
                        <a:pt x="17355" y="233095"/>
                        <a:pt x="22106" y="229865"/>
                        <a:pt x="27553" y="227457"/>
                      </a:cubicBezTo>
                      <a:cubicBezTo>
                        <a:pt x="33001" y="225050"/>
                        <a:pt x="38955" y="223847"/>
                        <a:pt x="45415" y="223847"/>
                      </a:cubicBezTo>
                      <a:cubicBezTo>
                        <a:pt x="52636" y="223847"/>
                        <a:pt x="59414" y="225430"/>
                        <a:pt x="65748" y="228598"/>
                      </a:cubicBezTo>
                      <a:cubicBezTo>
                        <a:pt x="72082" y="231765"/>
                        <a:pt x="77403" y="236199"/>
                        <a:pt x="81710" y="241899"/>
                      </a:cubicBezTo>
                      <a:lnTo>
                        <a:pt x="128456" y="218526"/>
                      </a:lnTo>
                      <a:cubicBezTo>
                        <a:pt x="127062" y="214726"/>
                        <a:pt x="126048" y="210798"/>
                        <a:pt x="125415" y="206745"/>
                      </a:cubicBezTo>
                      <a:cubicBezTo>
                        <a:pt x="124782" y="202692"/>
                        <a:pt x="124402" y="198637"/>
                        <a:pt x="124275" y="194584"/>
                      </a:cubicBezTo>
                      <a:cubicBezTo>
                        <a:pt x="124275" y="185336"/>
                        <a:pt x="126048" y="176468"/>
                        <a:pt x="129596" y="167980"/>
                      </a:cubicBezTo>
                      <a:cubicBezTo>
                        <a:pt x="133143" y="159493"/>
                        <a:pt x="138147" y="151892"/>
                        <a:pt x="144607" y="145178"/>
                      </a:cubicBezTo>
                      <a:lnTo>
                        <a:pt x="116674" y="110213"/>
                      </a:lnTo>
                      <a:cubicBezTo>
                        <a:pt x="113380" y="111987"/>
                        <a:pt x="109897" y="113317"/>
                        <a:pt x="106223" y="114204"/>
                      </a:cubicBezTo>
                      <a:cubicBezTo>
                        <a:pt x="102549" y="115091"/>
                        <a:pt x="98875" y="115597"/>
                        <a:pt x="95202" y="115724"/>
                      </a:cubicBezTo>
                      <a:cubicBezTo>
                        <a:pt x="88867" y="115724"/>
                        <a:pt x="82977" y="114521"/>
                        <a:pt x="77529" y="112114"/>
                      </a:cubicBezTo>
                      <a:cubicBezTo>
                        <a:pt x="72082" y="109707"/>
                        <a:pt x="67268" y="106476"/>
                        <a:pt x="63088" y="102422"/>
                      </a:cubicBezTo>
                      <a:cubicBezTo>
                        <a:pt x="58907" y="98369"/>
                        <a:pt x="55677" y="93618"/>
                        <a:pt x="53396" y="88171"/>
                      </a:cubicBezTo>
                      <a:cubicBezTo>
                        <a:pt x="51116" y="82723"/>
                        <a:pt x="49913" y="76769"/>
                        <a:pt x="49786" y="70308"/>
                      </a:cubicBezTo>
                      <a:cubicBezTo>
                        <a:pt x="49786" y="64101"/>
                        <a:pt x="50989" y="58210"/>
                        <a:pt x="53396" y="52636"/>
                      </a:cubicBezTo>
                      <a:cubicBezTo>
                        <a:pt x="55803" y="47062"/>
                        <a:pt x="59034" y="42248"/>
                        <a:pt x="63088" y="38195"/>
                      </a:cubicBezTo>
                      <a:cubicBezTo>
                        <a:pt x="67141" y="34141"/>
                        <a:pt x="71892" y="30910"/>
                        <a:pt x="77339" y="28503"/>
                      </a:cubicBezTo>
                      <a:cubicBezTo>
                        <a:pt x="82787" y="26096"/>
                        <a:pt x="88741" y="24893"/>
                        <a:pt x="95202" y="24893"/>
                      </a:cubicBezTo>
                      <a:cubicBezTo>
                        <a:pt x="101409" y="24893"/>
                        <a:pt x="107236" y="26096"/>
                        <a:pt x="112684" y="28503"/>
                      </a:cubicBezTo>
                      <a:cubicBezTo>
                        <a:pt x="118131" y="30910"/>
                        <a:pt x="122945" y="34141"/>
                        <a:pt x="127125" y="38195"/>
                      </a:cubicBezTo>
                      <a:cubicBezTo>
                        <a:pt x="131306" y="42248"/>
                        <a:pt x="134600" y="47062"/>
                        <a:pt x="137007" y="52636"/>
                      </a:cubicBezTo>
                      <a:cubicBezTo>
                        <a:pt x="139414" y="58210"/>
                        <a:pt x="140617" y="64101"/>
                        <a:pt x="140617" y="70308"/>
                      </a:cubicBezTo>
                      <a:cubicBezTo>
                        <a:pt x="140617" y="75756"/>
                        <a:pt x="139667" y="81077"/>
                        <a:pt x="137767" y="86270"/>
                      </a:cubicBezTo>
                      <a:cubicBezTo>
                        <a:pt x="135866" y="91464"/>
                        <a:pt x="133079" y="96088"/>
                        <a:pt x="129406" y="100142"/>
                      </a:cubicBezTo>
                      <a:lnTo>
                        <a:pt x="157339" y="135106"/>
                      </a:lnTo>
                      <a:cubicBezTo>
                        <a:pt x="162913" y="131559"/>
                        <a:pt x="168867" y="128899"/>
                        <a:pt x="175201" y="127125"/>
                      </a:cubicBezTo>
                      <a:cubicBezTo>
                        <a:pt x="181535" y="125352"/>
                        <a:pt x="187996" y="124402"/>
                        <a:pt x="194584" y="124275"/>
                      </a:cubicBezTo>
                      <a:cubicBezTo>
                        <a:pt x="205858" y="124275"/>
                        <a:pt x="216499" y="126872"/>
                        <a:pt x="226507" y="132066"/>
                      </a:cubicBezTo>
                      <a:lnTo>
                        <a:pt x="262612" y="78099"/>
                      </a:lnTo>
                      <a:cubicBezTo>
                        <a:pt x="258178" y="73792"/>
                        <a:pt x="254758" y="68852"/>
                        <a:pt x="252350" y="63278"/>
                      </a:cubicBezTo>
                      <a:cubicBezTo>
                        <a:pt x="249943" y="57704"/>
                        <a:pt x="248677" y="51750"/>
                        <a:pt x="248550" y="45415"/>
                      </a:cubicBezTo>
                      <a:cubicBezTo>
                        <a:pt x="248550" y="39208"/>
                        <a:pt x="249753" y="33381"/>
                        <a:pt x="252160" y="27933"/>
                      </a:cubicBezTo>
                      <a:cubicBezTo>
                        <a:pt x="254568" y="22486"/>
                        <a:pt x="257798" y="17672"/>
                        <a:pt x="261852" y="13492"/>
                      </a:cubicBezTo>
                      <a:cubicBezTo>
                        <a:pt x="265905" y="9311"/>
                        <a:pt x="270720" y="6017"/>
                        <a:pt x="276293" y="3610"/>
                      </a:cubicBezTo>
                      <a:cubicBezTo>
                        <a:pt x="281867" y="1203"/>
                        <a:pt x="287757" y="0"/>
                        <a:pt x="293966" y="0"/>
                      </a:cubicBezTo>
                      <a:cubicBezTo>
                        <a:pt x="300174" y="0"/>
                        <a:pt x="306064" y="1203"/>
                        <a:pt x="311638" y="3610"/>
                      </a:cubicBezTo>
                      <a:cubicBezTo>
                        <a:pt x="317211" y="6017"/>
                        <a:pt x="322026" y="9248"/>
                        <a:pt x="326079" y="13302"/>
                      </a:cubicBezTo>
                      <a:cubicBezTo>
                        <a:pt x="330133" y="17355"/>
                        <a:pt x="333363" y="22169"/>
                        <a:pt x="335771" y="27743"/>
                      </a:cubicBezTo>
                      <a:cubicBezTo>
                        <a:pt x="338178" y="33317"/>
                        <a:pt x="339381" y="39208"/>
                        <a:pt x="339381" y="45415"/>
                      </a:cubicBezTo>
                      <a:cubicBezTo>
                        <a:pt x="339381" y="51750"/>
                        <a:pt x="338178" y="57640"/>
                        <a:pt x="335771" y="63088"/>
                      </a:cubicBezTo>
                      <a:cubicBezTo>
                        <a:pt x="333363" y="68535"/>
                        <a:pt x="330133" y="73349"/>
                        <a:pt x="326079" y="77529"/>
                      </a:cubicBezTo>
                      <a:cubicBezTo>
                        <a:pt x="322026" y="81710"/>
                        <a:pt x="317211" y="84940"/>
                        <a:pt x="311638" y="87221"/>
                      </a:cubicBezTo>
                      <a:cubicBezTo>
                        <a:pt x="306064" y="89501"/>
                        <a:pt x="300174" y="90704"/>
                        <a:pt x="293966" y="90831"/>
                      </a:cubicBezTo>
                      <a:cubicBezTo>
                        <a:pt x="287757" y="90831"/>
                        <a:pt x="281741" y="89564"/>
                        <a:pt x="275913" y="87031"/>
                      </a:cubicBezTo>
                      <a:lnTo>
                        <a:pt x="239999" y="140997"/>
                      </a:lnTo>
                      <a:cubicBezTo>
                        <a:pt x="247980" y="147711"/>
                        <a:pt x="254123" y="155692"/>
                        <a:pt x="258431" y="164940"/>
                      </a:cubicBezTo>
                      <a:cubicBezTo>
                        <a:pt x="262739" y="174188"/>
                        <a:pt x="264892" y="184069"/>
                        <a:pt x="264892" y="194584"/>
                      </a:cubicBezTo>
                      <a:lnTo>
                        <a:pt x="264892" y="196294"/>
                      </a:lnTo>
                      <a:cubicBezTo>
                        <a:pt x="264892" y="196801"/>
                        <a:pt x="264829" y="197371"/>
                        <a:pt x="264702" y="198004"/>
                      </a:cubicBezTo>
                      <a:lnTo>
                        <a:pt x="300996" y="204085"/>
                      </a:lnTo>
                      <a:cubicBezTo>
                        <a:pt x="302644" y="199651"/>
                        <a:pt x="304860" y="195596"/>
                        <a:pt x="307647" y="191923"/>
                      </a:cubicBezTo>
                      <a:cubicBezTo>
                        <a:pt x="310435" y="188249"/>
                        <a:pt x="313728" y="185082"/>
                        <a:pt x="317528" y="182422"/>
                      </a:cubicBezTo>
                      <a:cubicBezTo>
                        <a:pt x="321329" y="179762"/>
                        <a:pt x="325447" y="177735"/>
                        <a:pt x="329880" y="176341"/>
                      </a:cubicBezTo>
                      <a:cubicBezTo>
                        <a:pt x="334313" y="174948"/>
                        <a:pt x="338938" y="174188"/>
                        <a:pt x="343752" y="174061"/>
                      </a:cubicBezTo>
                      <a:close/>
                      <a:moveTo>
                        <a:pt x="293966" y="16152"/>
                      </a:moveTo>
                      <a:cubicBezTo>
                        <a:pt x="289912" y="16152"/>
                        <a:pt x="286112" y="16912"/>
                        <a:pt x="282564" y="18432"/>
                      </a:cubicBezTo>
                      <a:cubicBezTo>
                        <a:pt x="279016" y="19952"/>
                        <a:pt x="275976" y="22106"/>
                        <a:pt x="273443" y="24893"/>
                      </a:cubicBezTo>
                      <a:cubicBezTo>
                        <a:pt x="270910" y="27680"/>
                        <a:pt x="268820" y="30784"/>
                        <a:pt x="267172" y="34204"/>
                      </a:cubicBezTo>
                      <a:cubicBezTo>
                        <a:pt x="265525" y="37625"/>
                        <a:pt x="264765" y="41362"/>
                        <a:pt x="264892" y="45415"/>
                      </a:cubicBezTo>
                      <a:cubicBezTo>
                        <a:pt x="264892" y="49469"/>
                        <a:pt x="265652" y="53270"/>
                        <a:pt x="267172" y="56817"/>
                      </a:cubicBezTo>
                      <a:cubicBezTo>
                        <a:pt x="268692" y="60364"/>
                        <a:pt x="270720" y="63468"/>
                        <a:pt x="273253" y="66128"/>
                      </a:cubicBezTo>
                      <a:cubicBezTo>
                        <a:pt x="275786" y="68788"/>
                        <a:pt x="278891" y="70879"/>
                        <a:pt x="282564" y="72399"/>
                      </a:cubicBezTo>
                      <a:cubicBezTo>
                        <a:pt x="286237" y="73919"/>
                        <a:pt x="290038" y="74679"/>
                        <a:pt x="293966" y="74679"/>
                      </a:cubicBezTo>
                      <a:cubicBezTo>
                        <a:pt x="298019" y="74679"/>
                        <a:pt x="301819" y="73919"/>
                        <a:pt x="305367" y="72399"/>
                      </a:cubicBezTo>
                      <a:cubicBezTo>
                        <a:pt x="308915" y="70879"/>
                        <a:pt x="312018" y="68788"/>
                        <a:pt x="314678" y="66128"/>
                      </a:cubicBezTo>
                      <a:cubicBezTo>
                        <a:pt x="317338" y="63468"/>
                        <a:pt x="319429" y="60364"/>
                        <a:pt x="320949" y="56817"/>
                      </a:cubicBezTo>
                      <a:cubicBezTo>
                        <a:pt x="322469" y="53270"/>
                        <a:pt x="323229" y="49469"/>
                        <a:pt x="323229" y="45415"/>
                      </a:cubicBezTo>
                      <a:cubicBezTo>
                        <a:pt x="323229" y="41362"/>
                        <a:pt x="322469" y="37561"/>
                        <a:pt x="320949" y="34014"/>
                      </a:cubicBezTo>
                      <a:cubicBezTo>
                        <a:pt x="319429" y="30467"/>
                        <a:pt x="317338" y="27363"/>
                        <a:pt x="314678" y="24703"/>
                      </a:cubicBezTo>
                      <a:cubicBezTo>
                        <a:pt x="312018" y="22043"/>
                        <a:pt x="308915" y="19952"/>
                        <a:pt x="305367" y="18432"/>
                      </a:cubicBezTo>
                      <a:cubicBezTo>
                        <a:pt x="301819" y="16912"/>
                        <a:pt x="298019" y="16152"/>
                        <a:pt x="293966" y="16152"/>
                      </a:cubicBezTo>
                      <a:close/>
                      <a:moveTo>
                        <a:pt x="45415" y="298336"/>
                      </a:moveTo>
                      <a:cubicBezTo>
                        <a:pt x="49343" y="298336"/>
                        <a:pt x="53080" y="297576"/>
                        <a:pt x="56627" y="296056"/>
                      </a:cubicBezTo>
                      <a:cubicBezTo>
                        <a:pt x="60174" y="294536"/>
                        <a:pt x="63278" y="292508"/>
                        <a:pt x="65938" y="289975"/>
                      </a:cubicBezTo>
                      <a:cubicBezTo>
                        <a:pt x="68598" y="287442"/>
                        <a:pt x="70689" y="284337"/>
                        <a:pt x="72209" y="280664"/>
                      </a:cubicBezTo>
                      <a:cubicBezTo>
                        <a:pt x="73729" y="276991"/>
                        <a:pt x="74552" y="273190"/>
                        <a:pt x="74679" y="269263"/>
                      </a:cubicBezTo>
                      <a:cubicBezTo>
                        <a:pt x="74679" y="265209"/>
                        <a:pt x="73919" y="261409"/>
                        <a:pt x="72399" y="257861"/>
                      </a:cubicBezTo>
                      <a:cubicBezTo>
                        <a:pt x="70879" y="254313"/>
                        <a:pt x="68788" y="251210"/>
                        <a:pt x="66128" y="248550"/>
                      </a:cubicBezTo>
                      <a:cubicBezTo>
                        <a:pt x="63468" y="245890"/>
                        <a:pt x="60364" y="243799"/>
                        <a:pt x="56817" y="242279"/>
                      </a:cubicBezTo>
                      <a:cubicBezTo>
                        <a:pt x="53270" y="240759"/>
                        <a:pt x="49469" y="239999"/>
                        <a:pt x="45415" y="239999"/>
                      </a:cubicBezTo>
                      <a:cubicBezTo>
                        <a:pt x="41362" y="239999"/>
                        <a:pt x="37561" y="240759"/>
                        <a:pt x="34014" y="242279"/>
                      </a:cubicBezTo>
                      <a:cubicBezTo>
                        <a:pt x="30467" y="243799"/>
                        <a:pt x="27363" y="245890"/>
                        <a:pt x="24703" y="248550"/>
                      </a:cubicBezTo>
                      <a:cubicBezTo>
                        <a:pt x="22043" y="251210"/>
                        <a:pt x="19952" y="254313"/>
                        <a:pt x="18432" y="257861"/>
                      </a:cubicBezTo>
                      <a:cubicBezTo>
                        <a:pt x="16912" y="261409"/>
                        <a:pt x="16152" y="265209"/>
                        <a:pt x="16152" y="269263"/>
                      </a:cubicBezTo>
                      <a:cubicBezTo>
                        <a:pt x="16152" y="273316"/>
                        <a:pt x="16912" y="277116"/>
                        <a:pt x="18432" y="280664"/>
                      </a:cubicBezTo>
                      <a:cubicBezTo>
                        <a:pt x="19952" y="284212"/>
                        <a:pt x="22043" y="287252"/>
                        <a:pt x="24703" y="289785"/>
                      </a:cubicBezTo>
                      <a:cubicBezTo>
                        <a:pt x="27363" y="292318"/>
                        <a:pt x="30467" y="294408"/>
                        <a:pt x="34014" y="296056"/>
                      </a:cubicBezTo>
                      <a:cubicBezTo>
                        <a:pt x="37561" y="297703"/>
                        <a:pt x="41362" y="298463"/>
                        <a:pt x="45415" y="298336"/>
                      </a:cubicBezTo>
                      <a:close/>
                      <a:moveTo>
                        <a:pt x="273443" y="343752"/>
                      </a:moveTo>
                      <a:cubicBezTo>
                        <a:pt x="273443" y="339824"/>
                        <a:pt x="272683" y="336088"/>
                        <a:pt x="271163" y="332540"/>
                      </a:cubicBezTo>
                      <a:cubicBezTo>
                        <a:pt x="269643" y="328992"/>
                        <a:pt x="267615" y="325889"/>
                        <a:pt x="265082" y="323229"/>
                      </a:cubicBezTo>
                      <a:cubicBezTo>
                        <a:pt x="262549" y="320569"/>
                        <a:pt x="259444" y="318478"/>
                        <a:pt x="255771" y="316958"/>
                      </a:cubicBezTo>
                      <a:cubicBezTo>
                        <a:pt x="252098" y="315438"/>
                        <a:pt x="248297" y="314615"/>
                        <a:pt x="244370" y="314488"/>
                      </a:cubicBezTo>
                      <a:cubicBezTo>
                        <a:pt x="240316" y="314488"/>
                        <a:pt x="236516" y="315248"/>
                        <a:pt x="232968" y="316768"/>
                      </a:cubicBezTo>
                      <a:cubicBezTo>
                        <a:pt x="229420" y="318288"/>
                        <a:pt x="226317" y="320379"/>
                        <a:pt x="223657" y="323039"/>
                      </a:cubicBezTo>
                      <a:cubicBezTo>
                        <a:pt x="220997" y="325699"/>
                        <a:pt x="218906" y="328802"/>
                        <a:pt x="217386" y="332350"/>
                      </a:cubicBezTo>
                      <a:cubicBezTo>
                        <a:pt x="215866" y="335898"/>
                        <a:pt x="215106" y="339698"/>
                        <a:pt x="215106" y="343752"/>
                      </a:cubicBezTo>
                      <a:cubicBezTo>
                        <a:pt x="215106" y="347805"/>
                        <a:pt x="215866" y="351605"/>
                        <a:pt x="217386" y="355153"/>
                      </a:cubicBezTo>
                      <a:cubicBezTo>
                        <a:pt x="218906" y="358701"/>
                        <a:pt x="220997" y="361804"/>
                        <a:pt x="223657" y="364464"/>
                      </a:cubicBezTo>
                      <a:cubicBezTo>
                        <a:pt x="226317" y="367124"/>
                        <a:pt x="229420" y="369215"/>
                        <a:pt x="232968" y="370735"/>
                      </a:cubicBezTo>
                      <a:cubicBezTo>
                        <a:pt x="236516" y="372255"/>
                        <a:pt x="240316" y="373015"/>
                        <a:pt x="244370" y="373015"/>
                      </a:cubicBezTo>
                      <a:cubicBezTo>
                        <a:pt x="248423" y="373015"/>
                        <a:pt x="252223" y="372255"/>
                        <a:pt x="255771" y="370735"/>
                      </a:cubicBezTo>
                      <a:cubicBezTo>
                        <a:pt x="259319" y="369215"/>
                        <a:pt x="262359" y="367124"/>
                        <a:pt x="264892" y="364464"/>
                      </a:cubicBezTo>
                      <a:cubicBezTo>
                        <a:pt x="267425" y="361804"/>
                        <a:pt x="269515" y="358701"/>
                        <a:pt x="271163" y="355153"/>
                      </a:cubicBezTo>
                      <a:cubicBezTo>
                        <a:pt x="272810" y="351605"/>
                        <a:pt x="273570" y="347805"/>
                        <a:pt x="273443" y="343752"/>
                      </a:cubicBezTo>
                      <a:close/>
                      <a:moveTo>
                        <a:pt x="65938" y="70308"/>
                      </a:moveTo>
                      <a:cubicBezTo>
                        <a:pt x="65938" y="74362"/>
                        <a:pt x="66698" y="78163"/>
                        <a:pt x="68218" y="81710"/>
                      </a:cubicBezTo>
                      <a:cubicBezTo>
                        <a:pt x="69738" y="85257"/>
                        <a:pt x="71829" y="88297"/>
                        <a:pt x="74489" y="90831"/>
                      </a:cubicBezTo>
                      <a:cubicBezTo>
                        <a:pt x="77149" y="93365"/>
                        <a:pt x="80253" y="95455"/>
                        <a:pt x="83800" y="97102"/>
                      </a:cubicBezTo>
                      <a:cubicBezTo>
                        <a:pt x="87347" y="98749"/>
                        <a:pt x="91148" y="99509"/>
                        <a:pt x="95202" y="99382"/>
                      </a:cubicBezTo>
                      <a:cubicBezTo>
                        <a:pt x="99129" y="99382"/>
                        <a:pt x="102866" y="98622"/>
                        <a:pt x="106413" y="97102"/>
                      </a:cubicBezTo>
                      <a:cubicBezTo>
                        <a:pt x="109960" y="95582"/>
                        <a:pt x="113064" y="93491"/>
                        <a:pt x="115724" y="90831"/>
                      </a:cubicBezTo>
                      <a:cubicBezTo>
                        <a:pt x="118384" y="88171"/>
                        <a:pt x="120475" y="85130"/>
                        <a:pt x="121995" y="81710"/>
                      </a:cubicBezTo>
                      <a:cubicBezTo>
                        <a:pt x="123515" y="78289"/>
                        <a:pt x="124275" y="74489"/>
                        <a:pt x="124275" y="70308"/>
                      </a:cubicBezTo>
                      <a:cubicBezTo>
                        <a:pt x="124275" y="66381"/>
                        <a:pt x="123515" y="62644"/>
                        <a:pt x="121995" y="59097"/>
                      </a:cubicBezTo>
                      <a:cubicBezTo>
                        <a:pt x="120475" y="55550"/>
                        <a:pt x="118448" y="52446"/>
                        <a:pt x="115914" y="49786"/>
                      </a:cubicBezTo>
                      <a:cubicBezTo>
                        <a:pt x="113380" y="47126"/>
                        <a:pt x="110277" y="45035"/>
                        <a:pt x="106603" y="43515"/>
                      </a:cubicBezTo>
                      <a:cubicBezTo>
                        <a:pt x="102929" y="41995"/>
                        <a:pt x="99129" y="41172"/>
                        <a:pt x="95202" y="41045"/>
                      </a:cubicBezTo>
                      <a:cubicBezTo>
                        <a:pt x="91148" y="41045"/>
                        <a:pt x="87347" y="41805"/>
                        <a:pt x="83800" y="43325"/>
                      </a:cubicBezTo>
                      <a:cubicBezTo>
                        <a:pt x="80253" y="44845"/>
                        <a:pt x="77149" y="46936"/>
                        <a:pt x="74489" y="49596"/>
                      </a:cubicBezTo>
                      <a:cubicBezTo>
                        <a:pt x="71829" y="52256"/>
                        <a:pt x="69738" y="55360"/>
                        <a:pt x="68218" y="58907"/>
                      </a:cubicBezTo>
                      <a:cubicBezTo>
                        <a:pt x="66698" y="62454"/>
                        <a:pt x="65938" y="66255"/>
                        <a:pt x="65938" y="70308"/>
                      </a:cubicBezTo>
                      <a:close/>
                      <a:moveTo>
                        <a:pt x="194584" y="248550"/>
                      </a:moveTo>
                      <a:cubicBezTo>
                        <a:pt x="202057" y="248550"/>
                        <a:pt x="209025" y="247157"/>
                        <a:pt x="215486" y="244370"/>
                      </a:cubicBezTo>
                      <a:cubicBezTo>
                        <a:pt x="221947" y="241582"/>
                        <a:pt x="227648" y="237719"/>
                        <a:pt x="232588" y="232778"/>
                      </a:cubicBezTo>
                      <a:cubicBezTo>
                        <a:pt x="237529" y="227838"/>
                        <a:pt x="241392" y="222137"/>
                        <a:pt x="244179" y="215676"/>
                      </a:cubicBezTo>
                      <a:cubicBezTo>
                        <a:pt x="246967" y="209215"/>
                        <a:pt x="248423" y="202184"/>
                        <a:pt x="248550" y="194584"/>
                      </a:cubicBezTo>
                      <a:cubicBezTo>
                        <a:pt x="248550" y="187109"/>
                        <a:pt x="247157" y="180142"/>
                        <a:pt x="244370" y="173681"/>
                      </a:cubicBezTo>
                      <a:cubicBezTo>
                        <a:pt x="241582" y="167220"/>
                        <a:pt x="237719" y="161520"/>
                        <a:pt x="232778" y="156579"/>
                      </a:cubicBezTo>
                      <a:cubicBezTo>
                        <a:pt x="227838" y="151638"/>
                        <a:pt x="222137" y="147775"/>
                        <a:pt x="215676" y="144988"/>
                      </a:cubicBezTo>
                      <a:cubicBezTo>
                        <a:pt x="209215" y="142200"/>
                        <a:pt x="202184" y="140744"/>
                        <a:pt x="194584" y="140617"/>
                      </a:cubicBezTo>
                      <a:cubicBezTo>
                        <a:pt x="187109" y="140617"/>
                        <a:pt x="180142" y="142010"/>
                        <a:pt x="173681" y="144797"/>
                      </a:cubicBezTo>
                      <a:cubicBezTo>
                        <a:pt x="167220" y="147585"/>
                        <a:pt x="161520" y="151448"/>
                        <a:pt x="156579" y="156389"/>
                      </a:cubicBezTo>
                      <a:cubicBezTo>
                        <a:pt x="151638" y="161329"/>
                        <a:pt x="147775" y="167030"/>
                        <a:pt x="144988" y="173491"/>
                      </a:cubicBezTo>
                      <a:cubicBezTo>
                        <a:pt x="142200" y="179952"/>
                        <a:pt x="140744" y="186983"/>
                        <a:pt x="140617" y="194584"/>
                      </a:cubicBezTo>
                      <a:cubicBezTo>
                        <a:pt x="140617" y="202057"/>
                        <a:pt x="142010" y="209025"/>
                        <a:pt x="144797" y="215486"/>
                      </a:cubicBezTo>
                      <a:cubicBezTo>
                        <a:pt x="147585" y="221947"/>
                        <a:pt x="151448" y="227648"/>
                        <a:pt x="156389" y="232588"/>
                      </a:cubicBezTo>
                      <a:cubicBezTo>
                        <a:pt x="161329" y="237529"/>
                        <a:pt x="167030" y="241392"/>
                        <a:pt x="173491" y="244179"/>
                      </a:cubicBezTo>
                      <a:cubicBezTo>
                        <a:pt x="179952" y="246967"/>
                        <a:pt x="186983" y="248423"/>
                        <a:pt x="194584" y="248550"/>
                      </a:cubicBezTo>
                      <a:close/>
                      <a:moveTo>
                        <a:pt x="343752" y="248550"/>
                      </a:moveTo>
                      <a:cubicBezTo>
                        <a:pt x="347679" y="248550"/>
                        <a:pt x="351415" y="247790"/>
                        <a:pt x="354963" y="246270"/>
                      </a:cubicBezTo>
                      <a:cubicBezTo>
                        <a:pt x="358511" y="244750"/>
                        <a:pt x="361614" y="242722"/>
                        <a:pt x="364274" y="240189"/>
                      </a:cubicBezTo>
                      <a:cubicBezTo>
                        <a:pt x="366934" y="237656"/>
                        <a:pt x="369025" y="234551"/>
                        <a:pt x="370545" y="230878"/>
                      </a:cubicBezTo>
                      <a:cubicBezTo>
                        <a:pt x="372065" y="227205"/>
                        <a:pt x="372888" y="223404"/>
                        <a:pt x="373015" y="219477"/>
                      </a:cubicBezTo>
                      <a:cubicBezTo>
                        <a:pt x="373015" y="215423"/>
                        <a:pt x="372255" y="211623"/>
                        <a:pt x="370735" y="208075"/>
                      </a:cubicBezTo>
                      <a:cubicBezTo>
                        <a:pt x="369215" y="204527"/>
                        <a:pt x="367124" y="201424"/>
                        <a:pt x="364464" y="198764"/>
                      </a:cubicBezTo>
                      <a:cubicBezTo>
                        <a:pt x="361804" y="196104"/>
                        <a:pt x="358701" y="194013"/>
                        <a:pt x="355153" y="192493"/>
                      </a:cubicBezTo>
                      <a:cubicBezTo>
                        <a:pt x="351605" y="190973"/>
                        <a:pt x="347805" y="190213"/>
                        <a:pt x="343752" y="190213"/>
                      </a:cubicBezTo>
                      <a:cubicBezTo>
                        <a:pt x="339698" y="190213"/>
                        <a:pt x="335898" y="190973"/>
                        <a:pt x="332350" y="192493"/>
                      </a:cubicBezTo>
                      <a:cubicBezTo>
                        <a:pt x="328802" y="194013"/>
                        <a:pt x="325699" y="196104"/>
                        <a:pt x="323039" y="198764"/>
                      </a:cubicBezTo>
                      <a:cubicBezTo>
                        <a:pt x="320379" y="201424"/>
                        <a:pt x="318288" y="204527"/>
                        <a:pt x="316768" y="208075"/>
                      </a:cubicBezTo>
                      <a:cubicBezTo>
                        <a:pt x="315248" y="211623"/>
                        <a:pt x="314488" y="215423"/>
                        <a:pt x="314488" y="219477"/>
                      </a:cubicBezTo>
                      <a:cubicBezTo>
                        <a:pt x="314488" y="223530"/>
                        <a:pt x="315248" y="227330"/>
                        <a:pt x="316768" y="230878"/>
                      </a:cubicBezTo>
                      <a:cubicBezTo>
                        <a:pt x="318288" y="234426"/>
                        <a:pt x="320379" y="237466"/>
                        <a:pt x="323039" y="239999"/>
                      </a:cubicBezTo>
                      <a:cubicBezTo>
                        <a:pt x="325699" y="242532"/>
                        <a:pt x="328802" y="244622"/>
                        <a:pt x="332350" y="246270"/>
                      </a:cubicBezTo>
                      <a:cubicBezTo>
                        <a:pt x="335898" y="247917"/>
                        <a:pt x="339698" y="248677"/>
                        <a:pt x="343752" y="248550"/>
                      </a:cubicBezTo>
                      <a:close/>
                    </a:path>
                  </a:pathLst>
                </a:custGeom>
                <a:solidFill>
                  <a:srgbClr val="000000"/>
                </a:solidFill>
                <a:ln w="0" cap="flat">
                  <a:noFill/>
                  <a:prstDash val="solid"/>
                  <a:miter/>
                </a:ln>
              </p:spPr>
              <p:txBody>
                <a:bodyPr rtlCol="0" anchor="ctr"/>
                <a:lstStyle/>
                <a:p>
                  <a:endParaRPr lang="en-US" sz="1200"/>
                </a:p>
              </p:txBody>
            </p:sp>
          </p:grpSp>
          <p:grpSp>
            <p:nvGrpSpPr>
              <p:cNvPr id="206" name="Group 205">
                <a:extLst>
                  <a:ext uri="{FF2B5EF4-FFF2-40B4-BE49-F238E27FC236}">
                    <a16:creationId xmlns:a16="http://schemas.microsoft.com/office/drawing/2014/main" id="{D8D86D7E-0F5F-4E7B-8F1E-560D404CCF75}"/>
                  </a:ext>
                </a:extLst>
              </p:cNvPr>
              <p:cNvGrpSpPr/>
              <p:nvPr/>
            </p:nvGrpSpPr>
            <p:grpSpPr>
              <a:xfrm>
                <a:off x="9686565" y="5604319"/>
                <a:ext cx="553093" cy="553092"/>
                <a:chOff x="9549292" y="5492986"/>
                <a:chExt cx="609342" cy="609342"/>
              </a:xfrm>
            </p:grpSpPr>
            <p:sp>
              <p:nvSpPr>
                <p:cNvPr id="216" name="Oval 215">
                  <a:extLst>
                    <a:ext uri="{FF2B5EF4-FFF2-40B4-BE49-F238E27FC236}">
                      <a16:creationId xmlns:a16="http://schemas.microsoft.com/office/drawing/2014/main" id="{43F3B489-BA08-447C-850C-DC94FEEECD6A}"/>
                    </a:ext>
                  </a:extLst>
                </p:cNvPr>
                <p:cNvSpPr/>
                <p:nvPr/>
              </p:nvSpPr>
              <p:spPr bwMode="auto">
                <a:xfrm>
                  <a:off x="9549292" y="5492986"/>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17" name="shield_3" title="Icon of a shield with an exclamation point inside">
                  <a:extLst>
                    <a:ext uri="{FF2B5EF4-FFF2-40B4-BE49-F238E27FC236}">
                      <a16:creationId xmlns:a16="http://schemas.microsoft.com/office/drawing/2014/main" id="{3042BA69-4138-4E0A-AF64-750DB1F9AEF3}"/>
                    </a:ext>
                  </a:extLst>
                </p:cNvPr>
                <p:cNvSpPr>
                  <a:spLocks noChangeAspect="1" noEditPoints="1"/>
                </p:cNvSpPr>
                <p:nvPr/>
              </p:nvSpPr>
              <p:spPr bwMode="auto">
                <a:xfrm>
                  <a:off x="9695679" y="5646759"/>
                  <a:ext cx="316569" cy="32084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F7285EB5-CDCA-49B7-83A1-7CC98E37C182}"/>
                  </a:ext>
                </a:extLst>
              </p:cNvPr>
              <p:cNvGrpSpPr/>
              <p:nvPr/>
            </p:nvGrpSpPr>
            <p:grpSpPr>
              <a:xfrm>
                <a:off x="8842236" y="5599887"/>
                <a:ext cx="553093" cy="553092"/>
                <a:chOff x="8893787" y="5396557"/>
                <a:chExt cx="609342" cy="609342"/>
              </a:xfrm>
            </p:grpSpPr>
            <p:sp>
              <p:nvSpPr>
                <p:cNvPr id="214" name="Oval 213">
                  <a:extLst>
                    <a:ext uri="{FF2B5EF4-FFF2-40B4-BE49-F238E27FC236}">
                      <a16:creationId xmlns:a16="http://schemas.microsoft.com/office/drawing/2014/main" id="{ADD94A94-BEC7-4224-ACF0-A4CD13CA65FA}"/>
                    </a:ext>
                  </a:extLst>
                </p:cNvPr>
                <p:cNvSpPr/>
                <p:nvPr/>
              </p:nvSpPr>
              <p:spPr bwMode="auto">
                <a:xfrm>
                  <a:off x="8893787" y="5396557"/>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15" name="Freeform 13" title="Icon of a cloud">
                  <a:extLst>
                    <a:ext uri="{FF2B5EF4-FFF2-40B4-BE49-F238E27FC236}">
                      <a16:creationId xmlns:a16="http://schemas.microsoft.com/office/drawing/2014/main" id="{241C8B5D-D140-41AD-A5CD-C7B005954AD1}"/>
                    </a:ext>
                  </a:extLst>
                </p:cNvPr>
                <p:cNvSpPr>
                  <a:spLocks noChangeAspect="1"/>
                </p:cNvSpPr>
                <p:nvPr/>
              </p:nvSpPr>
              <p:spPr bwMode="auto">
                <a:xfrm>
                  <a:off x="8999573" y="5581996"/>
                  <a:ext cx="388237" cy="21297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9D254BA2-0FFB-4CD3-A749-7A641625FE27}"/>
                  </a:ext>
                </a:extLst>
              </p:cNvPr>
              <p:cNvGrpSpPr/>
              <p:nvPr/>
            </p:nvGrpSpPr>
            <p:grpSpPr>
              <a:xfrm>
                <a:off x="8188272" y="5103675"/>
                <a:ext cx="553093" cy="553092"/>
                <a:chOff x="8143792" y="4784653"/>
                <a:chExt cx="609342" cy="609342"/>
              </a:xfrm>
            </p:grpSpPr>
            <p:sp>
              <p:nvSpPr>
                <p:cNvPr id="212" name="Oval 211">
                  <a:extLst>
                    <a:ext uri="{FF2B5EF4-FFF2-40B4-BE49-F238E27FC236}">
                      <a16:creationId xmlns:a16="http://schemas.microsoft.com/office/drawing/2014/main" id="{FE1D8C52-2769-4703-9878-8D4942D3655B}"/>
                    </a:ext>
                  </a:extLst>
                </p:cNvPr>
                <p:cNvSpPr/>
                <p:nvPr/>
              </p:nvSpPr>
              <p:spPr bwMode="auto">
                <a:xfrm>
                  <a:off x="8143792" y="4784653"/>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13" name="Graphic 53">
                  <a:extLst>
                    <a:ext uri="{FF2B5EF4-FFF2-40B4-BE49-F238E27FC236}">
                      <a16:creationId xmlns:a16="http://schemas.microsoft.com/office/drawing/2014/main" id="{CE370329-F8EA-4B70-A90A-360A3FBA227E}"/>
                    </a:ext>
                  </a:extLst>
                </p:cNvPr>
                <p:cNvSpPr/>
                <p:nvPr/>
              </p:nvSpPr>
              <p:spPr>
                <a:xfrm>
                  <a:off x="8268811" y="4924549"/>
                  <a:ext cx="343737" cy="320823"/>
                </a:xfrm>
                <a:custGeom>
                  <a:avLst/>
                  <a:gdLst>
                    <a:gd name="connsiteX0" fmla="*/ 384909 w 412418"/>
                    <a:gd name="connsiteY0" fmla="*/ 18 h 384926"/>
                    <a:gd name="connsiteX1" fmla="*/ 395648 w 412418"/>
                    <a:gd name="connsiteY1" fmla="*/ 2166 h 384926"/>
                    <a:gd name="connsiteX2" fmla="*/ 404239 w 412418"/>
                    <a:gd name="connsiteY2" fmla="*/ 7965 h 384926"/>
                    <a:gd name="connsiteX3" fmla="*/ 410253 w 412418"/>
                    <a:gd name="connsiteY3" fmla="*/ 16771 h 384926"/>
                    <a:gd name="connsiteX4" fmla="*/ 412401 w 412418"/>
                    <a:gd name="connsiteY4" fmla="*/ 27510 h 384926"/>
                    <a:gd name="connsiteX5" fmla="*/ 412401 w 412418"/>
                    <a:gd name="connsiteY5" fmla="*/ 357416 h 384926"/>
                    <a:gd name="connsiteX6" fmla="*/ 410253 w 412418"/>
                    <a:gd name="connsiteY6" fmla="*/ 368156 h 384926"/>
                    <a:gd name="connsiteX7" fmla="*/ 404454 w 412418"/>
                    <a:gd name="connsiteY7" fmla="*/ 376747 h 384926"/>
                    <a:gd name="connsiteX8" fmla="*/ 395648 w 412418"/>
                    <a:gd name="connsiteY8" fmla="*/ 382761 h 384926"/>
                    <a:gd name="connsiteX9" fmla="*/ 384909 w 412418"/>
                    <a:gd name="connsiteY9" fmla="*/ 384909 h 384926"/>
                    <a:gd name="connsiteX10" fmla="*/ 27510 w 412418"/>
                    <a:gd name="connsiteY10" fmla="*/ 384909 h 384926"/>
                    <a:gd name="connsiteX11" fmla="*/ 16771 w 412418"/>
                    <a:gd name="connsiteY11" fmla="*/ 382761 h 384926"/>
                    <a:gd name="connsiteX12" fmla="*/ 8180 w 412418"/>
                    <a:gd name="connsiteY12" fmla="*/ 376962 h 384926"/>
                    <a:gd name="connsiteX13" fmla="*/ 2166 w 412418"/>
                    <a:gd name="connsiteY13" fmla="*/ 368156 h 384926"/>
                    <a:gd name="connsiteX14" fmla="*/ 18 w 412418"/>
                    <a:gd name="connsiteY14" fmla="*/ 357416 h 384926"/>
                    <a:gd name="connsiteX15" fmla="*/ 18 w 412418"/>
                    <a:gd name="connsiteY15" fmla="*/ 164971 h 384926"/>
                    <a:gd name="connsiteX16" fmla="*/ 2166 w 412418"/>
                    <a:gd name="connsiteY16" fmla="*/ 154232 h 384926"/>
                    <a:gd name="connsiteX17" fmla="*/ 7965 w 412418"/>
                    <a:gd name="connsiteY17" fmla="*/ 145641 h 384926"/>
                    <a:gd name="connsiteX18" fmla="*/ 16771 w 412418"/>
                    <a:gd name="connsiteY18" fmla="*/ 139627 h 384926"/>
                    <a:gd name="connsiteX19" fmla="*/ 27510 w 412418"/>
                    <a:gd name="connsiteY19" fmla="*/ 137479 h 384926"/>
                    <a:gd name="connsiteX20" fmla="*/ 109987 w 412418"/>
                    <a:gd name="connsiteY20" fmla="*/ 137479 h 384926"/>
                    <a:gd name="connsiteX21" fmla="*/ 109987 w 412418"/>
                    <a:gd name="connsiteY21" fmla="*/ 27510 h 384926"/>
                    <a:gd name="connsiteX22" fmla="*/ 112134 w 412418"/>
                    <a:gd name="connsiteY22" fmla="*/ 16771 h 384926"/>
                    <a:gd name="connsiteX23" fmla="*/ 117934 w 412418"/>
                    <a:gd name="connsiteY23" fmla="*/ 8180 h 384926"/>
                    <a:gd name="connsiteX24" fmla="*/ 126740 w 412418"/>
                    <a:gd name="connsiteY24" fmla="*/ 2166 h 384926"/>
                    <a:gd name="connsiteX25" fmla="*/ 137479 w 412418"/>
                    <a:gd name="connsiteY25" fmla="*/ 18 h 384926"/>
                    <a:gd name="connsiteX26" fmla="*/ 384909 w 412418"/>
                    <a:gd name="connsiteY26" fmla="*/ 18 h 384926"/>
                    <a:gd name="connsiteX27" fmla="*/ 109987 w 412418"/>
                    <a:gd name="connsiteY27" fmla="*/ 357416 h 384926"/>
                    <a:gd name="connsiteX28" fmla="*/ 109987 w 412418"/>
                    <a:gd name="connsiteY28" fmla="*/ 164971 h 384926"/>
                    <a:gd name="connsiteX29" fmla="*/ 27510 w 412418"/>
                    <a:gd name="connsiteY29" fmla="*/ 164971 h 384926"/>
                    <a:gd name="connsiteX30" fmla="*/ 27510 w 412418"/>
                    <a:gd name="connsiteY30" fmla="*/ 357416 h 384926"/>
                    <a:gd name="connsiteX31" fmla="*/ 109987 w 412418"/>
                    <a:gd name="connsiteY31" fmla="*/ 357416 h 384926"/>
                    <a:gd name="connsiteX32" fmla="*/ 384909 w 412418"/>
                    <a:gd name="connsiteY32" fmla="*/ 27510 h 384926"/>
                    <a:gd name="connsiteX33" fmla="*/ 137479 w 412418"/>
                    <a:gd name="connsiteY33" fmla="*/ 27510 h 384926"/>
                    <a:gd name="connsiteX34" fmla="*/ 137479 w 412418"/>
                    <a:gd name="connsiteY34" fmla="*/ 357416 h 384926"/>
                    <a:gd name="connsiteX35" fmla="*/ 384909 w 412418"/>
                    <a:gd name="connsiteY35" fmla="*/ 357416 h 384926"/>
                    <a:gd name="connsiteX36" fmla="*/ 384909 w 412418"/>
                    <a:gd name="connsiteY36" fmla="*/ 27510 h 384926"/>
                    <a:gd name="connsiteX37" fmla="*/ 68748 w 412418"/>
                    <a:gd name="connsiteY37" fmla="*/ 192463 h 384926"/>
                    <a:gd name="connsiteX38" fmla="*/ 78414 w 412418"/>
                    <a:gd name="connsiteY38" fmla="*/ 196544 h 384926"/>
                    <a:gd name="connsiteX39" fmla="*/ 82494 w 412418"/>
                    <a:gd name="connsiteY39" fmla="*/ 206209 h 384926"/>
                    <a:gd name="connsiteX40" fmla="*/ 78414 w 412418"/>
                    <a:gd name="connsiteY40" fmla="*/ 215875 h 384926"/>
                    <a:gd name="connsiteX41" fmla="*/ 68748 w 412418"/>
                    <a:gd name="connsiteY41" fmla="*/ 219955 h 384926"/>
                    <a:gd name="connsiteX42" fmla="*/ 59083 w 412418"/>
                    <a:gd name="connsiteY42" fmla="*/ 215875 h 384926"/>
                    <a:gd name="connsiteX43" fmla="*/ 55002 w 412418"/>
                    <a:gd name="connsiteY43" fmla="*/ 206209 h 384926"/>
                    <a:gd name="connsiteX44" fmla="*/ 59083 w 412418"/>
                    <a:gd name="connsiteY44" fmla="*/ 196544 h 384926"/>
                    <a:gd name="connsiteX45" fmla="*/ 68748 w 412418"/>
                    <a:gd name="connsiteY45" fmla="*/ 192463 h 384926"/>
                    <a:gd name="connsiteX46" fmla="*/ 357416 w 412418"/>
                    <a:gd name="connsiteY46" fmla="*/ 329924 h 384926"/>
                    <a:gd name="connsiteX47" fmla="*/ 164971 w 412418"/>
                    <a:gd name="connsiteY47" fmla="*/ 329924 h 384926"/>
                    <a:gd name="connsiteX48" fmla="*/ 261194 w 412418"/>
                    <a:gd name="connsiteY48" fmla="*/ 137479 h 384926"/>
                    <a:gd name="connsiteX49" fmla="*/ 357416 w 412418"/>
                    <a:gd name="connsiteY49" fmla="*/ 329924 h 384926"/>
                    <a:gd name="connsiteX50" fmla="*/ 261194 w 412418"/>
                    <a:gd name="connsiteY50" fmla="*/ 198907 h 384926"/>
                    <a:gd name="connsiteX51" fmla="*/ 236923 w 412418"/>
                    <a:gd name="connsiteY51" fmla="*/ 247448 h 384926"/>
                    <a:gd name="connsiteX52" fmla="*/ 285464 w 412418"/>
                    <a:gd name="connsiteY52" fmla="*/ 247448 h 384926"/>
                    <a:gd name="connsiteX53" fmla="*/ 261194 w 412418"/>
                    <a:gd name="connsiteY53" fmla="*/ 198907 h 384926"/>
                    <a:gd name="connsiteX54" fmla="*/ 209431 w 412418"/>
                    <a:gd name="connsiteY54" fmla="*/ 302432 h 384926"/>
                    <a:gd name="connsiteX55" fmla="*/ 312956 w 412418"/>
                    <a:gd name="connsiteY55" fmla="*/ 302432 h 384926"/>
                    <a:gd name="connsiteX56" fmla="*/ 299210 w 412418"/>
                    <a:gd name="connsiteY56" fmla="*/ 274940 h 384926"/>
                    <a:gd name="connsiteX57" fmla="*/ 223177 w 412418"/>
                    <a:gd name="connsiteY57" fmla="*/ 274940 h 384926"/>
                    <a:gd name="connsiteX58" fmla="*/ 209431 w 412418"/>
                    <a:gd name="connsiteY58" fmla="*/ 302432 h 38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12418" h="384926">
                      <a:moveTo>
                        <a:pt x="384909" y="18"/>
                      </a:moveTo>
                      <a:cubicBezTo>
                        <a:pt x="388775" y="18"/>
                        <a:pt x="392355" y="734"/>
                        <a:pt x="395648" y="2166"/>
                      </a:cubicBezTo>
                      <a:cubicBezTo>
                        <a:pt x="398940" y="3598"/>
                        <a:pt x="401806" y="5531"/>
                        <a:pt x="404239" y="7965"/>
                      </a:cubicBezTo>
                      <a:cubicBezTo>
                        <a:pt x="406672" y="10399"/>
                        <a:pt x="408679" y="13334"/>
                        <a:pt x="410253" y="16771"/>
                      </a:cubicBezTo>
                      <a:cubicBezTo>
                        <a:pt x="411827" y="20207"/>
                        <a:pt x="412545" y="23787"/>
                        <a:pt x="412401" y="27510"/>
                      </a:cubicBezTo>
                      <a:lnTo>
                        <a:pt x="412401" y="357416"/>
                      </a:lnTo>
                      <a:cubicBezTo>
                        <a:pt x="412401" y="361282"/>
                        <a:pt x="411686" y="364863"/>
                        <a:pt x="410253" y="368156"/>
                      </a:cubicBezTo>
                      <a:cubicBezTo>
                        <a:pt x="408820" y="371448"/>
                        <a:pt x="406887" y="374313"/>
                        <a:pt x="404454" y="376747"/>
                      </a:cubicBezTo>
                      <a:cubicBezTo>
                        <a:pt x="402020" y="379180"/>
                        <a:pt x="399084" y="381186"/>
                        <a:pt x="395648" y="382761"/>
                      </a:cubicBezTo>
                      <a:cubicBezTo>
                        <a:pt x="392211" y="384335"/>
                        <a:pt x="388631" y="385052"/>
                        <a:pt x="384909" y="384909"/>
                      </a:cubicBezTo>
                      <a:lnTo>
                        <a:pt x="27510" y="384909"/>
                      </a:lnTo>
                      <a:cubicBezTo>
                        <a:pt x="23644" y="384909"/>
                        <a:pt x="20064" y="384193"/>
                        <a:pt x="16771" y="382761"/>
                      </a:cubicBezTo>
                      <a:cubicBezTo>
                        <a:pt x="13478" y="381328"/>
                        <a:pt x="10614" y="379395"/>
                        <a:pt x="8180" y="376962"/>
                      </a:cubicBezTo>
                      <a:cubicBezTo>
                        <a:pt x="5745" y="374528"/>
                        <a:pt x="3741" y="371592"/>
                        <a:pt x="2166" y="368156"/>
                      </a:cubicBezTo>
                      <a:cubicBezTo>
                        <a:pt x="591" y="364719"/>
                        <a:pt x="-125" y="361139"/>
                        <a:pt x="18" y="357416"/>
                      </a:cubicBezTo>
                      <a:lnTo>
                        <a:pt x="18" y="164971"/>
                      </a:lnTo>
                      <a:cubicBezTo>
                        <a:pt x="18" y="161105"/>
                        <a:pt x="734" y="157525"/>
                        <a:pt x="2166" y="154232"/>
                      </a:cubicBezTo>
                      <a:cubicBezTo>
                        <a:pt x="3598" y="150939"/>
                        <a:pt x="5531" y="148075"/>
                        <a:pt x="7965" y="145641"/>
                      </a:cubicBezTo>
                      <a:cubicBezTo>
                        <a:pt x="10399" y="143206"/>
                        <a:pt x="13334" y="141202"/>
                        <a:pt x="16771" y="139627"/>
                      </a:cubicBezTo>
                      <a:cubicBezTo>
                        <a:pt x="20207" y="138052"/>
                        <a:pt x="23787" y="137336"/>
                        <a:pt x="27510" y="137479"/>
                      </a:cubicBezTo>
                      <a:lnTo>
                        <a:pt x="109987" y="137479"/>
                      </a:lnTo>
                      <a:lnTo>
                        <a:pt x="109987" y="27510"/>
                      </a:lnTo>
                      <a:cubicBezTo>
                        <a:pt x="109987" y="23644"/>
                        <a:pt x="110703" y="20064"/>
                        <a:pt x="112134" y="16771"/>
                      </a:cubicBezTo>
                      <a:cubicBezTo>
                        <a:pt x="113566" y="13478"/>
                        <a:pt x="115499" y="10614"/>
                        <a:pt x="117934" y="8180"/>
                      </a:cubicBezTo>
                      <a:cubicBezTo>
                        <a:pt x="120368" y="5746"/>
                        <a:pt x="123303" y="3741"/>
                        <a:pt x="126740" y="2166"/>
                      </a:cubicBezTo>
                      <a:cubicBezTo>
                        <a:pt x="130176" y="591"/>
                        <a:pt x="133756" y="-125"/>
                        <a:pt x="137479" y="18"/>
                      </a:cubicBezTo>
                      <a:lnTo>
                        <a:pt x="384909" y="18"/>
                      </a:lnTo>
                      <a:close/>
                      <a:moveTo>
                        <a:pt x="109987" y="357416"/>
                      </a:moveTo>
                      <a:lnTo>
                        <a:pt x="109987" y="164971"/>
                      </a:lnTo>
                      <a:lnTo>
                        <a:pt x="27510" y="164971"/>
                      </a:lnTo>
                      <a:lnTo>
                        <a:pt x="27510" y="357416"/>
                      </a:lnTo>
                      <a:lnTo>
                        <a:pt x="109987" y="357416"/>
                      </a:lnTo>
                      <a:close/>
                      <a:moveTo>
                        <a:pt x="384909" y="27510"/>
                      </a:moveTo>
                      <a:lnTo>
                        <a:pt x="137479" y="27510"/>
                      </a:lnTo>
                      <a:lnTo>
                        <a:pt x="137479" y="357416"/>
                      </a:lnTo>
                      <a:lnTo>
                        <a:pt x="384909" y="357416"/>
                      </a:lnTo>
                      <a:lnTo>
                        <a:pt x="384909" y="27510"/>
                      </a:lnTo>
                      <a:close/>
                      <a:moveTo>
                        <a:pt x="68748" y="192463"/>
                      </a:moveTo>
                      <a:cubicBezTo>
                        <a:pt x="72471" y="192463"/>
                        <a:pt x="75693" y="193823"/>
                        <a:pt x="78414" y="196544"/>
                      </a:cubicBezTo>
                      <a:cubicBezTo>
                        <a:pt x="81134" y="199265"/>
                        <a:pt x="82494" y="202487"/>
                        <a:pt x="82494" y="206209"/>
                      </a:cubicBezTo>
                      <a:cubicBezTo>
                        <a:pt x="82494" y="209932"/>
                        <a:pt x="81134" y="213153"/>
                        <a:pt x="78414" y="215875"/>
                      </a:cubicBezTo>
                      <a:cubicBezTo>
                        <a:pt x="75693" y="218596"/>
                        <a:pt x="72471" y="219955"/>
                        <a:pt x="68748" y="219955"/>
                      </a:cubicBezTo>
                      <a:cubicBezTo>
                        <a:pt x="65026" y="219955"/>
                        <a:pt x="61804" y="218596"/>
                        <a:pt x="59083" y="215875"/>
                      </a:cubicBezTo>
                      <a:cubicBezTo>
                        <a:pt x="56362" y="213153"/>
                        <a:pt x="55002" y="209932"/>
                        <a:pt x="55002" y="206209"/>
                      </a:cubicBezTo>
                      <a:cubicBezTo>
                        <a:pt x="55002" y="202487"/>
                        <a:pt x="56362" y="199265"/>
                        <a:pt x="59083" y="196544"/>
                      </a:cubicBezTo>
                      <a:cubicBezTo>
                        <a:pt x="61804" y="193823"/>
                        <a:pt x="65026" y="192463"/>
                        <a:pt x="68748" y="192463"/>
                      </a:cubicBezTo>
                      <a:close/>
                      <a:moveTo>
                        <a:pt x="357416" y="329924"/>
                      </a:moveTo>
                      <a:lnTo>
                        <a:pt x="164971" y="329924"/>
                      </a:lnTo>
                      <a:lnTo>
                        <a:pt x="261194" y="137479"/>
                      </a:lnTo>
                      <a:lnTo>
                        <a:pt x="357416" y="329924"/>
                      </a:lnTo>
                      <a:close/>
                      <a:moveTo>
                        <a:pt x="261194" y="198907"/>
                      </a:moveTo>
                      <a:lnTo>
                        <a:pt x="236923" y="247448"/>
                      </a:lnTo>
                      <a:lnTo>
                        <a:pt x="285464" y="247448"/>
                      </a:lnTo>
                      <a:lnTo>
                        <a:pt x="261194" y="198907"/>
                      </a:lnTo>
                      <a:close/>
                      <a:moveTo>
                        <a:pt x="209431" y="302432"/>
                      </a:moveTo>
                      <a:lnTo>
                        <a:pt x="312956" y="302432"/>
                      </a:lnTo>
                      <a:lnTo>
                        <a:pt x="299210" y="274940"/>
                      </a:lnTo>
                      <a:lnTo>
                        <a:pt x="223177" y="274940"/>
                      </a:lnTo>
                      <a:lnTo>
                        <a:pt x="209431" y="302432"/>
                      </a:lnTo>
                      <a:close/>
                    </a:path>
                  </a:pathLst>
                </a:custGeom>
                <a:solidFill>
                  <a:srgbClr val="000000"/>
                </a:solidFill>
                <a:ln w="3175" cap="flat">
                  <a:solidFill>
                    <a:schemeClr val="bg1"/>
                  </a:solidFill>
                  <a:prstDash val="solid"/>
                  <a:miter/>
                </a:ln>
              </p:spPr>
              <p:txBody>
                <a:bodyPr rtlCol="0" anchor="ctr"/>
                <a:lstStyle/>
                <a:p>
                  <a:endParaRPr lang="en-US" sz="1200" dirty="0"/>
                </a:p>
              </p:txBody>
            </p:sp>
          </p:grpSp>
          <p:grpSp>
            <p:nvGrpSpPr>
              <p:cNvPr id="209" name="Group 208">
                <a:extLst>
                  <a:ext uri="{FF2B5EF4-FFF2-40B4-BE49-F238E27FC236}">
                    <a16:creationId xmlns:a16="http://schemas.microsoft.com/office/drawing/2014/main" id="{586F67BC-133C-431E-9F33-D43AD8B87636}"/>
                  </a:ext>
                </a:extLst>
              </p:cNvPr>
              <p:cNvGrpSpPr/>
              <p:nvPr/>
            </p:nvGrpSpPr>
            <p:grpSpPr>
              <a:xfrm>
                <a:off x="8064794" y="4322810"/>
                <a:ext cx="553093" cy="553092"/>
                <a:chOff x="7909495" y="4128586"/>
                <a:chExt cx="609342" cy="609342"/>
              </a:xfrm>
            </p:grpSpPr>
            <p:sp>
              <p:nvSpPr>
                <p:cNvPr id="210" name="Oval 209">
                  <a:extLst>
                    <a:ext uri="{FF2B5EF4-FFF2-40B4-BE49-F238E27FC236}">
                      <a16:creationId xmlns:a16="http://schemas.microsoft.com/office/drawing/2014/main" id="{F1DBF950-2C7A-4258-8CE6-833354559087}"/>
                    </a:ext>
                  </a:extLst>
                </p:cNvPr>
                <p:cNvSpPr/>
                <p:nvPr/>
              </p:nvSpPr>
              <p:spPr bwMode="auto">
                <a:xfrm>
                  <a:off x="7909495" y="4128586"/>
                  <a:ext cx="609342" cy="609342"/>
                </a:xfrm>
                <a:prstGeom prst="ellipse">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80" tIns="914400" rIns="182880" bIns="0"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effectLst/>
                    <a:uLnTx/>
                    <a:uFillTx/>
                    <a:latin typeface="Segoe UI Semibold"/>
                    <a:ea typeface="+mn-ea"/>
                    <a:cs typeface="+mn-cs"/>
                  </a:endParaRPr>
                </a:p>
              </p:txBody>
            </p:sp>
            <p:sp>
              <p:nvSpPr>
                <p:cNvPr id="211" name="HoloLens_EC94" title="Icon of Microsoft HoloLens">
                  <a:extLst>
                    <a:ext uri="{FF2B5EF4-FFF2-40B4-BE49-F238E27FC236}">
                      <a16:creationId xmlns:a16="http://schemas.microsoft.com/office/drawing/2014/main" id="{B70971D7-E29A-4B11-864D-1437878C6733}"/>
                    </a:ext>
                  </a:extLst>
                </p:cNvPr>
                <p:cNvSpPr>
                  <a:spLocks noChangeAspect="1" noEditPoints="1"/>
                </p:cNvSpPr>
                <p:nvPr/>
              </p:nvSpPr>
              <p:spPr bwMode="auto">
                <a:xfrm>
                  <a:off x="8025252" y="4332346"/>
                  <a:ext cx="377829" cy="20182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77" name="check 3">
            <a:extLst>
              <a:ext uri="{FF2B5EF4-FFF2-40B4-BE49-F238E27FC236}">
                <a16:creationId xmlns:a16="http://schemas.microsoft.com/office/drawing/2014/main" id="{82017B60-0B83-4458-8E1F-F63D8527E219}"/>
              </a:ext>
              <a:ext uri="{C183D7F6-B498-43B3-948B-1728B52AA6E4}">
                <adec:decorative xmlns:adec="http://schemas.microsoft.com/office/drawing/2017/decorative" val="1"/>
              </a:ext>
            </a:extLst>
          </p:cNvPr>
          <p:cNvSpPr>
            <a:spLocks noChangeAspect="1" noEditPoints="1"/>
          </p:cNvSpPr>
          <p:nvPr/>
        </p:nvSpPr>
        <p:spPr bwMode="auto">
          <a:xfrm>
            <a:off x="480831" y="2023164"/>
            <a:ext cx="236156" cy="2347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5875" cap="sq">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840047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600855" y="466301"/>
            <a:ext cx="11237870" cy="565027"/>
          </a:xfrm>
        </p:spPr>
        <p:txBody>
          <a:bodyPr spcFirstLastPara="1" vert="horz" wrap="square" lIns="93245" tIns="46610" rIns="93245" bIns="46610" rtlCol="0" anchor="t" anchorCtr="0">
            <a:normAutofit/>
          </a:bodyPr>
          <a:lstStyle/>
          <a:p>
            <a:pPr>
              <a:lnSpc>
                <a:spcPct val="90000"/>
              </a:lnSpc>
              <a:spcBef>
                <a:spcPts val="0"/>
              </a:spcBef>
              <a:buClr>
                <a:schemeClr val="dk1"/>
              </a:buClr>
              <a:buSzPts val="2400"/>
            </a:pPr>
            <a:r>
              <a:rPr lang="en-US" sz="3366" dirty="0"/>
              <a:t>Top Industrial and IoT Challenges for CISOs</a:t>
            </a:r>
          </a:p>
        </p:txBody>
      </p:sp>
      <p:sp>
        <p:nvSpPr>
          <p:cNvPr id="186" name="Google Shape;186;p21"/>
          <p:cNvSpPr txBox="1">
            <a:spLocks noGrp="1"/>
          </p:cNvSpPr>
          <p:nvPr>
            <p:ph sz="quarter" idx="12"/>
          </p:nvPr>
        </p:nvSpPr>
        <p:spPr>
          <a:xfrm>
            <a:off x="596711" y="1174390"/>
            <a:ext cx="7279487" cy="5572710"/>
          </a:xfrm>
        </p:spPr>
        <p:txBody>
          <a:bodyPr spcFirstLastPara="1" vert="horz" wrap="square" lIns="93245" tIns="46610" rIns="93245" bIns="46610" rtlCol="0" anchorCtr="0">
            <a:noAutofit/>
          </a:bodyPr>
          <a:lstStyle/>
          <a:p>
            <a:pPr>
              <a:lnSpc>
                <a:spcPct val="90000"/>
              </a:lnSpc>
              <a:spcBef>
                <a:spcPts val="204"/>
              </a:spcBef>
              <a:spcAft>
                <a:spcPts val="204"/>
              </a:spcAft>
              <a:buClr>
                <a:schemeClr val="dk1"/>
              </a:buClr>
              <a:buSzPts val="2400"/>
            </a:pPr>
            <a:r>
              <a:rPr lang="en-US" sz="1632" b="1" dirty="0"/>
              <a:t>IT &amp; OT are converging to support the business</a:t>
            </a:r>
          </a:p>
          <a:p>
            <a:pPr marL="641160" lvl="1" indent="-174862">
              <a:lnSpc>
                <a:spcPct val="90000"/>
              </a:lnSpc>
              <a:buClr>
                <a:schemeClr val="dk1"/>
              </a:buClr>
              <a:buSzPts val="2000"/>
            </a:pPr>
            <a:r>
              <a:rPr lang="en-US" sz="1428" dirty="0"/>
              <a:t>“Security by obscurity” &amp; “air-gap” concepts not relevant anymore</a:t>
            </a:r>
          </a:p>
          <a:p>
            <a:pPr marL="641160" lvl="1" indent="-174862">
              <a:lnSpc>
                <a:spcPct val="90000"/>
              </a:lnSpc>
              <a:buClr>
                <a:schemeClr val="dk1"/>
              </a:buClr>
              <a:buSzPts val="2000"/>
            </a:pPr>
            <a:r>
              <a:rPr lang="en-US" sz="1428" dirty="0"/>
              <a:t>Perimeter security insufficient to address modern threats </a:t>
            </a:r>
            <a:br>
              <a:rPr lang="en-US" sz="1428" dirty="0"/>
            </a:br>
            <a:r>
              <a:rPr lang="en-US" sz="1428" dirty="0"/>
              <a:t>(sophisticated malware, targeted attacks, malicious insiders)</a:t>
            </a:r>
          </a:p>
          <a:p>
            <a:pPr>
              <a:lnSpc>
                <a:spcPct val="90000"/>
              </a:lnSpc>
              <a:spcBef>
                <a:spcPts val="1020"/>
              </a:spcBef>
              <a:spcAft>
                <a:spcPts val="204"/>
              </a:spcAft>
              <a:buClr>
                <a:schemeClr val="dk1"/>
              </a:buClr>
              <a:buSzPts val="2400"/>
            </a:pPr>
            <a:r>
              <a:rPr lang="en-US" sz="1632" b="1" dirty="0"/>
              <a:t>IoT devices are dramatically increasing the attack surface for enterprises</a:t>
            </a:r>
          </a:p>
          <a:p>
            <a:pPr>
              <a:lnSpc>
                <a:spcPct val="90000"/>
              </a:lnSpc>
              <a:spcBef>
                <a:spcPts val="1020"/>
              </a:spcBef>
              <a:spcAft>
                <a:spcPts val="204"/>
              </a:spcAft>
              <a:buClr>
                <a:schemeClr val="dk1"/>
              </a:buClr>
              <a:buSzPts val="2400"/>
            </a:pPr>
            <a:r>
              <a:rPr lang="en-US" sz="1632" b="1" dirty="0"/>
              <a:t>Some IoT devices can not support agents</a:t>
            </a:r>
            <a:endParaRPr lang="en-US" sz="1632" dirty="0"/>
          </a:p>
          <a:p>
            <a:pPr>
              <a:lnSpc>
                <a:spcPct val="90000"/>
              </a:lnSpc>
              <a:spcBef>
                <a:spcPts val="1020"/>
              </a:spcBef>
              <a:spcAft>
                <a:spcPts val="204"/>
              </a:spcAft>
              <a:buClr>
                <a:schemeClr val="dk1"/>
              </a:buClr>
              <a:buSzPts val="2400"/>
            </a:pPr>
            <a:r>
              <a:rPr lang="en-US" sz="1632" b="1" dirty="0"/>
              <a:t>Lack of visibility by IT security team</a:t>
            </a:r>
          </a:p>
          <a:p>
            <a:pPr marL="641160" lvl="1" indent="-174862">
              <a:lnSpc>
                <a:spcPct val="90000"/>
              </a:lnSpc>
              <a:buClr>
                <a:schemeClr val="dk1"/>
              </a:buClr>
              <a:buSzPts val="2000"/>
            </a:pPr>
            <a:r>
              <a:rPr lang="en-US" sz="1428" dirty="0"/>
              <a:t>Plants typically don’t know which devices they have — or how they’re connected</a:t>
            </a:r>
          </a:p>
          <a:p>
            <a:pPr marL="641160" lvl="1" indent="-174862">
              <a:lnSpc>
                <a:spcPct val="90000"/>
              </a:lnSpc>
              <a:buClr>
                <a:schemeClr val="dk1"/>
              </a:buClr>
              <a:buSzPts val="2000"/>
            </a:pPr>
            <a:r>
              <a:rPr lang="en-US" sz="1428" dirty="0"/>
              <a:t>IoT devices are being deployed and connected to enterprise networks without and security controls</a:t>
            </a:r>
          </a:p>
          <a:p>
            <a:pPr>
              <a:lnSpc>
                <a:spcPct val="90000"/>
              </a:lnSpc>
              <a:spcBef>
                <a:spcPts val="1020"/>
              </a:spcBef>
              <a:spcAft>
                <a:spcPts val="204"/>
              </a:spcAft>
              <a:buClr>
                <a:schemeClr val="dk1"/>
              </a:buClr>
              <a:buSzPts val="2400"/>
            </a:pPr>
            <a:r>
              <a:rPr lang="en-US" sz="1632" b="1" dirty="0"/>
              <a:t>Industrial networks are complex, heterogeneous &amp; insecure by design</a:t>
            </a:r>
          </a:p>
          <a:p>
            <a:pPr marL="641160" lvl="1" indent="-174862">
              <a:lnSpc>
                <a:spcPct val="90000"/>
              </a:lnSpc>
              <a:buClr>
                <a:schemeClr val="dk1"/>
              </a:buClr>
              <a:buSzPts val="2000"/>
            </a:pPr>
            <a:r>
              <a:rPr lang="en-US" sz="1428" dirty="0"/>
              <a:t>Non-IT protocols &amp; non-standard devices (PLCs, DCUs, etc.)</a:t>
            </a:r>
          </a:p>
          <a:p>
            <a:pPr marL="641160" lvl="1" indent="-174862">
              <a:lnSpc>
                <a:spcPct val="90000"/>
              </a:lnSpc>
              <a:buClr>
                <a:schemeClr val="dk1"/>
              </a:buClr>
              <a:buSzPts val="2000"/>
            </a:pPr>
            <a:r>
              <a:rPr lang="en-US" sz="1428" dirty="0"/>
              <a:t>Legacy unpatched Windows systems</a:t>
            </a:r>
          </a:p>
          <a:p>
            <a:pPr marL="641160" lvl="1" indent="-174862">
              <a:lnSpc>
                <a:spcPct val="90000"/>
              </a:lnSpc>
              <a:buClr>
                <a:schemeClr val="dk1"/>
              </a:buClr>
              <a:buSzPts val="2000"/>
            </a:pPr>
            <a:r>
              <a:rPr lang="en-US" sz="1428" dirty="0"/>
              <a:t>Legacy insecure protocols (weak authentication, serial wrapped in IP, etc.)</a:t>
            </a:r>
          </a:p>
          <a:p>
            <a:pPr>
              <a:lnSpc>
                <a:spcPct val="90000"/>
              </a:lnSpc>
              <a:spcBef>
                <a:spcPts val="1020"/>
              </a:spcBef>
              <a:spcAft>
                <a:spcPts val="204"/>
              </a:spcAft>
              <a:buClr>
                <a:schemeClr val="dk1"/>
              </a:buClr>
              <a:buSzPts val="2400"/>
            </a:pPr>
            <a:r>
              <a:rPr lang="en-US" sz="1632" b="1" dirty="0"/>
              <a:t>Lack of qualified ICS security personnel</a:t>
            </a:r>
          </a:p>
          <a:p>
            <a:pPr marL="641160" lvl="1" indent="-174862">
              <a:lnSpc>
                <a:spcPct val="90000"/>
              </a:lnSpc>
              <a:buClr>
                <a:schemeClr val="dk1"/>
              </a:buClr>
              <a:buSzPts val="2000"/>
            </a:pPr>
            <a:r>
              <a:rPr lang="en-US" sz="1428" dirty="0"/>
              <a:t>Need to supplement in-house teams with external expertise</a:t>
            </a:r>
          </a:p>
        </p:txBody>
      </p:sp>
      <p:pic>
        <p:nvPicPr>
          <p:cNvPr id="5" name="Picture 4">
            <a:extLst>
              <a:ext uri="{FF2B5EF4-FFF2-40B4-BE49-F238E27FC236}">
                <a16:creationId xmlns:a16="http://schemas.microsoft.com/office/drawing/2014/main" id="{CBCC678B-55A8-4A46-B5EE-3B18E9AA0D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693" r="1" b="1"/>
          <a:stretch/>
        </p:blipFill>
        <p:spPr>
          <a:xfrm>
            <a:off x="7776763" y="1174389"/>
            <a:ext cx="4460269" cy="4930169"/>
          </a:xfrm>
          <a:prstGeom prst="rect">
            <a:avLst/>
          </a:prstGeom>
          <a:noFill/>
          <a:ln>
            <a:noFill/>
          </a:ln>
          <a:effectLst>
            <a:softEdge rad="112500"/>
          </a:effectLst>
        </p:spPr>
      </p:pic>
    </p:spTree>
    <p:extLst>
      <p:ext uri="{BB962C8B-B14F-4D97-AF65-F5344CB8AC3E}">
        <p14:creationId xmlns:p14="http://schemas.microsoft.com/office/powerpoint/2010/main" val="552581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F16040B-21F1-4A97-98EE-56140498D3B3}"/>
              </a:ext>
            </a:extLst>
          </p:cNvPr>
          <p:cNvSpPr/>
          <p:nvPr/>
        </p:nvSpPr>
        <p:spPr bwMode="auto">
          <a:xfrm>
            <a:off x="492343" y="1646777"/>
            <a:ext cx="11465799" cy="4881445"/>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398905" rIns="186521" bIns="48512" numCol="1" rtlCol="0" anchor="t" anchorCtr="0" compatLnSpc="1">
            <a:prstTxWarp prst="textNoShape">
              <a:avLst/>
            </a:prstTxWarp>
          </a:bodyPr>
          <a:lstStyle/>
          <a:p>
            <a:pPr algn="ctr" defTabSz="951304" fontAlgn="base">
              <a:spcBef>
                <a:spcPct val="0"/>
              </a:spcBef>
              <a:spcAft>
                <a:spcPts val="1224"/>
              </a:spcAft>
              <a:buSzPct val="90000"/>
            </a:pPr>
            <a:endParaRPr lang="en-US" sz="1632" dirty="0">
              <a:solidFill>
                <a:schemeClr val="tx1"/>
              </a:solidFill>
            </a:endParaRPr>
          </a:p>
        </p:txBody>
      </p:sp>
      <p:sp>
        <p:nvSpPr>
          <p:cNvPr id="34" name="Rectangle 33">
            <a:extLst>
              <a:ext uri="{FF2B5EF4-FFF2-40B4-BE49-F238E27FC236}">
                <a16:creationId xmlns:a16="http://schemas.microsoft.com/office/drawing/2014/main" id="{AA2F7CCA-C8D3-4EE0-BBB8-E8D6D8413AAE}"/>
              </a:ext>
            </a:extLst>
          </p:cNvPr>
          <p:cNvSpPr/>
          <p:nvPr/>
        </p:nvSpPr>
        <p:spPr bwMode="auto">
          <a:xfrm>
            <a:off x="475279" y="2158098"/>
            <a:ext cx="11494012" cy="110173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mj-lt"/>
                <a:ea typeface="Segoe UI" pitchFamily="34" charset="0"/>
                <a:cs typeface="Segoe UI" pitchFamily="34" charset="0"/>
              </a:rPr>
              <a:t>Asset Management</a:t>
            </a:r>
          </a:p>
        </p:txBody>
      </p:sp>
      <p:sp>
        <p:nvSpPr>
          <p:cNvPr id="35" name="Rectangle 34">
            <a:extLst>
              <a:ext uri="{FF2B5EF4-FFF2-40B4-BE49-F238E27FC236}">
                <a16:creationId xmlns:a16="http://schemas.microsoft.com/office/drawing/2014/main" id="{81BC6646-FC83-499F-9BA5-3E854C95DF06}"/>
              </a:ext>
            </a:extLst>
          </p:cNvPr>
          <p:cNvSpPr/>
          <p:nvPr/>
        </p:nvSpPr>
        <p:spPr bwMode="auto">
          <a:xfrm>
            <a:off x="475279" y="3270065"/>
            <a:ext cx="11494012" cy="19662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a:r>
              <a:rPr lang="en-US" sz="2040" b="1">
                <a:latin typeface="+mj-lt"/>
                <a:ea typeface="Calibri"/>
                <a:cs typeface="Calibri"/>
                <a:sym typeface="Calibri"/>
              </a:rPr>
              <a:t>Threat Detection</a:t>
            </a:r>
            <a:endParaRPr lang="en-US" sz="2040" dirty="0">
              <a:latin typeface="+mj-lt"/>
            </a:endParaRPr>
          </a:p>
        </p:txBody>
      </p:sp>
      <p:sp>
        <p:nvSpPr>
          <p:cNvPr id="36" name="Rectangle 35">
            <a:extLst>
              <a:ext uri="{FF2B5EF4-FFF2-40B4-BE49-F238E27FC236}">
                <a16:creationId xmlns:a16="http://schemas.microsoft.com/office/drawing/2014/main" id="{D9C3B64E-8392-4077-A121-BEE9AFF9008F}"/>
              </a:ext>
            </a:extLst>
          </p:cNvPr>
          <p:cNvSpPr/>
          <p:nvPr/>
        </p:nvSpPr>
        <p:spPr bwMode="auto">
          <a:xfrm>
            <a:off x="476806" y="5246499"/>
            <a:ext cx="11494012" cy="128172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a:r>
              <a:rPr lang="en-US" sz="2040" b="1">
                <a:solidFill>
                  <a:schemeClr val="tx1"/>
                </a:solidFill>
                <a:latin typeface="+mj-lt"/>
                <a:ea typeface="Calibri"/>
                <a:cs typeface="Calibri"/>
                <a:sym typeface="Calibri"/>
              </a:rPr>
              <a:t>Enable IT &amp; OT Integration </a:t>
            </a:r>
            <a:endParaRPr lang="en-US" sz="2040" dirty="0">
              <a:solidFill>
                <a:schemeClr val="tx1"/>
              </a:solidFill>
              <a:latin typeface="+mj-lt"/>
            </a:endParaRPr>
          </a:p>
        </p:txBody>
      </p:sp>
      <p:sp>
        <p:nvSpPr>
          <p:cNvPr id="4" name="Title 3">
            <a:extLst>
              <a:ext uri="{FF2B5EF4-FFF2-40B4-BE49-F238E27FC236}">
                <a16:creationId xmlns:a16="http://schemas.microsoft.com/office/drawing/2014/main" id="{B8F3D11F-8BDB-4111-9DBE-F375D73DB5C7}"/>
              </a:ext>
            </a:extLst>
          </p:cNvPr>
          <p:cNvSpPr>
            <a:spLocks noGrp="1"/>
          </p:cNvSpPr>
          <p:nvPr>
            <p:ph type="title"/>
          </p:nvPr>
        </p:nvSpPr>
        <p:spPr/>
        <p:txBody>
          <a:bodyPr/>
          <a:lstStyle/>
          <a:p>
            <a:r>
              <a:rPr lang="en-US" dirty="0"/>
              <a:t>IoT &amp; ICS Security Maturity Model</a:t>
            </a:r>
          </a:p>
        </p:txBody>
      </p:sp>
      <p:graphicFrame>
        <p:nvGraphicFramePr>
          <p:cNvPr id="7" name="Google Shape;514;p32">
            <a:extLst>
              <a:ext uri="{FF2B5EF4-FFF2-40B4-BE49-F238E27FC236}">
                <a16:creationId xmlns:a16="http://schemas.microsoft.com/office/drawing/2014/main" id="{55D11065-710C-4998-A53C-C3FC64C2A57A}"/>
              </a:ext>
            </a:extLst>
          </p:cNvPr>
          <p:cNvGraphicFramePr/>
          <p:nvPr/>
        </p:nvGraphicFramePr>
        <p:xfrm>
          <a:off x="492343" y="1752118"/>
          <a:ext cx="11476944" cy="429474"/>
        </p:xfrm>
        <a:graphic>
          <a:graphicData uri="http://schemas.openxmlformats.org/drawingml/2006/table">
            <a:tbl>
              <a:tblPr>
                <a:noFill/>
              </a:tblPr>
              <a:tblGrid>
                <a:gridCol w="769656">
                  <a:extLst>
                    <a:ext uri="{9D8B030D-6E8A-4147-A177-3AD203B41FA5}">
                      <a16:colId xmlns:a16="http://schemas.microsoft.com/office/drawing/2014/main" val="20000"/>
                    </a:ext>
                  </a:extLst>
                </a:gridCol>
                <a:gridCol w="2676822">
                  <a:extLst>
                    <a:ext uri="{9D8B030D-6E8A-4147-A177-3AD203B41FA5}">
                      <a16:colId xmlns:a16="http://schemas.microsoft.com/office/drawing/2014/main" val="20001"/>
                    </a:ext>
                  </a:extLst>
                </a:gridCol>
                <a:gridCol w="2676822">
                  <a:extLst>
                    <a:ext uri="{9D8B030D-6E8A-4147-A177-3AD203B41FA5}">
                      <a16:colId xmlns:a16="http://schemas.microsoft.com/office/drawing/2014/main" val="20002"/>
                    </a:ext>
                  </a:extLst>
                </a:gridCol>
                <a:gridCol w="2676822">
                  <a:extLst>
                    <a:ext uri="{9D8B030D-6E8A-4147-A177-3AD203B41FA5}">
                      <a16:colId xmlns:a16="http://schemas.microsoft.com/office/drawing/2014/main" val="20003"/>
                    </a:ext>
                  </a:extLst>
                </a:gridCol>
                <a:gridCol w="2676822">
                  <a:extLst>
                    <a:ext uri="{9D8B030D-6E8A-4147-A177-3AD203B41FA5}">
                      <a16:colId xmlns:a16="http://schemas.microsoft.com/office/drawing/2014/main" val="20004"/>
                    </a:ext>
                  </a:extLst>
                </a:gridCol>
              </a:tblGrid>
              <a:tr h="429474">
                <a:tc>
                  <a:txBody>
                    <a:bodyPr/>
                    <a:lstStyle/>
                    <a:p>
                      <a:pPr marL="0" marR="0" lvl="0" indent="0" algn="l" rtl="0">
                        <a:lnSpc>
                          <a:spcPct val="100000"/>
                        </a:lnSpc>
                        <a:spcBef>
                          <a:spcPts val="0"/>
                        </a:spcBef>
                        <a:spcAft>
                          <a:spcPts val="0"/>
                        </a:spcAft>
                        <a:buClr>
                          <a:schemeClr val="dk1"/>
                        </a:buClr>
                        <a:buSzPts val="1400"/>
                        <a:buFont typeface="Calibri"/>
                        <a:buNone/>
                      </a:pPr>
                      <a:endParaRPr sz="120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1</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2</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3</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4</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115351"/>
                  </a:ext>
                </a:extLst>
              </a:tr>
            </a:tbl>
          </a:graphicData>
        </a:graphic>
      </p:graphicFrame>
      <p:grpSp>
        <p:nvGrpSpPr>
          <p:cNvPr id="8" name="Google Shape;502;p32">
            <a:extLst>
              <a:ext uri="{FF2B5EF4-FFF2-40B4-BE49-F238E27FC236}">
                <a16:creationId xmlns:a16="http://schemas.microsoft.com/office/drawing/2014/main" id="{6B7C73BD-5592-4311-AB3A-3595DC8C479B}"/>
              </a:ext>
            </a:extLst>
          </p:cNvPr>
          <p:cNvGrpSpPr/>
          <p:nvPr/>
        </p:nvGrpSpPr>
        <p:grpSpPr>
          <a:xfrm>
            <a:off x="2185052" y="1828729"/>
            <a:ext cx="594136" cy="329369"/>
            <a:chOff x="-4359275" y="4522788"/>
            <a:chExt cx="1781175" cy="987425"/>
          </a:xfrm>
        </p:grpSpPr>
        <p:sp>
          <p:nvSpPr>
            <p:cNvPr id="9" name="Google Shape;503;p32">
              <a:extLst>
                <a:ext uri="{FF2B5EF4-FFF2-40B4-BE49-F238E27FC236}">
                  <a16:creationId xmlns:a16="http://schemas.microsoft.com/office/drawing/2014/main" id="{B583E9AD-1034-4622-BB84-E5B05BFD0C7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0" name="Google Shape;504;p32">
              <a:extLst>
                <a:ext uri="{FF2B5EF4-FFF2-40B4-BE49-F238E27FC236}">
                  <a16:creationId xmlns:a16="http://schemas.microsoft.com/office/drawing/2014/main" id="{8C781514-BCF1-40A7-ACCC-CC88C5C10B3C}"/>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chemeClr val="tx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1" name="Google Shape;505;p32">
              <a:extLst>
                <a:ext uri="{FF2B5EF4-FFF2-40B4-BE49-F238E27FC236}">
                  <a16:creationId xmlns:a16="http://schemas.microsoft.com/office/drawing/2014/main" id="{62F88803-B994-4129-A2AC-FBCD8B6EFAA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2" name="Google Shape;506;p32">
              <a:extLst>
                <a:ext uri="{FF2B5EF4-FFF2-40B4-BE49-F238E27FC236}">
                  <a16:creationId xmlns:a16="http://schemas.microsoft.com/office/drawing/2014/main" id="{1164DD54-2013-48DB-AEBF-E5EFF799D113}"/>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3" name="Google Shape;507;p32">
              <a:extLst>
                <a:ext uri="{FF2B5EF4-FFF2-40B4-BE49-F238E27FC236}">
                  <a16:creationId xmlns:a16="http://schemas.microsoft.com/office/drawing/2014/main" id="{333C91B5-0144-4AD4-9E8A-445D9B28BF16}"/>
                </a:ext>
              </a:extLst>
            </p:cNvPr>
            <p:cNvSpPr/>
            <p:nvPr/>
          </p:nvSpPr>
          <p:spPr>
            <a:xfrm>
              <a:off x="-3959225" y="5067300"/>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14" name="Google Shape;502;p32">
            <a:extLst>
              <a:ext uri="{FF2B5EF4-FFF2-40B4-BE49-F238E27FC236}">
                <a16:creationId xmlns:a16="http://schemas.microsoft.com/office/drawing/2014/main" id="{75193028-8CF6-49B3-A2FA-BA9F623C0169}"/>
              </a:ext>
            </a:extLst>
          </p:cNvPr>
          <p:cNvGrpSpPr/>
          <p:nvPr/>
        </p:nvGrpSpPr>
        <p:grpSpPr>
          <a:xfrm>
            <a:off x="4847392" y="1828728"/>
            <a:ext cx="594136" cy="274081"/>
            <a:chOff x="-4359275" y="4522788"/>
            <a:chExt cx="1781175" cy="821676"/>
          </a:xfrm>
        </p:grpSpPr>
        <p:sp>
          <p:nvSpPr>
            <p:cNvPr id="15" name="Google Shape;503;p32">
              <a:extLst>
                <a:ext uri="{FF2B5EF4-FFF2-40B4-BE49-F238E27FC236}">
                  <a16:creationId xmlns:a16="http://schemas.microsoft.com/office/drawing/2014/main" id="{42044D87-B003-4D49-A7E3-49F6A703F36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6" name="Google Shape;504;p32">
              <a:extLst>
                <a:ext uri="{FF2B5EF4-FFF2-40B4-BE49-F238E27FC236}">
                  <a16:creationId xmlns:a16="http://schemas.microsoft.com/office/drawing/2014/main" id="{88198746-ACA2-412B-88C9-819E3B43F451}"/>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7" name="Google Shape;505;p32">
              <a:extLst>
                <a:ext uri="{FF2B5EF4-FFF2-40B4-BE49-F238E27FC236}">
                  <a16:creationId xmlns:a16="http://schemas.microsoft.com/office/drawing/2014/main" id="{A886F0E0-D80A-4163-A60D-BAF57FF7B72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8" name="Google Shape;506;p32">
              <a:extLst>
                <a:ext uri="{FF2B5EF4-FFF2-40B4-BE49-F238E27FC236}">
                  <a16:creationId xmlns:a16="http://schemas.microsoft.com/office/drawing/2014/main" id="{66F787FC-AD0B-40D9-9EA1-EF77507BE48E}"/>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9" name="Google Shape;507;p32">
              <a:extLst>
                <a:ext uri="{FF2B5EF4-FFF2-40B4-BE49-F238E27FC236}">
                  <a16:creationId xmlns:a16="http://schemas.microsoft.com/office/drawing/2014/main" id="{CAA875D8-4B7C-4035-834A-569D99D03CAF}"/>
                </a:ext>
              </a:extLst>
            </p:cNvPr>
            <p:cNvSpPr/>
            <p:nvPr/>
          </p:nvSpPr>
          <p:spPr>
            <a:xfrm rot="1911984">
              <a:off x="-3892681" y="4901550"/>
              <a:ext cx="638174" cy="442914"/>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0" name="Google Shape;502;p32">
            <a:extLst>
              <a:ext uri="{FF2B5EF4-FFF2-40B4-BE49-F238E27FC236}">
                <a16:creationId xmlns:a16="http://schemas.microsoft.com/office/drawing/2014/main" id="{1B076AF6-C66B-423F-BBBD-449EA289AD96}"/>
              </a:ext>
            </a:extLst>
          </p:cNvPr>
          <p:cNvGrpSpPr/>
          <p:nvPr/>
        </p:nvGrpSpPr>
        <p:grpSpPr>
          <a:xfrm>
            <a:off x="7509732" y="1828730"/>
            <a:ext cx="594136" cy="288068"/>
            <a:chOff x="-4359275" y="4522788"/>
            <a:chExt cx="1781175" cy="863607"/>
          </a:xfrm>
        </p:grpSpPr>
        <p:sp>
          <p:nvSpPr>
            <p:cNvPr id="21" name="Google Shape;503;p32">
              <a:extLst>
                <a:ext uri="{FF2B5EF4-FFF2-40B4-BE49-F238E27FC236}">
                  <a16:creationId xmlns:a16="http://schemas.microsoft.com/office/drawing/2014/main" id="{EB534683-2FD4-4D13-A51D-4D89CA9041D8}"/>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2" name="Google Shape;504;p32">
              <a:extLst>
                <a:ext uri="{FF2B5EF4-FFF2-40B4-BE49-F238E27FC236}">
                  <a16:creationId xmlns:a16="http://schemas.microsoft.com/office/drawing/2014/main" id="{8EAF5967-0F92-41F3-8358-3C6930143DBE}"/>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3" name="Google Shape;505;p32">
              <a:extLst>
                <a:ext uri="{FF2B5EF4-FFF2-40B4-BE49-F238E27FC236}">
                  <a16:creationId xmlns:a16="http://schemas.microsoft.com/office/drawing/2014/main" id="{11614DE1-E559-4FA0-88A9-5C4FBE1EEA4F}"/>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4" name="Google Shape;506;p32">
              <a:extLst>
                <a:ext uri="{FF2B5EF4-FFF2-40B4-BE49-F238E27FC236}">
                  <a16:creationId xmlns:a16="http://schemas.microsoft.com/office/drawing/2014/main" id="{CD7393A3-68A0-4D65-992F-D3486E6F9FC0}"/>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5" name="Google Shape;507;p32">
              <a:extLst>
                <a:ext uri="{FF2B5EF4-FFF2-40B4-BE49-F238E27FC236}">
                  <a16:creationId xmlns:a16="http://schemas.microsoft.com/office/drawing/2014/main" id="{B32F8EC0-C7E3-4737-AA96-8B7B43B7BB22}"/>
                </a:ext>
              </a:extLst>
            </p:cNvPr>
            <p:cNvSpPr/>
            <p:nvPr/>
          </p:nvSpPr>
          <p:spPr>
            <a:xfrm rot="4736978">
              <a:off x="-3706813" y="4845850"/>
              <a:ext cx="638176"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6" name="Google Shape;502;p32">
            <a:extLst>
              <a:ext uri="{FF2B5EF4-FFF2-40B4-BE49-F238E27FC236}">
                <a16:creationId xmlns:a16="http://schemas.microsoft.com/office/drawing/2014/main" id="{611B97D1-07CF-4125-9692-3839080DB04B}"/>
              </a:ext>
            </a:extLst>
          </p:cNvPr>
          <p:cNvGrpSpPr/>
          <p:nvPr/>
        </p:nvGrpSpPr>
        <p:grpSpPr>
          <a:xfrm>
            <a:off x="10172072" y="1828734"/>
            <a:ext cx="594136" cy="308303"/>
            <a:chOff x="-4359275" y="4522788"/>
            <a:chExt cx="1781175" cy="924268"/>
          </a:xfrm>
        </p:grpSpPr>
        <p:sp>
          <p:nvSpPr>
            <p:cNvPr id="27" name="Google Shape;503;p32">
              <a:extLst>
                <a:ext uri="{FF2B5EF4-FFF2-40B4-BE49-F238E27FC236}">
                  <a16:creationId xmlns:a16="http://schemas.microsoft.com/office/drawing/2014/main" id="{7EC30B72-D968-4D44-9B3D-9758C78E7D4F}"/>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8" name="Google Shape;504;p32">
              <a:extLst>
                <a:ext uri="{FF2B5EF4-FFF2-40B4-BE49-F238E27FC236}">
                  <a16:creationId xmlns:a16="http://schemas.microsoft.com/office/drawing/2014/main" id="{B5CDDC51-0DB8-49B2-8298-98866813A3AA}"/>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9" name="Google Shape;505;p32">
              <a:extLst>
                <a:ext uri="{FF2B5EF4-FFF2-40B4-BE49-F238E27FC236}">
                  <a16:creationId xmlns:a16="http://schemas.microsoft.com/office/drawing/2014/main" id="{499731BF-AE01-4F31-88E9-813E7519B7B1}"/>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0" name="Google Shape;506;p32">
              <a:extLst>
                <a:ext uri="{FF2B5EF4-FFF2-40B4-BE49-F238E27FC236}">
                  <a16:creationId xmlns:a16="http://schemas.microsoft.com/office/drawing/2014/main" id="{50A84926-6AEE-45F3-AA1E-8816C9BD3206}"/>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1" name="Google Shape;507;p32">
              <a:extLst>
                <a:ext uri="{FF2B5EF4-FFF2-40B4-BE49-F238E27FC236}">
                  <a16:creationId xmlns:a16="http://schemas.microsoft.com/office/drawing/2014/main" id="{98292976-26BC-4342-8A18-3A088682334E}"/>
                </a:ext>
              </a:extLst>
            </p:cNvPr>
            <p:cNvSpPr/>
            <p:nvPr/>
          </p:nvSpPr>
          <p:spPr>
            <a:xfrm rot="8099282">
              <a:off x="-3597656" y="4906512"/>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66312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F16040B-21F1-4A97-98EE-56140498D3B3}"/>
              </a:ext>
            </a:extLst>
          </p:cNvPr>
          <p:cNvSpPr/>
          <p:nvPr/>
        </p:nvSpPr>
        <p:spPr bwMode="auto">
          <a:xfrm>
            <a:off x="492343" y="1646777"/>
            <a:ext cx="11465799" cy="4881445"/>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398905" rIns="186521" bIns="48512" numCol="1" rtlCol="0" anchor="t" anchorCtr="0" compatLnSpc="1">
            <a:prstTxWarp prst="textNoShape">
              <a:avLst/>
            </a:prstTxWarp>
          </a:bodyPr>
          <a:lstStyle/>
          <a:p>
            <a:pPr algn="ctr" defTabSz="951304" fontAlgn="base">
              <a:spcBef>
                <a:spcPct val="0"/>
              </a:spcBef>
              <a:spcAft>
                <a:spcPts val="1224"/>
              </a:spcAft>
              <a:buSzPct val="90000"/>
            </a:pPr>
            <a:endParaRPr lang="en-US" sz="1632" dirty="0">
              <a:solidFill>
                <a:schemeClr val="tx1"/>
              </a:solidFill>
            </a:endParaRPr>
          </a:p>
        </p:txBody>
      </p:sp>
      <p:sp>
        <p:nvSpPr>
          <p:cNvPr id="4" name="Title 3">
            <a:extLst>
              <a:ext uri="{FF2B5EF4-FFF2-40B4-BE49-F238E27FC236}">
                <a16:creationId xmlns:a16="http://schemas.microsoft.com/office/drawing/2014/main" id="{B8F3D11F-8BDB-4111-9DBE-F375D73DB5C7}"/>
              </a:ext>
            </a:extLst>
          </p:cNvPr>
          <p:cNvSpPr>
            <a:spLocks noGrp="1"/>
          </p:cNvSpPr>
          <p:nvPr>
            <p:ph type="title"/>
          </p:nvPr>
        </p:nvSpPr>
        <p:spPr/>
        <p:txBody>
          <a:bodyPr/>
          <a:lstStyle/>
          <a:p>
            <a:r>
              <a:rPr lang="en-US" dirty="0"/>
              <a:t>IoT &amp; ICS Security Maturity Model</a:t>
            </a:r>
          </a:p>
        </p:txBody>
      </p:sp>
      <p:graphicFrame>
        <p:nvGraphicFramePr>
          <p:cNvPr id="7" name="Google Shape;514;p32">
            <a:extLst>
              <a:ext uri="{FF2B5EF4-FFF2-40B4-BE49-F238E27FC236}">
                <a16:creationId xmlns:a16="http://schemas.microsoft.com/office/drawing/2014/main" id="{55D11065-710C-4998-A53C-C3FC64C2A57A}"/>
              </a:ext>
            </a:extLst>
          </p:cNvPr>
          <p:cNvGraphicFramePr/>
          <p:nvPr/>
        </p:nvGraphicFramePr>
        <p:xfrm>
          <a:off x="492343" y="1752118"/>
          <a:ext cx="11476944" cy="4776105"/>
        </p:xfrm>
        <a:graphic>
          <a:graphicData uri="http://schemas.openxmlformats.org/drawingml/2006/table">
            <a:tbl>
              <a:tblPr>
                <a:noFill/>
              </a:tblPr>
              <a:tblGrid>
                <a:gridCol w="769656">
                  <a:extLst>
                    <a:ext uri="{9D8B030D-6E8A-4147-A177-3AD203B41FA5}">
                      <a16:colId xmlns:a16="http://schemas.microsoft.com/office/drawing/2014/main" val="20000"/>
                    </a:ext>
                  </a:extLst>
                </a:gridCol>
                <a:gridCol w="2676822">
                  <a:extLst>
                    <a:ext uri="{9D8B030D-6E8A-4147-A177-3AD203B41FA5}">
                      <a16:colId xmlns:a16="http://schemas.microsoft.com/office/drawing/2014/main" val="20001"/>
                    </a:ext>
                  </a:extLst>
                </a:gridCol>
                <a:gridCol w="2676822">
                  <a:extLst>
                    <a:ext uri="{9D8B030D-6E8A-4147-A177-3AD203B41FA5}">
                      <a16:colId xmlns:a16="http://schemas.microsoft.com/office/drawing/2014/main" val="20002"/>
                    </a:ext>
                  </a:extLst>
                </a:gridCol>
                <a:gridCol w="2676822">
                  <a:extLst>
                    <a:ext uri="{9D8B030D-6E8A-4147-A177-3AD203B41FA5}">
                      <a16:colId xmlns:a16="http://schemas.microsoft.com/office/drawing/2014/main" val="20003"/>
                    </a:ext>
                  </a:extLst>
                </a:gridCol>
                <a:gridCol w="2676822">
                  <a:extLst>
                    <a:ext uri="{9D8B030D-6E8A-4147-A177-3AD203B41FA5}">
                      <a16:colId xmlns:a16="http://schemas.microsoft.com/office/drawing/2014/main" val="20004"/>
                    </a:ext>
                  </a:extLst>
                </a:gridCol>
              </a:tblGrid>
              <a:tr h="429474">
                <a:tc>
                  <a:txBody>
                    <a:bodyPr/>
                    <a:lstStyle/>
                    <a:p>
                      <a:pPr marL="0" marR="0" lvl="0" indent="0" algn="l" rtl="0">
                        <a:lnSpc>
                          <a:spcPct val="100000"/>
                        </a:lnSpc>
                        <a:spcBef>
                          <a:spcPts val="0"/>
                        </a:spcBef>
                        <a:spcAft>
                          <a:spcPts val="0"/>
                        </a:spcAft>
                        <a:buClr>
                          <a:schemeClr val="dk1"/>
                        </a:buClr>
                        <a:buSzPts val="1400"/>
                        <a:buFont typeface="Calibri"/>
                        <a:buNone/>
                      </a:pPr>
                      <a:endParaRPr sz="120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1</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2</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3</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4</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115351"/>
                  </a:ext>
                </a:extLst>
              </a:tr>
              <a:tr h="429474">
                <a:tc rowSpan="2">
                  <a:txBody>
                    <a:bodyPr/>
                    <a:lstStyle/>
                    <a:p>
                      <a:pPr marL="0" marR="0" lvl="0" indent="0" algn="ctr" defTabSz="914367" rtl="0" eaLnBrk="1" fontAlgn="auto" latinLnBrk="0" hangingPunct="1">
                        <a:lnSpc>
                          <a:spcPct val="100000"/>
                        </a:lnSpc>
                        <a:spcBef>
                          <a:spcPts val="0"/>
                        </a:spcBef>
                        <a:spcAft>
                          <a:spcPts val="0"/>
                        </a:spcAft>
                        <a:buClr>
                          <a:schemeClr val="dk1"/>
                        </a:buClr>
                        <a:buSzPts val="1400"/>
                        <a:buFont typeface="Calibri"/>
                        <a:buNone/>
                        <a:tabLst/>
                        <a:defRPr/>
                      </a:pPr>
                      <a:r>
                        <a:rPr lang="en-US" sz="1100" b="1" dirty="0">
                          <a:solidFill>
                            <a:schemeClr val="lt1"/>
                          </a:solidFill>
                          <a:latin typeface="+mj-lt"/>
                          <a:ea typeface="Calibri"/>
                          <a:cs typeface="Calibri"/>
                          <a:sym typeface="Calibri"/>
                        </a:rPr>
                        <a:t>Asset Mgt</a:t>
                      </a: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Asset documentation Spreadsheet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Dynamic Asset documentation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Alerting when new assets appear and retire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Integration with Asset Inventory database (CMDB)</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37578">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Static network map</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Accurate spreadsheet with IPs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Accurate network map with all assets in network topology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network topology with device communications &amp; protocol visibility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37578">
                <a:tc rowSpan="3">
                  <a:txBody>
                    <a:bodyPr/>
                    <a:lstStyle/>
                    <a:p>
                      <a:pPr marL="0" marR="0" lvl="0" indent="0" algn="ctr" defTabSz="914367" rtl="0" eaLnBrk="1" fontAlgn="auto" latinLnBrk="0" hangingPunct="1">
                        <a:lnSpc>
                          <a:spcPct val="100000"/>
                        </a:lnSpc>
                        <a:spcBef>
                          <a:spcPts val="0"/>
                        </a:spcBef>
                        <a:spcAft>
                          <a:spcPts val="0"/>
                        </a:spcAft>
                        <a:buClr>
                          <a:schemeClr val="dk1"/>
                        </a:buClr>
                        <a:buSzPts val="1400"/>
                        <a:buFont typeface="Calibri"/>
                        <a:buNone/>
                        <a:tabLst/>
                        <a:defRPr/>
                      </a:pPr>
                      <a:r>
                        <a:rPr lang="en-US" sz="1100" b="1" dirty="0">
                          <a:solidFill>
                            <a:schemeClr val="lt1"/>
                          </a:solidFill>
                          <a:latin typeface="+mj-lt"/>
                          <a:ea typeface="Calibri"/>
                          <a:cs typeface="Calibri"/>
                          <a:sym typeface="Calibri"/>
                        </a:rPr>
                        <a:t>Threat Detection</a:t>
                      </a:r>
                      <a:endParaRPr lang="en-US" sz="1100" dirty="0">
                        <a:latin typeface="+mj-lt"/>
                      </a:endParaRP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Anomaly </a:t>
                      </a:r>
                      <a:br>
                        <a:rPr lang="en-US" sz="1200" b="0" u="none" strike="noStrike" cap="none" dirty="0">
                          <a:solidFill>
                            <a:schemeClr val="tx1"/>
                          </a:solidFill>
                        </a:rPr>
                      </a:br>
                      <a:r>
                        <a:rPr lang="en-US" sz="1200" b="0" u="none" strike="noStrike" cap="none" dirty="0">
                          <a:solidFill>
                            <a:schemeClr val="tx1"/>
                          </a:solidFill>
                        </a:rPr>
                        <a:t>Detection (AD)</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AD via manual log review &amp; signature-based alerts (IDS)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a:solidFill>
                            <a:schemeClr val="tx1"/>
                          </a:solidFill>
                        </a:rPr>
                        <a:t>AD via continuous monitoring with behavioral analytics using self-learning</a:t>
                      </a:r>
                      <a:endParaRPr sz="1200" b="0" u="none" strike="noStrike" cap="none">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AD via continuous monitoring with behavioral analytics using self-learning and remediation processes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79251">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incident response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Manual incident response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incident response &amp; threat hunting. Reviewed occasionally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incident response &amp; </a:t>
                      </a:r>
                      <a:br>
                        <a:rPr lang="en-US" sz="1200" b="0" u="none" strike="noStrike" cap="none" dirty="0">
                          <a:solidFill>
                            <a:schemeClr val="tx1"/>
                          </a:solidFill>
                        </a:rPr>
                      </a:br>
                      <a:r>
                        <a:rPr lang="en-US" sz="1200" b="0" u="none" strike="noStrike" cap="none" dirty="0">
                          <a:solidFill>
                            <a:schemeClr val="tx1"/>
                          </a:solidFill>
                        </a:rPr>
                        <a:t>threat hunting with supporting processes and dedicated personal</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87595">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Yearly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risk &amp; vulnerability assessment with prioritized remediation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95904">
                <a:tc rowSpan="2">
                  <a:txBody>
                    <a:bodyPr/>
                    <a:lstStyle/>
                    <a:p>
                      <a:pPr marL="0" marR="0" lvl="0" indent="0" algn="ctr" defTabSz="914367" rtl="0" eaLnBrk="1" fontAlgn="auto" latinLnBrk="0" hangingPunct="1">
                        <a:lnSpc>
                          <a:spcPct val="100000"/>
                        </a:lnSpc>
                        <a:spcBef>
                          <a:spcPts val="0"/>
                        </a:spcBef>
                        <a:spcAft>
                          <a:spcPts val="0"/>
                        </a:spcAft>
                        <a:buClr>
                          <a:schemeClr val="dk1"/>
                        </a:buClr>
                        <a:buSzPts val="1800"/>
                        <a:buFont typeface="Calibri"/>
                        <a:buNone/>
                        <a:tabLst/>
                        <a:defRPr/>
                      </a:pPr>
                      <a:r>
                        <a:rPr lang="en-US" sz="1100" b="1" dirty="0">
                          <a:solidFill>
                            <a:schemeClr val="tx1"/>
                          </a:solidFill>
                          <a:latin typeface="+mj-lt"/>
                          <a:ea typeface="Calibri"/>
                          <a:cs typeface="Calibri"/>
                          <a:sym typeface="Calibri"/>
                        </a:rPr>
                        <a:t>Enablement of IT &amp; OT Integration </a:t>
                      </a:r>
                      <a:endParaRPr lang="en-US" sz="1100" dirty="0">
                        <a:solidFill>
                          <a:schemeClr val="tx1"/>
                        </a:solidFill>
                        <a:latin typeface="+mj-lt"/>
                      </a:endParaRP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a:solidFill>
                            <a:schemeClr val="tx1"/>
                          </a:solidFill>
                        </a:rPr>
                        <a:t>No threat modeling</a:t>
                      </a:r>
                      <a:endParaRPr sz="1200" b="0" u="none" strike="noStrike" cap="none">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a:solidFill>
                            <a:schemeClr val="tx1"/>
                          </a:solidFill>
                        </a:rPr>
                        <a:t>Manual threat modeling</a:t>
                      </a:r>
                      <a:endParaRPr sz="1200" b="0" u="none" strike="noStrike" cap="none">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threat modeling</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threat modeling and proactive remediation efforts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79251">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a:solidFill>
                            <a:schemeClr val="tx1"/>
                          </a:solidFill>
                        </a:rPr>
                        <a:t>No alignment between security &amp;  operational  teams </a:t>
                      </a:r>
                      <a:endParaRPr sz="1200" b="0" u="none" strike="noStrike" cap="none">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Planning alignment between security &amp; operational teams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Basic integration of SOC for OT environment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Integrated SOC for OT environment with process and procedures fully defined an operational while sharing VA information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pSp>
        <p:nvGrpSpPr>
          <p:cNvPr id="8" name="Google Shape;502;p32">
            <a:extLst>
              <a:ext uri="{FF2B5EF4-FFF2-40B4-BE49-F238E27FC236}">
                <a16:creationId xmlns:a16="http://schemas.microsoft.com/office/drawing/2014/main" id="{6B7C73BD-5592-4311-AB3A-3595DC8C479B}"/>
              </a:ext>
            </a:extLst>
          </p:cNvPr>
          <p:cNvGrpSpPr/>
          <p:nvPr/>
        </p:nvGrpSpPr>
        <p:grpSpPr>
          <a:xfrm>
            <a:off x="2185052" y="1828729"/>
            <a:ext cx="594136" cy="329369"/>
            <a:chOff x="-4359275" y="4522788"/>
            <a:chExt cx="1781175" cy="987425"/>
          </a:xfrm>
        </p:grpSpPr>
        <p:sp>
          <p:nvSpPr>
            <p:cNvPr id="9" name="Google Shape;503;p32">
              <a:extLst>
                <a:ext uri="{FF2B5EF4-FFF2-40B4-BE49-F238E27FC236}">
                  <a16:creationId xmlns:a16="http://schemas.microsoft.com/office/drawing/2014/main" id="{B583E9AD-1034-4622-BB84-E5B05BFD0C7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0" name="Google Shape;504;p32">
              <a:extLst>
                <a:ext uri="{FF2B5EF4-FFF2-40B4-BE49-F238E27FC236}">
                  <a16:creationId xmlns:a16="http://schemas.microsoft.com/office/drawing/2014/main" id="{8C781514-BCF1-40A7-ACCC-CC88C5C10B3C}"/>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chemeClr val="tx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1" name="Google Shape;505;p32">
              <a:extLst>
                <a:ext uri="{FF2B5EF4-FFF2-40B4-BE49-F238E27FC236}">
                  <a16:creationId xmlns:a16="http://schemas.microsoft.com/office/drawing/2014/main" id="{62F88803-B994-4129-A2AC-FBCD8B6EFAA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2" name="Google Shape;506;p32">
              <a:extLst>
                <a:ext uri="{FF2B5EF4-FFF2-40B4-BE49-F238E27FC236}">
                  <a16:creationId xmlns:a16="http://schemas.microsoft.com/office/drawing/2014/main" id="{1164DD54-2013-48DB-AEBF-E5EFF799D113}"/>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3" name="Google Shape;507;p32">
              <a:extLst>
                <a:ext uri="{FF2B5EF4-FFF2-40B4-BE49-F238E27FC236}">
                  <a16:creationId xmlns:a16="http://schemas.microsoft.com/office/drawing/2014/main" id="{333C91B5-0144-4AD4-9E8A-445D9B28BF16}"/>
                </a:ext>
              </a:extLst>
            </p:cNvPr>
            <p:cNvSpPr/>
            <p:nvPr/>
          </p:nvSpPr>
          <p:spPr>
            <a:xfrm>
              <a:off x="-3959225" y="5067300"/>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14" name="Google Shape;502;p32">
            <a:extLst>
              <a:ext uri="{FF2B5EF4-FFF2-40B4-BE49-F238E27FC236}">
                <a16:creationId xmlns:a16="http://schemas.microsoft.com/office/drawing/2014/main" id="{75193028-8CF6-49B3-A2FA-BA9F623C0169}"/>
              </a:ext>
            </a:extLst>
          </p:cNvPr>
          <p:cNvGrpSpPr/>
          <p:nvPr/>
        </p:nvGrpSpPr>
        <p:grpSpPr>
          <a:xfrm>
            <a:off x="4847392" y="1828728"/>
            <a:ext cx="594136" cy="274081"/>
            <a:chOff x="-4359275" y="4522788"/>
            <a:chExt cx="1781175" cy="821676"/>
          </a:xfrm>
        </p:grpSpPr>
        <p:sp>
          <p:nvSpPr>
            <p:cNvPr id="15" name="Google Shape;503;p32">
              <a:extLst>
                <a:ext uri="{FF2B5EF4-FFF2-40B4-BE49-F238E27FC236}">
                  <a16:creationId xmlns:a16="http://schemas.microsoft.com/office/drawing/2014/main" id="{42044D87-B003-4D49-A7E3-49F6A703F36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6" name="Google Shape;504;p32">
              <a:extLst>
                <a:ext uri="{FF2B5EF4-FFF2-40B4-BE49-F238E27FC236}">
                  <a16:creationId xmlns:a16="http://schemas.microsoft.com/office/drawing/2014/main" id="{88198746-ACA2-412B-88C9-819E3B43F451}"/>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7" name="Google Shape;505;p32">
              <a:extLst>
                <a:ext uri="{FF2B5EF4-FFF2-40B4-BE49-F238E27FC236}">
                  <a16:creationId xmlns:a16="http://schemas.microsoft.com/office/drawing/2014/main" id="{A886F0E0-D80A-4163-A60D-BAF57FF7B72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8" name="Google Shape;506;p32">
              <a:extLst>
                <a:ext uri="{FF2B5EF4-FFF2-40B4-BE49-F238E27FC236}">
                  <a16:creationId xmlns:a16="http://schemas.microsoft.com/office/drawing/2014/main" id="{66F787FC-AD0B-40D9-9EA1-EF77507BE48E}"/>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9" name="Google Shape;507;p32">
              <a:extLst>
                <a:ext uri="{FF2B5EF4-FFF2-40B4-BE49-F238E27FC236}">
                  <a16:creationId xmlns:a16="http://schemas.microsoft.com/office/drawing/2014/main" id="{CAA875D8-4B7C-4035-834A-569D99D03CAF}"/>
                </a:ext>
              </a:extLst>
            </p:cNvPr>
            <p:cNvSpPr/>
            <p:nvPr/>
          </p:nvSpPr>
          <p:spPr>
            <a:xfrm rot="1911984">
              <a:off x="-3892681" y="4901550"/>
              <a:ext cx="638174" cy="442914"/>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0" name="Google Shape;502;p32">
            <a:extLst>
              <a:ext uri="{FF2B5EF4-FFF2-40B4-BE49-F238E27FC236}">
                <a16:creationId xmlns:a16="http://schemas.microsoft.com/office/drawing/2014/main" id="{1B076AF6-C66B-423F-BBBD-449EA289AD96}"/>
              </a:ext>
            </a:extLst>
          </p:cNvPr>
          <p:cNvGrpSpPr/>
          <p:nvPr/>
        </p:nvGrpSpPr>
        <p:grpSpPr>
          <a:xfrm>
            <a:off x="7509732" y="1828730"/>
            <a:ext cx="594136" cy="288068"/>
            <a:chOff x="-4359275" y="4522788"/>
            <a:chExt cx="1781175" cy="863607"/>
          </a:xfrm>
        </p:grpSpPr>
        <p:sp>
          <p:nvSpPr>
            <p:cNvPr id="21" name="Google Shape;503;p32">
              <a:extLst>
                <a:ext uri="{FF2B5EF4-FFF2-40B4-BE49-F238E27FC236}">
                  <a16:creationId xmlns:a16="http://schemas.microsoft.com/office/drawing/2014/main" id="{EB534683-2FD4-4D13-A51D-4D89CA9041D8}"/>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2" name="Google Shape;504;p32">
              <a:extLst>
                <a:ext uri="{FF2B5EF4-FFF2-40B4-BE49-F238E27FC236}">
                  <a16:creationId xmlns:a16="http://schemas.microsoft.com/office/drawing/2014/main" id="{8EAF5967-0F92-41F3-8358-3C6930143DBE}"/>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3" name="Google Shape;505;p32">
              <a:extLst>
                <a:ext uri="{FF2B5EF4-FFF2-40B4-BE49-F238E27FC236}">
                  <a16:creationId xmlns:a16="http://schemas.microsoft.com/office/drawing/2014/main" id="{11614DE1-E559-4FA0-88A9-5C4FBE1EEA4F}"/>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4" name="Google Shape;506;p32">
              <a:extLst>
                <a:ext uri="{FF2B5EF4-FFF2-40B4-BE49-F238E27FC236}">
                  <a16:creationId xmlns:a16="http://schemas.microsoft.com/office/drawing/2014/main" id="{CD7393A3-68A0-4D65-992F-D3486E6F9FC0}"/>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5" name="Google Shape;507;p32">
              <a:extLst>
                <a:ext uri="{FF2B5EF4-FFF2-40B4-BE49-F238E27FC236}">
                  <a16:creationId xmlns:a16="http://schemas.microsoft.com/office/drawing/2014/main" id="{B32F8EC0-C7E3-4737-AA96-8B7B43B7BB22}"/>
                </a:ext>
              </a:extLst>
            </p:cNvPr>
            <p:cNvSpPr/>
            <p:nvPr/>
          </p:nvSpPr>
          <p:spPr>
            <a:xfrm rot="4736978">
              <a:off x="-3706813" y="4845850"/>
              <a:ext cx="638176"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6" name="Google Shape;502;p32">
            <a:extLst>
              <a:ext uri="{FF2B5EF4-FFF2-40B4-BE49-F238E27FC236}">
                <a16:creationId xmlns:a16="http://schemas.microsoft.com/office/drawing/2014/main" id="{611B97D1-07CF-4125-9692-3839080DB04B}"/>
              </a:ext>
            </a:extLst>
          </p:cNvPr>
          <p:cNvGrpSpPr/>
          <p:nvPr/>
        </p:nvGrpSpPr>
        <p:grpSpPr>
          <a:xfrm>
            <a:off x="10172072" y="1828734"/>
            <a:ext cx="594136" cy="308303"/>
            <a:chOff x="-4359275" y="4522788"/>
            <a:chExt cx="1781175" cy="924268"/>
          </a:xfrm>
        </p:grpSpPr>
        <p:sp>
          <p:nvSpPr>
            <p:cNvPr id="27" name="Google Shape;503;p32">
              <a:extLst>
                <a:ext uri="{FF2B5EF4-FFF2-40B4-BE49-F238E27FC236}">
                  <a16:creationId xmlns:a16="http://schemas.microsoft.com/office/drawing/2014/main" id="{7EC30B72-D968-4D44-9B3D-9758C78E7D4F}"/>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8" name="Google Shape;504;p32">
              <a:extLst>
                <a:ext uri="{FF2B5EF4-FFF2-40B4-BE49-F238E27FC236}">
                  <a16:creationId xmlns:a16="http://schemas.microsoft.com/office/drawing/2014/main" id="{B5CDDC51-0DB8-49B2-8298-98866813A3AA}"/>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9" name="Google Shape;505;p32">
              <a:extLst>
                <a:ext uri="{FF2B5EF4-FFF2-40B4-BE49-F238E27FC236}">
                  <a16:creationId xmlns:a16="http://schemas.microsoft.com/office/drawing/2014/main" id="{499731BF-AE01-4F31-88E9-813E7519B7B1}"/>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0" name="Google Shape;506;p32">
              <a:extLst>
                <a:ext uri="{FF2B5EF4-FFF2-40B4-BE49-F238E27FC236}">
                  <a16:creationId xmlns:a16="http://schemas.microsoft.com/office/drawing/2014/main" id="{50A84926-6AEE-45F3-AA1E-8816C9BD3206}"/>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1" name="Google Shape;507;p32">
              <a:extLst>
                <a:ext uri="{FF2B5EF4-FFF2-40B4-BE49-F238E27FC236}">
                  <a16:creationId xmlns:a16="http://schemas.microsoft.com/office/drawing/2014/main" id="{98292976-26BC-4342-8A18-3A088682334E}"/>
                </a:ext>
              </a:extLst>
            </p:cNvPr>
            <p:cNvSpPr/>
            <p:nvPr/>
          </p:nvSpPr>
          <p:spPr>
            <a:xfrm rot="8099282">
              <a:off x="-3597656" y="4906512"/>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074495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09B97-6017-4B90-8AD0-7D6A6A52A104}"/>
              </a:ext>
            </a:extLst>
          </p:cNvPr>
          <p:cNvSpPr>
            <a:spLocks noGrp="1"/>
          </p:cNvSpPr>
          <p:nvPr>
            <p:ph type="title"/>
          </p:nvPr>
        </p:nvSpPr>
        <p:spPr>
          <a:xfrm>
            <a:off x="600059" y="466301"/>
            <a:ext cx="11239464" cy="565091"/>
          </a:xfrm>
        </p:spPr>
        <p:txBody>
          <a:bodyPr/>
          <a:lstStyle/>
          <a:p>
            <a:r>
              <a:rPr lang="en-US" dirty="0"/>
              <a:t>Questions to Consider…</a:t>
            </a:r>
          </a:p>
        </p:txBody>
      </p:sp>
      <p:sp>
        <p:nvSpPr>
          <p:cNvPr id="5" name="Text Placeholder 4">
            <a:extLst>
              <a:ext uri="{FF2B5EF4-FFF2-40B4-BE49-F238E27FC236}">
                <a16:creationId xmlns:a16="http://schemas.microsoft.com/office/drawing/2014/main" id="{50D25063-FE6B-4BC0-A233-A72D9EFCA9E6}"/>
              </a:ext>
            </a:extLst>
          </p:cNvPr>
          <p:cNvSpPr>
            <a:spLocks noGrp="1"/>
          </p:cNvSpPr>
          <p:nvPr>
            <p:ph type="body" sz="quarter" idx="10"/>
          </p:nvPr>
        </p:nvSpPr>
        <p:spPr>
          <a:xfrm>
            <a:off x="598945" y="1462925"/>
            <a:ext cx="11237870" cy="5155188"/>
          </a:xfrm>
        </p:spPr>
        <p:txBody>
          <a:bodyPr>
            <a:normAutofit/>
          </a:bodyPr>
          <a:lstStyle/>
          <a:p>
            <a:pPr marL="466298" indent="-466298">
              <a:buFont typeface="Arial" panose="020B0604020202020204" pitchFamily="34" charset="0"/>
              <a:buChar char="•"/>
            </a:pPr>
            <a:r>
              <a:rPr lang="en-US" dirty="0"/>
              <a:t>How do you intend to manage OT security?</a:t>
            </a:r>
          </a:p>
          <a:p>
            <a:pPr marL="466298" indent="-466298">
              <a:buFont typeface="Arial" panose="020B0604020202020204" pitchFamily="34" charset="0"/>
              <a:buChar char="•"/>
            </a:pPr>
            <a:r>
              <a:rPr lang="en-US" dirty="0"/>
              <a:t>How are you going to integrate with the SOC?</a:t>
            </a:r>
          </a:p>
          <a:p>
            <a:pPr marL="466298" indent="-466298">
              <a:buFont typeface="Arial" panose="020B0604020202020204" pitchFamily="34" charset="0"/>
              <a:buChar char="•"/>
            </a:pPr>
            <a:r>
              <a:rPr lang="en-US" dirty="0"/>
              <a:t>Who is responsible for the security of the entire environment?</a:t>
            </a:r>
          </a:p>
          <a:p>
            <a:pPr marL="466298" indent="-466298">
              <a:buFont typeface="Arial" panose="020B0604020202020204" pitchFamily="34" charset="0"/>
              <a:buChar char="•"/>
            </a:pPr>
            <a:r>
              <a:rPr lang="en-US" dirty="0"/>
              <a:t>What other products do you manage for the security of your specific environment (</a:t>
            </a:r>
            <a:r>
              <a:rPr lang="en-US" dirty="0" err="1"/>
              <a:t>AntiVirus</a:t>
            </a:r>
            <a:r>
              <a:rPr lang="en-US" dirty="0"/>
              <a:t>, White-listing, Firewalls, Switches, PLCs, HMI, EWS, </a:t>
            </a:r>
            <a:r>
              <a:rPr lang="en-US" dirty="0" err="1"/>
              <a:t>etc</a:t>
            </a:r>
            <a:r>
              <a:rPr lang="en-US" dirty="0"/>
              <a:t>…)?</a:t>
            </a:r>
          </a:p>
          <a:p>
            <a:pPr marL="466298" indent="-466298">
              <a:buFont typeface="Arial" panose="020B0604020202020204" pitchFamily="34" charset="0"/>
              <a:buChar char="•"/>
            </a:pPr>
            <a:r>
              <a:rPr lang="en-US" dirty="0"/>
              <a:t>Do you plan to implement Zero-Trust and network segmentation?</a:t>
            </a:r>
          </a:p>
          <a:p>
            <a:pPr marL="466298" indent="-466298">
              <a:buFont typeface="Arial" panose="020B0604020202020204" pitchFamily="34" charset="0"/>
              <a:buChar char="•"/>
            </a:pPr>
            <a:r>
              <a:rPr lang="en-US" dirty="0"/>
              <a:t>What are you doing for Threat Intelligence / Threat Hunting?</a:t>
            </a:r>
          </a:p>
          <a:p>
            <a:pPr marL="466298" indent="-466298">
              <a:buFont typeface="Arial" panose="020B0604020202020204" pitchFamily="34" charset="0"/>
              <a:buChar char="•"/>
            </a:pPr>
            <a:r>
              <a:rPr lang="en-US" dirty="0"/>
              <a:t>What are you concerns about compliance? </a:t>
            </a:r>
          </a:p>
          <a:p>
            <a:pPr marL="466298" indent="-466298">
              <a:buFont typeface="Arial" panose="020B0604020202020204" pitchFamily="34" charset="0"/>
              <a:buChar char="•"/>
            </a:pPr>
            <a:r>
              <a:rPr lang="en-US" dirty="0"/>
              <a:t>Any other information we should be aware of?</a:t>
            </a:r>
          </a:p>
          <a:p>
            <a:pPr marL="466298" indent="-466298">
              <a:buFont typeface="Arial" panose="020B0604020202020204" pitchFamily="34" charset="0"/>
              <a:buChar char="•"/>
            </a:pPr>
            <a:endParaRPr lang="en-US" dirty="0"/>
          </a:p>
        </p:txBody>
      </p:sp>
    </p:spTree>
    <p:extLst>
      <p:ext uri="{BB962C8B-B14F-4D97-AF65-F5344CB8AC3E}">
        <p14:creationId xmlns:p14="http://schemas.microsoft.com/office/powerpoint/2010/main" val="354304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CF6-2B3D-394A-9001-7EF16F47E164}"/>
              </a:ext>
            </a:extLst>
          </p:cNvPr>
          <p:cNvSpPr>
            <a:spLocks noGrp="1"/>
          </p:cNvSpPr>
          <p:nvPr>
            <p:ph type="title"/>
          </p:nvPr>
        </p:nvSpPr>
        <p:spPr>
          <a:xfrm>
            <a:off x="600855" y="233151"/>
            <a:ext cx="6171537" cy="512317"/>
          </a:xfrm>
        </p:spPr>
        <p:txBody>
          <a:bodyPr/>
          <a:lstStyle/>
          <a:p>
            <a:r>
              <a:rPr lang="en-US" sz="3264"/>
              <a:t>Learn more</a:t>
            </a:r>
          </a:p>
        </p:txBody>
      </p:sp>
      <p:sp>
        <p:nvSpPr>
          <p:cNvPr id="3" name="Content Placeholder 2">
            <a:extLst>
              <a:ext uri="{FF2B5EF4-FFF2-40B4-BE49-F238E27FC236}">
                <a16:creationId xmlns:a16="http://schemas.microsoft.com/office/drawing/2014/main" id="{7ADC696C-D70C-0149-8783-39B898DD1A6F}"/>
              </a:ext>
            </a:extLst>
          </p:cNvPr>
          <p:cNvSpPr>
            <a:spLocks noGrp="1"/>
          </p:cNvSpPr>
          <p:nvPr>
            <p:ph sz="quarter" idx="10"/>
          </p:nvPr>
        </p:nvSpPr>
        <p:spPr>
          <a:xfrm>
            <a:off x="600856" y="797495"/>
            <a:ext cx="6421628" cy="5983069"/>
          </a:xfrm>
        </p:spPr>
        <p:txBody>
          <a:bodyPr/>
          <a:lstStyle/>
          <a:p>
            <a:pPr marL="0" indent="0">
              <a:lnSpc>
                <a:spcPct val="90000"/>
              </a:lnSpc>
              <a:spcBef>
                <a:spcPts val="0"/>
              </a:spcBef>
              <a:spcAft>
                <a:spcPts val="204"/>
              </a:spcAft>
              <a:buNone/>
            </a:pPr>
            <a:r>
              <a:rPr lang="en-US" sz="1428">
                <a:latin typeface="+mj-lt"/>
              </a:rPr>
              <a:t>Community:</a:t>
            </a:r>
          </a:p>
          <a:p>
            <a:pPr marL="0" indent="0">
              <a:lnSpc>
                <a:spcPct val="90000"/>
              </a:lnSpc>
              <a:spcBef>
                <a:spcPts val="0"/>
              </a:spcBef>
              <a:spcAft>
                <a:spcPts val="204"/>
              </a:spcAft>
              <a:buNone/>
            </a:pPr>
            <a:r>
              <a:rPr lang="en-US" sz="1428">
                <a:solidFill>
                  <a:srgbClr val="0070C0"/>
                </a:solidFill>
                <a:hlinkClick r:id="rId3">
                  <a:extLst>
                    <a:ext uri="{A12FA001-AC4F-418D-AE19-62706E023703}">
                      <ahyp:hlinkClr xmlns:ahyp="http://schemas.microsoft.com/office/drawing/2018/hyperlinkcolor" val="tx"/>
                    </a:ext>
                  </a:extLst>
                </a:hlinkClick>
              </a:rPr>
              <a:t>IoT Security - Microsoft Tech Community</a:t>
            </a:r>
            <a:endParaRPr lang="en-US" sz="1428">
              <a:solidFill>
                <a:srgbClr val="0070C0"/>
              </a:solidFill>
            </a:endParaRPr>
          </a:p>
          <a:p>
            <a:pPr marL="0" indent="0">
              <a:lnSpc>
                <a:spcPct val="90000"/>
              </a:lnSpc>
              <a:spcBef>
                <a:spcPts val="0"/>
              </a:spcBef>
              <a:spcAft>
                <a:spcPts val="204"/>
              </a:spcAft>
              <a:buNone/>
            </a:pPr>
            <a:endParaRPr lang="en-US" sz="1428">
              <a:latin typeface="+mj-lt"/>
            </a:endParaRPr>
          </a:p>
          <a:p>
            <a:pPr marL="0" indent="0">
              <a:lnSpc>
                <a:spcPct val="90000"/>
              </a:lnSpc>
              <a:spcBef>
                <a:spcPts val="0"/>
              </a:spcBef>
              <a:spcAft>
                <a:spcPts val="204"/>
              </a:spcAft>
              <a:buNone/>
            </a:pPr>
            <a:r>
              <a:rPr lang="en-US" sz="1428">
                <a:latin typeface="+mj-lt"/>
              </a:rPr>
              <a:t>Watch the </a:t>
            </a:r>
            <a:r>
              <a:rPr lang="en-US" sz="1428">
                <a:latin typeface="+mj-lt"/>
                <a:hlinkClick r:id="rId4"/>
              </a:rPr>
              <a:t>Microsoft Ignite session</a:t>
            </a:r>
            <a:r>
              <a:rPr lang="en-US" sz="1428">
                <a:latin typeface="+mj-lt"/>
              </a:rPr>
              <a:t> with demo:</a:t>
            </a:r>
          </a:p>
          <a:p>
            <a:pPr marL="0" indent="0">
              <a:lnSpc>
                <a:spcPct val="90000"/>
              </a:lnSpc>
              <a:spcBef>
                <a:spcPts val="0"/>
              </a:spcBef>
              <a:spcAft>
                <a:spcPts val="1836"/>
              </a:spcAft>
              <a:buNone/>
            </a:pPr>
            <a:r>
              <a:rPr lang="en-US" sz="1428">
                <a:hlinkClick r:id="rId5"/>
              </a:rPr>
              <a:t>http://aka.ms/ADforIoT-Ignite</a:t>
            </a:r>
            <a:endParaRPr lang="en-US" sz="1428">
              <a:latin typeface="+mj-lt"/>
            </a:endParaRPr>
          </a:p>
          <a:p>
            <a:pPr marL="0" indent="0">
              <a:lnSpc>
                <a:spcPct val="90000"/>
              </a:lnSpc>
              <a:spcBef>
                <a:spcPts val="0"/>
              </a:spcBef>
              <a:spcAft>
                <a:spcPts val="204"/>
              </a:spcAft>
              <a:buNone/>
            </a:pPr>
            <a:r>
              <a:rPr lang="en-US" sz="1428">
                <a:latin typeface="+mj-lt"/>
              </a:rPr>
              <a:t>Learn about product at: </a:t>
            </a:r>
          </a:p>
          <a:p>
            <a:pPr marL="0" indent="0">
              <a:lnSpc>
                <a:spcPct val="90000"/>
              </a:lnSpc>
              <a:spcBef>
                <a:spcPts val="0"/>
              </a:spcBef>
              <a:spcAft>
                <a:spcPts val="204"/>
              </a:spcAft>
              <a:buNone/>
            </a:pPr>
            <a:r>
              <a:rPr lang="en-US" sz="1428">
                <a:latin typeface="Segoe UI Symbol" panose="020B0502040204020203" pitchFamily="34" charset="0"/>
                <a:ea typeface="Segoe UI Symbol" panose="020B0502040204020203" pitchFamily="34" charset="0"/>
                <a:hlinkClick r:id="rId6"/>
              </a:rPr>
              <a:t>http://aka.ms/ADforIoT-Product</a:t>
            </a:r>
            <a:endParaRPr lang="en-US" sz="1428">
              <a:latin typeface="Segoe UI Symbol" panose="020B0502040204020203" pitchFamily="34" charset="0"/>
              <a:ea typeface="Segoe UI Symbol" panose="020B0502040204020203" pitchFamily="34" charset="0"/>
            </a:endParaRPr>
          </a:p>
          <a:p>
            <a:pPr marL="0" indent="0">
              <a:lnSpc>
                <a:spcPct val="90000"/>
              </a:lnSpc>
              <a:spcBef>
                <a:spcPts val="0"/>
              </a:spcBef>
              <a:spcAft>
                <a:spcPts val="204"/>
              </a:spcAft>
              <a:buNone/>
            </a:pPr>
            <a:r>
              <a:rPr lang="en-US" sz="1428">
                <a:latin typeface="Segoe UI Symbol" panose="020B0502040204020203" pitchFamily="34" charset="0"/>
                <a:ea typeface="Segoe UI Symbol" panose="020B0502040204020203" pitchFamily="34" charset="0"/>
                <a:hlinkClick r:id="rId7"/>
              </a:rPr>
              <a:t>http://aka.ms/ADforIoT-PP-Blog</a:t>
            </a:r>
            <a:endParaRPr lang="en-US" sz="1428">
              <a:latin typeface="Segoe UI Symbol" panose="020B0502040204020203" pitchFamily="34" charset="0"/>
              <a:ea typeface="Segoe UI Symbol" panose="020B0502040204020203" pitchFamily="34" charset="0"/>
            </a:endParaRPr>
          </a:p>
          <a:p>
            <a:pPr marL="0" indent="0">
              <a:lnSpc>
                <a:spcPct val="90000"/>
              </a:lnSpc>
              <a:spcBef>
                <a:spcPts val="0"/>
              </a:spcBef>
              <a:spcAft>
                <a:spcPts val="612"/>
              </a:spcAft>
              <a:buNone/>
            </a:pPr>
            <a:r>
              <a:rPr lang="en-US" sz="1428">
                <a:hlinkClick r:id="rId8"/>
              </a:rPr>
              <a:t>Azure Sphere | Microsoft Azure</a:t>
            </a:r>
            <a:endParaRPr lang="en-US" sz="1428"/>
          </a:p>
          <a:p>
            <a:pPr marL="0" indent="0">
              <a:lnSpc>
                <a:spcPct val="90000"/>
              </a:lnSpc>
              <a:spcBef>
                <a:spcPts val="0"/>
              </a:spcBef>
              <a:spcAft>
                <a:spcPts val="612"/>
              </a:spcAft>
              <a:buNone/>
            </a:pPr>
            <a:endParaRPr lang="en-US" sz="1428">
              <a:latin typeface="+mj-lt"/>
            </a:endParaRPr>
          </a:p>
          <a:p>
            <a:pPr marL="0" indent="0">
              <a:lnSpc>
                <a:spcPct val="90000"/>
              </a:lnSpc>
              <a:spcBef>
                <a:spcPts val="0"/>
              </a:spcBef>
              <a:spcAft>
                <a:spcPts val="612"/>
              </a:spcAft>
              <a:buNone/>
            </a:pPr>
            <a:r>
              <a:rPr lang="en-US" sz="1428">
                <a:latin typeface="+mj-lt"/>
              </a:rPr>
              <a:t>View </a:t>
            </a:r>
            <a:r>
              <a:rPr lang="en-US" sz="1428">
                <a:latin typeface="+mj-lt"/>
                <a:hlinkClick r:id="rId9"/>
              </a:rPr>
              <a:t>on-demand webinars</a:t>
            </a:r>
            <a:r>
              <a:rPr lang="en-US" sz="1428">
                <a:latin typeface="+mj-lt"/>
              </a:rPr>
              <a:t>:</a:t>
            </a:r>
          </a:p>
          <a:p>
            <a:pPr>
              <a:lnSpc>
                <a:spcPct val="90000"/>
              </a:lnSpc>
              <a:spcBef>
                <a:spcPts val="0"/>
              </a:spcBef>
              <a:spcAft>
                <a:spcPts val="612"/>
              </a:spcAft>
            </a:pPr>
            <a:r>
              <a:rPr lang="en-US" sz="1428">
                <a:hlinkClick r:id="rId10"/>
              </a:rPr>
              <a:t>SANS: Bringing IT &amp; OT Together — Expert Roundtable</a:t>
            </a:r>
            <a:endParaRPr lang="en-US" sz="1428"/>
          </a:p>
          <a:p>
            <a:pPr>
              <a:lnSpc>
                <a:spcPct val="90000"/>
              </a:lnSpc>
              <a:spcBef>
                <a:spcPts val="0"/>
              </a:spcBef>
              <a:spcAft>
                <a:spcPts val="612"/>
              </a:spcAft>
            </a:pPr>
            <a:r>
              <a:rPr lang="en-US" sz="1428">
                <a:hlinkClick r:id="rId11"/>
              </a:rPr>
              <a:t>SANS: A Principal Control Engineer’s Perspective on </a:t>
            </a:r>
            <a:br>
              <a:rPr lang="en-US" sz="1428">
                <a:hlinkClick r:id="rId11"/>
              </a:rPr>
            </a:br>
            <a:r>
              <a:rPr lang="en-US" sz="1428">
                <a:hlinkClick r:id="rId11"/>
              </a:rPr>
              <a:t>Defending Energy Utilities from IoT/ICS Attacks</a:t>
            </a:r>
            <a:endParaRPr lang="en-US" sz="1428"/>
          </a:p>
          <a:p>
            <a:pPr>
              <a:lnSpc>
                <a:spcPct val="90000"/>
              </a:lnSpc>
              <a:spcBef>
                <a:spcPts val="0"/>
              </a:spcBef>
              <a:spcAft>
                <a:spcPts val="1836"/>
              </a:spcAft>
            </a:pPr>
            <a:r>
              <a:rPr lang="en-US" sz="1428">
                <a:hlinkClick r:id="rId12"/>
              </a:rPr>
              <a:t>Zero-Trust for IoT/OT Networks</a:t>
            </a:r>
            <a:endParaRPr lang="en-US" sz="1428"/>
          </a:p>
          <a:p>
            <a:pPr marL="0" indent="0">
              <a:lnSpc>
                <a:spcPct val="90000"/>
              </a:lnSpc>
              <a:spcBef>
                <a:spcPts val="0"/>
              </a:spcBef>
              <a:spcAft>
                <a:spcPts val="612"/>
              </a:spcAft>
              <a:buNone/>
            </a:pPr>
            <a:r>
              <a:rPr lang="en-US" sz="1428">
                <a:latin typeface="+mj-lt"/>
              </a:rPr>
              <a:t>Read our </a:t>
            </a:r>
            <a:r>
              <a:rPr lang="en-US" sz="1428">
                <a:solidFill>
                  <a:schemeClr val="accent1"/>
                </a:solidFill>
                <a:latin typeface="+mj-lt"/>
                <a:hlinkClick r:id="rId13">
                  <a:extLst>
                    <a:ext uri="{A12FA001-AC4F-418D-AE19-62706E023703}">
                      <ahyp:hlinkClr xmlns:ahyp="http://schemas.microsoft.com/office/drawing/2018/hyperlinkcolor" val="tx"/>
                    </a:ext>
                  </a:extLst>
                </a:hlinkClick>
              </a:rPr>
              <a:t>white papers</a:t>
            </a:r>
            <a:r>
              <a:rPr lang="en-US" sz="1428">
                <a:latin typeface="+mj-lt"/>
              </a:rPr>
              <a:t>, </a:t>
            </a:r>
            <a:r>
              <a:rPr lang="en-US" sz="1428">
                <a:latin typeface="+mj-lt"/>
                <a:hlinkClick r:id="rId13"/>
              </a:rPr>
              <a:t>solution briefs</a:t>
            </a:r>
            <a:r>
              <a:rPr lang="en-US" sz="1428">
                <a:latin typeface="+mj-lt"/>
              </a:rPr>
              <a:t> &amp; </a:t>
            </a:r>
            <a:r>
              <a:rPr lang="en-US" sz="1428">
                <a:solidFill>
                  <a:schemeClr val="accent1"/>
                </a:solidFill>
                <a:latin typeface="+mj-lt"/>
                <a:hlinkClick r:id="rId14">
                  <a:extLst>
                    <a:ext uri="{A12FA001-AC4F-418D-AE19-62706E023703}">
                      <ahyp:hlinkClr xmlns:ahyp="http://schemas.microsoft.com/office/drawing/2018/hyperlinkcolor" val="tx"/>
                    </a:ext>
                  </a:extLst>
                </a:hlinkClick>
              </a:rPr>
              <a:t>blog posts</a:t>
            </a:r>
            <a:endParaRPr lang="en-US" sz="1428">
              <a:solidFill>
                <a:schemeClr val="accent1"/>
              </a:solidFill>
              <a:latin typeface="+mj-lt"/>
            </a:endParaRPr>
          </a:p>
          <a:p>
            <a:pPr>
              <a:lnSpc>
                <a:spcPct val="90000"/>
              </a:lnSpc>
              <a:spcBef>
                <a:spcPts val="0"/>
              </a:spcBef>
              <a:spcAft>
                <a:spcPts val="612"/>
              </a:spcAft>
            </a:pPr>
            <a:r>
              <a:rPr lang="en-US" sz="1428">
                <a:hlinkClick r:id="rId15"/>
              </a:rPr>
              <a:t>MITRE ATT&amp;CK for ICS</a:t>
            </a:r>
            <a:endParaRPr lang="en-US" sz="1428"/>
          </a:p>
          <a:p>
            <a:pPr>
              <a:lnSpc>
                <a:spcPct val="90000"/>
              </a:lnSpc>
              <a:spcBef>
                <a:spcPts val="0"/>
              </a:spcBef>
              <a:spcAft>
                <a:spcPts val="612"/>
              </a:spcAft>
            </a:pPr>
            <a:r>
              <a:rPr lang="en-US" sz="1428">
                <a:hlinkClick r:id="rId16"/>
              </a:rPr>
              <a:t>NIST Recommendations for IoT/ICS Security</a:t>
            </a:r>
            <a:endParaRPr lang="en-US" sz="1428"/>
          </a:p>
          <a:p>
            <a:pPr>
              <a:lnSpc>
                <a:spcPct val="90000"/>
              </a:lnSpc>
              <a:spcBef>
                <a:spcPts val="0"/>
              </a:spcBef>
              <a:spcAft>
                <a:spcPts val="612"/>
              </a:spcAft>
            </a:pPr>
            <a:r>
              <a:rPr lang="en-US" sz="1428">
                <a:hlinkClick r:id="rId17"/>
              </a:rPr>
              <a:t>TRITON Attack &amp; OT Living-Off-The-Land Tactics</a:t>
            </a:r>
            <a:endParaRPr lang="en-US" sz="1428"/>
          </a:p>
          <a:p>
            <a:pPr>
              <a:lnSpc>
                <a:spcPct val="90000"/>
              </a:lnSpc>
              <a:spcBef>
                <a:spcPts val="0"/>
              </a:spcBef>
              <a:spcAft>
                <a:spcPts val="612"/>
              </a:spcAft>
            </a:pPr>
            <a:r>
              <a:rPr lang="en-US" sz="1428">
                <a:hlinkClick r:id="rId18"/>
              </a:rPr>
              <a:t>How IoT is Changing the CISO Role (Dark Reading)</a:t>
            </a:r>
            <a:endParaRPr lang="en-US" sz="1428"/>
          </a:p>
          <a:p>
            <a:pPr>
              <a:lnSpc>
                <a:spcPct val="90000"/>
              </a:lnSpc>
              <a:spcBef>
                <a:spcPts val="0"/>
              </a:spcBef>
              <a:spcAft>
                <a:spcPts val="612"/>
              </a:spcAft>
            </a:pPr>
            <a:r>
              <a:rPr lang="en-US" sz="1428">
                <a:hlinkClick r:id="rId19"/>
              </a:rPr>
              <a:t>Security Maturity Model</a:t>
            </a:r>
            <a:endParaRPr lang="en-US" sz="1428">
              <a:highlight>
                <a:srgbClr val="FFFF00"/>
              </a:highlight>
              <a:latin typeface="+mj-lt"/>
            </a:endParaRPr>
          </a:p>
          <a:p>
            <a:pPr>
              <a:lnSpc>
                <a:spcPct val="90000"/>
              </a:lnSpc>
              <a:spcBef>
                <a:spcPts val="0"/>
              </a:spcBef>
              <a:spcAft>
                <a:spcPts val="612"/>
              </a:spcAft>
            </a:pPr>
            <a:endParaRPr lang="en-US" sz="1632"/>
          </a:p>
        </p:txBody>
      </p:sp>
      <p:pic>
        <p:nvPicPr>
          <p:cNvPr id="21" name="Picture 20">
            <a:extLst>
              <a:ext uri="{FF2B5EF4-FFF2-40B4-BE49-F238E27FC236}">
                <a16:creationId xmlns:a16="http://schemas.microsoft.com/office/drawing/2014/main" id="{3BC423D0-D87D-9641-BCEB-6919DC23D2B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6993787" y="0"/>
            <a:ext cx="5440186" cy="6996158"/>
          </a:xfrm>
          <a:prstGeom prst="rect">
            <a:avLst/>
          </a:prstGeom>
        </p:spPr>
      </p:pic>
    </p:spTree>
    <p:extLst>
      <p:ext uri="{BB962C8B-B14F-4D97-AF65-F5344CB8AC3E}">
        <p14:creationId xmlns:p14="http://schemas.microsoft.com/office/powerpoint/2010/main" val="7856903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B530-E76A-4A77-83F7-6912E11E077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416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endParaRPr lang="en-US" dirty="0">
              <a:solidFill>
                <a:srgbClr val="FFFFFF"/>
              </a:solidFill>
            </a:endParaRP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C241BA89-1B6B-4B73-B652-7D27078CC071}"/>
              </a:ext>
            </a:extLst>
          </p:cNvPr>
          <p:cNvCxnSpPr>
            <a:cxnSpLocks/>
          </p:cNvCxnSpPr>
          <p:nvPr/>
        </p:nvCxnSpPr>
        <p:spPr>
          <a:xfrm flipV="1">
            <a:off x="232831" y="2422730"/>
            <a:ext cx="11820307" cy="34390"/>
          </a:xfrm>
          <a:prstGeom prst="line">
            <a:avLst/>
          </a:prstGeom>
          <a:ln w="28575">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C9EC421-9156-42AE-90B3-BE401721E340}"/>
              </a:ext>
            </a:extLst>
          </p:cNvPr>
          <p:cNvCxnSpPr>
            <a:cxnSpLocks/>
          </p:cNvCxnSpPr>
          <p:nvPr/>
        </p:nvCxnSpPr>
        <p:spPr>
          <a:xfrm flipH="1">
            <a:off x="5088138" y="3860722"/>
            <a:ext cx="510762" cy="0"/>
          </a:xfrm>
          <a:prstGeom prst="line">
            <a:avLst/>
          </a:prstGeom>
        </p:spPr>
        <p:style>
          <a:lnRef idx="3">
            <a:schemeClr val="accent4"/>
          </a:lnRef>
          <a:fillRef idx="0">
            <a:schemeClr val="accent4"/>
          </a:fillRef>
          <a:effectRef idx="2">
            <a:schemeClr val="accent4"/>
          </a:effectRef>
          <a:fontRef idx="minor">
            <a:schemeClr val="tx1"/>
          </a:fontRef>
        </p:style>
      </p:cxnSp>
      <p:sp>
        <p:nvSpPr>
          <p:cNvPr id="29" name="Rectangle: Rounded Corners 28">
            <a:extLst>
              <a:ext uri="{FF2B5EF4-FFF2-40B4-BE49-F238E27FC236}">
                <a16:creationId xmlns:a16="http://schemas.microsoft.com/office/drawing/2014/main" id="{79280CB9-9A1A-44D3-A226-29671E8DBFD3}"/>
              </a:ext>
            </a:extLst>
          </p:cNvPr>
          <p:cNvSpPr/>
          <p:nvPr/>
        </p:nvSpPr>
        <p:spPr>
          <a:xfrm>
            <a:off x="3867491" y="4447431"/>
            <a:ext cx="2582423" cy="1314303"/>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25" name="Rectangle: Rounded Corners 24">
            <a:extLst>
              <a:ext uri="{FF2B5EF4-FFF2-40B4-BE49-F238E27FC236}">
                <a16:creationId xmlns:a16="http://schemas.microsoft.com/office/drawing/2014/main" id="{795A6B6F-1B9F-48E0-9405-D6B727D247C2}"/>
              </a:ext>
            </a:extLst>
          </p:cNvPr>
          <p:cNvSpPr/>
          <p:nvPr/>
        </p:nvSpPr>
        <p:spPr>
          <a:xfrm>
            <a:off x="1914942" y="4432298"/>
            <a:ext cx="1548031" cy="1374354"/>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cxnSp>
        <p:nvCxnSpPr>
          <p:cNvPr id="1051" name="Straight Connector 1050">
            <a:extLst>
              <a:ext uri="{FF2B5EF4-FFF2-40B4-BE49-F238E27FC236}">
                <a16:creationId xmlns:a16="http://schemas.microsoft.com/office/drawing/2014/main" id="{06CDF8FC-5623-4167-A0CD-B25B01FBA363}"/>
              </a:ext>
            </a:extLst>
          </p:cNvPr>
          <p:cNvCxnSpPr>
            <a:cxnSpLocks/>
          </p:cNvCxnSpPr>
          <p:nvPr/>
        </p:nvCxnSpPr>
        <p:spPr>
          <a:xfrm flipV="1">
            <a:off x="1370342" y="3775383"/>
            <a:ext cx="10682796" cy="31082"/>
          </a:xfrm>
          <a:prstGeom prst="line">
            <a:avLst/>
          </a:prstGeom>
          <a:ln w="28575">
            <a:solidFill>
              <a:schemeClr val="accent3">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477E89B1-4034-4988-922B-0022A62A1CE8}"/>
              </a:ext>
            </a:extLst>
          </p:cNvPr>
          <p:cNvSpPr/>
          <p:nvPr/>
        </p:nvSpPr>
        <p:spPr>
          <a:xfrm>
            <a:off x="1986125" y="2500003"/>
            <a:ext cx="9948136" cy="1167415"/>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7" name="Title 1">
            <a:extLst>
              <a:ext uri="{FF2B5EF4-FFF2-40B4-BE49-F238E27FC236}">
                <a16:creationId xmlns:a16="http://schemas.microsoft.com/office/drawing/2014/main" id="{C4A13D0E-2460-8B46-8164-D95B2D19AA84}"/>
              </a:ext>
            </a:extLst>
          </p:cNvPr>
          <p:cNvSpPr txBox="1">
            <a:spLocks/>
          </p:cNvSpPr>
          <p:nvPr/>
        </p:nvSpPr>
        <p:spPr>
          <a:xfrm>
            <a:off x="311749" y="414683"/>
            <a:ext cx="10724938" cy="49492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3200" b="0" kern="1200">
                <a:solidFill>
                  <a:schemeClr val="accent2"/>
                </a:solidFill>
                <a:latin typeface="+mj-lt"/>
                <a:ea typeface="+mj-ea"/>
                <a:cs typeface="Catamaran SemiBold" panose="00000700000000000000" pitchFamily="2" charset="0"/>
              </a:defRPr>
            </a:lvl1pPr>
          </a:lstStyle>
          <a:p>
            <a:pPr defTabSz="932597">
              <a:defRPr/>
            </a:pPr>
            <a:r>
              <a:rPr lang="en-US" sz="2856" dirty="0">
                <a:solidFill>
                  <a:srgbClr val="202234"/>
                </a:solidFill>
                <a:latin typeface="Franklin Gothic Demi"/>
                <a:cs typeface="Franklin Gothic Book Regular" charset="0"/>
              </a:rPr>
              <a:t>Plant Architecture</a:t>
            </a:r>
          </a:p>
        </p:txBody>
      </p:sp>
      <p:sp>
        <p:nvSpPr>
          <p:cNvPr id="26" name="Rectangle: Rounded Corners 25">
            <a:extLst>
              <a:ext uri="{FF2B5EF4-FFF2-40B4-BE49-F238E27FC236}">
                <a16:creationId xmlns:a16="http://schemas.microsoft.com/office/drawing/2014/main" id="{20CD1A81-D43D-4D7F-95B2-809A91548BB6}"/>
              </a:ext>
            </a:extLst>
          </p:cNvPr>
          <p:cNvSpPr/>
          <p:nvPr/>
        </p:nvSpPr>
        <p:spPr>
          <a:xfrm>
            <a:off x="6594137" y="4439203"/>
            <a:ext cx="2582423" cy="1321102"/>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28" name="Rectangle: Rounded Corners 27">
            <a:extLst>
              <a:ext uri="{FF2B5EF4-FFF2-40B4-BE49-F238E27FC236}">
                <a16:creationId xmlns:a16="http://schemas.microsoft.com/office/drawing/2014/main" id="{E3906F55-B7E9-45A2-A6DE-2E82EBD1A8AD}"/>
              </a:ext>
            </a:extLst>
          </p:cNvPr>
          <p:cNvSpPr/>
          <p:nvPr/>
        </p:nvSpPr>
        <p:spPr>
          <a:xfrm>
            <a:off x="9380836" y="4439203"/>
            <a:ext cx="2582423" cy="1321102"/>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pic>
        <p:nvPicPr>
          <p:cNvPr id="30" name="Picture 29">
            <a:extLst>
              <a:ext uri="{FF2B5EF4-FFF2-40B4-BE49-F238E27FC236}">
                <a16:creationId xmlns:a16="http://schemas.microsoft.com/office/drawing/2014/main" id="{065325FD-206D-4411-8650-1B68A5E05367}"/>
              </a:ext>
            </a:extLst>
          </p:cNvPr>
          <p:cNvPicPr>
            <a:picLocks noChangeAspect="1"/>
          </p:cNvPicPr>
          <p:nvPr/>
        </p:nvPicPr>
        <p:blipFill>
          <a:blip r:embed="rId3"/>
          <a:stretch>
            <a:fillRect/>
          </a:stretch>
        </p:blipFill>
        <p:spPr>
          <a:xfrm>
            <a:off x="3927540" y="4733556"/>
            <a:ext cx="2476324" cy="624553"/>
          </a:xfrm>
          <a:prstGeom prst="rect">
            <a:avLst/>
          </a:prstGeom>
        </p:spPr>
      </p:pic>
      <p:pic>
        <p:nvPicPr>
          <p:cNvPr id="32" name="Picture 31">
            <a:extLst>
              <a:ext uri="{FF2B5EF4-FFF2-40B4-BE49-F238E27FC236}">
                <a16:creationId xmlns:a16="http://schemas.microsoft.com/office/drawing/2014/main" id="{E5E81823-21FB-4407-9C94-BA81FEC9346E}"/>
              </a:ext>
            </a:extLst>
          </p:cNvPr>
          <p:cNvPicPr>
            <a:picLocks noChangeAspect="1"/>
          </p:cNvPicPr>
          <p:nvPr/>
        </p:nvPicPr>
        <p:blipFill>
          <a:blip r:embed="rId4"/>
          <a:stretch>
            <a:fillRect/>
          </a:stretch>
        </p:blipFill>
        <p:spPr>
          <a:xfrm>
            <a:off x="5716904" y="5182099"/>
            <a:ext cx="612109" cy="624553"/>
          </a:xfrm>
          <a:prstGeom prst="rect">
            <a:avLst/>
          </a:prstGeom>
        </p:spPr>
      </p:pic>
      <p:pic>
        <p:nvPicPr>
          <p:cNvPr id="35" name="Picture 34">
            <a:extLst>
              <a:ext uri="{FF2B5EF4-FFF2-40B4-BE49-F238E27FC236}">
                <a16:creationId xmlns:a16="http://schemas.microsoft.com/office/drawing/2014/main" id="{643E5AAE-B342-4EB0-B476-F5A4651470DB}"/>
              </a:ext>
            </a:extLst>
          </p:cNvPr>
          <p:cNvPicPr>
            <a:picLocks noChangeAspect="1"/>
          </p:cNvPicPr>
          <p:nvPr/>
        </p:nvPicPr>
        <p:blipFill>
          <a:blip r:embed="rId5"/>
          <a:stretch>
            <a:fillRect/>
          </a:stretch>
        </p:blipFill>
        <p:spPr>
          <a:xfrm>
            <a:off x="5180503" y="5236267"/>
            <a:ext cx="461550" cy="525466"/>
          </a:xfrm>
          <a:prstGeom prst="rect">
            <a:avLst/>
          </a:prstGeom>
        </p:spPr>
      </p:pic>
      <p:pic>
        <p:nvPicPr>
          <p:cNvPr id="36" name="Picture 35">
            <a:extLst>
              <a:ext uri="{FF2B5EF4-FFF2-40B4-BE49-F238E27FC236}">
                <a16:creationId xmlns:a16="http://schemas.microsoft.com/office/drawing/2014/main" id="{47FA1225-A6E4-4EC1-A710-B4AFE0D6A5A6}"/>
              </a:ext>
            </a:extLst>
          </p:cNvPr>
          <p:cNvPicPr>
            <a:picLocks noChangeAspect="1"/>
          </p:cNvPicPr>
          <p:nvPr/>
        </p:nvPicPr>
        <p:blipFill>
          <a:blip r:embed="rId5"/>
          <a:stretch>
            <a:fillRect/>
          </a:stretch>
        </p:blipFill>
        <p:spPr>
          <a:xfrm>
            <a:off x="4644102" y="5236267"/>
            <a:ext cx="461550" cy="525466"/>
          </a:xfrm>
          <a:prstGeom prst="rect">
            <a:avLst/>
          </a:prstGeom>
        </p:spPr>
      </p:pic>
      <p:pic>
        <p:nvPicPr>
          <p:cNvPr id="37" name="Picture 36">
            <a:extLst>
              <a:ext uri="{FF2B5EF4-FFF2-40B4-BE49-F238E27FC236}">
                <a16:creationId xmlns:a16="http://schemas.microsoft.com/office/drawing/2014/main" id="{BDF98B29-F9E0-4B80-B387-415944BEF5CB}"/>
              </a:ext>
            </a:extLst>
          </p:cNvPr>
          <p:cNvPicPr>
            <a:picLocks noChangeAspect="1"/>
          </p:cNvPicPr>
          <p:nvPr/>
        </p:nvPicPr>
        <p:blipFill>
          <a:blip r:embed="rId5"/>
          <a:stretch>
            <a:fillRect/>
          </a:stretch>
        </p:blipFill>
        <p:spPr>
          <a:xfrm>
            <a:off x="4052230" y="5236267"/>
            <a:ext cx="461550" cy="525466"/>
          </a:xfrm>
          <a:prstGeom prst="rect">
            <a:avLst/>
          </a:prstGeom>
        </p:spPr>
      </p:pic>
      <p:pic>
        <p:nvPicPr>
          <p:cNvPr id="38" name="Picture 2" descr="Related image">
            <a:extLst>
              <a:ext uri="{FF2B5EF4-FFF2-40B4-BE49-F238E27FC236}">
                <a16:creationId xmlns:a16="http://schemas.microsoft.com/office/drawing/2014/main" id="{CB056AEC-0070-426B-8BDD-5E717D5120A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68"/>
          <a:stretch/>
        </p:blipFill>
        <p:spPr bwMode="auto">
          <a:xfrm>
            <a:off x="4788301" y="4460780"/>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68AAA73D-7062-4BFA-8365-1BC52B7555FA}"/>
              </a:ext>
            </a:extLst>
          </p:cNvPr>
          <p:cNvPicPr>
            <a:picLocks noChangeAspect="1"/>
          </p:cNvPicPr>
          <p:nvPr/>
        </p:nvPicPr>
        <p:blipFill>
          <a:blip r:embed="rId3"/>
          <a:stretch>
            <a:fillRect/>
          </a:stretch>
        </p:blipFill>
        <p:spPr>
          <a:xfrm>
            <a:off x="6626127" y="4733556"/>
            <a:ext cx="2476324" cy="624553"/>
          </a:xfrm>
          <a:prstGeom prst="rect">
            <a:avLst/>
          </a:prstGeom>
        </p:spPr>
      </p:pic>
      <p:pic>
        <p:nvPicPr>
          <p:cNvPr id="41" name="Picture 40">
            <a:extLst>
              <a:ext uri="{FF2B5EF4-FFF2-40B4-BE49-F238E27FC236}">
                <a16:creationId xmlns:a16="http://schemas.microsoft.com/office/drawing/2014/main" id="{DFB8BA63-F8EB-41A0-9575-304C105A9642}"/>
              </a:ext>
            </a:extLst>
          </p:cNvPr>
          <p:cNvPicPr>
            <a:picLocks noChangeAspect="1"/>
          </p:cNvPicPr>
          <p:nvPr/>
        </p:nvPicPr>
        <p:blipFill>
          <a:blip r:embed="rId4"/>
          <a:stretch>
            <a:fillRect/>
          </a:stretch>
        </p:blipFill>
        <p:spPr>
          <a:xfrm>
            <a:off x="8415491" y="5182099"/>
            <a:ext cx="612109" cy="624553"/>
          </a:xfrm>
          <a:prstGeom prst="rect">
            <a:avLst/>
          </a:prstGeom>
        </p:spPr>
      </p:pic>
      <p:pic>
        <p:nvPicPr>
          <p:cNvPr id="42" name="Picture 41">
            <a:extLst>
              <a:ext uri="{FF2B5EF4-FFF2-40B4-BE49-F238E27FC236}">
                <a16:creationId xmlns:a16="http://schemas.microsoft.com/office/drawing/2014/main" id="{CE998C4D-FAFD-416D-B6D8-A00F158AFF2D}"/>
              </a:ext>
            </a:extLst>
          </p:cNvPr>
          <p:cNvPicPr>
            <a:picLocks noChangeAspect="1"/>
          </p:cNvPicPr>
          <p:nvPr/>
        </p:nvPicPr>
        <p:blipFill>
          <a:blip r:embed="rId5"/>
          <a:stretch>
            <a:fillRect/>
          </a:stretch>
        </p:blipFill>
        <p:spPr>
          <a:xfrm>
            <a:off x="7879090" y="5236267"/>
            <a:ext cx="461550" cy="525466"/>
          </a:xfrm>
          <a:prstGeom prst="rect">
            <a:avLst/>
          </a:prstGeom>
        </p:spPr>
      </p:pic>
      <p:pic>
        <p:nvPicPr>
          <p:cNvPr id="43" name="Picture 42">
            <a:extLst>
              <a:ext uri="{FF2B5EF4-FFF2-40B4-BE49-F238E27FC236}">
                <a16:creationId xmlns:a16="http://schemas.microsoft.com/office/drawing/2014/main" id="{F8ACB071-88FC-426D-80D0-6619077F3014}"/>
              </a:ext>
            </a:extLst>
          </p:cNvPr>
          <p:cNvPicPr>
            <a:picLocks noChangeAspect="1"/>
          </p:cNvPicPr>
          <p:nvPr/>
        </p:nvPicPr>
        <p:blipFill>
          <a:blip r:embed="rId5"/>
          <a:stretch>
            <a:fillRect/>
          </a:stretch>
        </p:blipFill>
        <p:spPr>
          <a:xfrm>
            <a:off x="7342689" y="5236267"/>
            <a:ext cx="461550" cy="525466"/>
          </a:xfrm>
          <a:prstGeom prst="rect">
            <a:avLst/>
          </a:prstGeom>
        </p:spPr>
      </p:pic>
      <p:pic>
        <p:nvPicPr>
          <p:cNvPr id="44" name="Picture 43">
            <a:extLst>
              <a:ext uri="{FF2B5EF4-FFF2-40B4-BE49-F238E27FC236}">
                <a16:creationId xmlns:a16="http://schemas.microsoft.com/office/drawing/2014/main" id="{A20EE817-3C16-4527-9057-88F2F59B0A64}"/>
              </a:ext>
            </a:extLst>
          </p:cNvPr>
          <p:cNvPicPr>
            <a:picLocks noChangeAspect="1"/>
          </p:cNvPicPr>
          <p:nvPr/>
        </p:nvPicPr>
        <p:blipFill>
          <a:blip r:embed="rId5"/>
          <a:stretch>
            <a:fillRect/>
          </a:stretch>
        </p:blipFill>
        <p:spPr>
          <a:xfrm>
            <a:off x="6750817" y="5236267"/>
            <a:ext cx="461550" cy="525466"/>
          </a:xfrm>
          <a:prstGeom prst="rect">
            <a:avLst/>
          </a:prstGeom>
        </p:spPr>
      </p:pic>
      <p:pic>
        <p:nvPicPr>
          <p:cNvPr id="45" name="Picture 2" descr="Related image">
            <a:extLst>
              <a:ext uri="{FF2B5EF4-FFF2-40B4-BE49-F238E27FC236}">
                <a16:creationId xmlns:a16="http://schemas.microsoft.com/office/drawing/2014/main" id="{78BE0D9E-20B9-4954-AD12-C29F16FB962C}"/>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68"/>
          <a:stretch/>
        </p:blipFill>
        <p:spPr bwMode="auto">
          <a:xfrm>
            <a:off x="7486888" y="4460780"/>
            <a:ext cx="634702" cy="306234"/>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nector: Elbow 45">
            <a:extLst>
              <a:ext uri="{FF2B5EF4-FFF2-40B4-BE49-F238E27FC236}">
                <a16:creationId xmlns:a16="http://schemas.microsoft.com/office/drawing/2014/main" id="{6B797510-70A6-4E29-9905-806BCAD112BF}"/>
              </a:ext>
            </a:extLst>
          </p:cNvPr>
          <p:cNvCxnSpPr>
            <a:cxnSpLocks/>
          </p:cNvCxnSpPr>
          <p:nvPr/>
        </p:nvCxnSpPr>
        <p:spPr>
          <a:xfrm rot="5400000" flipH="1" flipV="1">
            <a:off x="7799857" y="3981960"/>
            <a:ext cx="483207" cy="474440"/>
          </a:xfrm>
          <a:prstGeom prst="bentConnector3">
            <a:avLst>
              <a:gd name="adj1" fmla="val 10294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pic>
        <p:nvPicPr>
          <p:cNvPr id="48" name="Picture 47">
            <a:extLst>
              <a:ext uri="{FF2B5EF4-FFF2-40B4-BE49-F238E27FC236}">
                <a16:creationId xmlns:a16="http://schemas.microsoft.com/office/drawing/2014/main" id="{DDEFB448-AC86-4784-8D8E-D9630090928B}"/>
              </a:ext>
            </a:extLst>
          </p:cNvPr>
          <p:cNvPicPr>
            <a:picLocks noChangeAspect="1"/>
          </p:cNvPicPr>
          <p:nvPr/>
        </p:nvPicPr>
        <p:blipFill>
          <a:blip r:embed="rId3"/>
          <a:stretch>
            <a:fillRect/>
          </a:stretch>
        </p:blipFill>
        <p:spPr>
          <a:xfrm>
            <a:off x="9446945" y="4733556"/>
            <a:ext cx="2476324" cy="624553"/>
          </a:xfrm>
          <a:prstGeom prst="rect">
            <a:avLst/>
          </a:prstGeom>
        </p:spPr>
      </p:pic>
      <p:pic>
        <p:nvPicPr>
          <p:cNvPr id="49" name="Picture 48">
            <a:extLst>
              <a:ext uri="{FF2B5EF4-FFF2-40B4-BE49-F238E27FC236}">
                <a16:creationId xmlns:a16="http://schemas.microsoft.com/office/drawing/2014/main" id="{413D327D-EB34-4572-B9E9-FF6637F8769E}"/>
              </a:ext>
            </a:extLst>
          </p:cNvPr>
          <p:cNvPicPr>
            <a:picLocks noChangeAspect="1"/>
          </p:cNvPicPr>
          <p:nvPr/>
        </p:nvPicPr>
        <p:blipFill>
          <a:blip r:embed="rId4"/>
          <a:stretch>
            <a:fillRect/>
          </a:stretch>
        </p:blipFill>
        <p:spPr>
          <a:xfrm>
            <a:off x="11236309" y="5182099"/>
            <a:ext cx="612109" cy="624553"/>
          </a:xfrm>
          <a:prstGeom prst="rect">
            <a:avLst/>
          </a:prstGeom>
        </p:spPr>
      </p:pic>
      <p:pic>
        <p:nvPicPr>
          <p:cNvPr id="50" name="Picture 49">
            <a:extLst>
              <a:ext uri="{FF2B5EF4-FFF2-40B4-BE49-F238E27FC236}">
                <a16:creationId xmlns:a16="http://schemas.microsoft.com/office/drawing/2014/main" id="{63D74633-A844-4FEC-9FAB-AC2D1F94630A}"/>
              </a:ext>
            </a:extLst>
          </p:cNvPr>
          <p:cNvPicPr>
            <a:picLocks noChangeAspect="1"/>
          </p:cNvPicPr>
          <p:nvPr/>
        </p:nvPicPr>
        <p:blipFill>
          <a:blip r:embed="rId5"/>
          <a:stretch>
            <a:fillRect/>
          </a:stretch>
        </p:blipFill>
        <p:spPr>
          <a:xfrm>
            <a:off x="10163508" y="5236267"/>
            <a:ext cx="461550" cy="525466"/>
          </a:xfrm>
          <a:prstGeom prst="rect">
            <a:avLst/>
          </a:prstGeom>
        </p:spPr>
      </p:pic>
      <p:pic>
        <p:nvPicPr>
          <p:cNvPr id="51" name="Picture 50">
            <a:extLst>
              <a:ext uri="{FF2B5EF4-FFF2-40B4-BE49-F238E27FC236}">
                <a16:creationId xmlns:a16="http://schemas.microsoft.com/office/drawing/2014/main" id="{35A84632-B73D-4BE7-B22F-014B17077EB9}"/>
              </a:ext>
            </a:extLst>
          </p:cNvPr>
          <p:cNvPicPr>
            <a:picLocks noChangeAspect="1"/>
          </p:cNvPicPr>
          <p:nvPr/>
        </p:nvPicPr>
        <p:blipFill>
          <a:blip r:embed="rId5"/>
          <a:stretch>
            <a:fillRect/>
          </a:stretch>
        </p:blipFill>
        <p:spPr>
          <a:xfrm>
            <a:off x="9571635" y="5236267"/>
            <a:ext cx="461550" cy="525466"/>
          </a:xfrm>
          <a:prstGeom prst="rect">
            <a:avLst/>
          </a:prstGeom>
        </p:spPr>
      </p:pic>
      <p:pic>
        <p:nvPicPr>
          <p:cNvPr id="52" name="Picture 2" descr="Related image">
            <a:extLst>
              <a:ext uri="{FF2B5EF4-FFF2-40B4-BE49-F238E27FC236}">
                <a16:creationId xmlns:a16="http://schemas.microsoft.com/office/drawing/2014/main" id="{F5385B5F-A444-46FC-9578-CB354751F18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68"/>
          <a:stretch/>
        </p:blipFill>
        <p:spPr bwMode="auto">
          <a:xfrm>
            <a:off x="10307706" y="4460780"/>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77A7F87-BD3C-451F-B2DD-421F4A8439CF}"/>
              </a:ext>
            </a:extLst>
          </p:cNvPr>
          <p:cNvPicPr>
            <a:picLocks noChangeAspect="1"/>
          </p:cNvPicPr>
          <p:nvPr/>
        </p:nvPicPr>
        <p:blipFill>
          <a:blip r:embed="rId3"/>
          <a:stretch>
            <a:fillRect/>
          </a:stretch>
        </p:blipFill>
        <p:spPr>
          <a:xfrm>
            <a:off x="2099735" y="4728849"/>
            <a:ext cx="1236931" cy="624553"/>
          </a:xfrm>
          <a:prstGeom prst="rect">
            <a:avLst/>
          </a:prstGeom>
        </p:spPr>
      </p:pic>
      <p:pic>
        <p:nvPicPr>
          <p:cNvPr id="55" name="Picture 54">
            <a:extLst>
              <a:ext uri="{FF2B5EF4-FFF2-40B4-BE49-F238E27FC236}">
                <a16:creationId xmlns:a16="http://schemas.microsoft.com/office/drawing/2014/main" id="{2DBC47D0-CDF9-44B4-8137-C15564EC7318}"/>
              </a:ext>
            </a:extLst>
          </p:cNvPr>
          <p:cNvPicPr>
            <a:picLocks noChangeAspect="1"/>
          </p:cNvPicPr>
          <p:nvPr/>
        </p:nvPicPr>
        <p:blipFill>
          <a:blip r:embed="rId7"/>
          <a:stretch>
            <a:fillRect/>
          </a:stretch>
        </p:blipFill>
        <p:spPr>
          <a:xfrm>
            <a:off x="10708340" y="5184342"/>
            <a:ext cx="543524" cy="604567"/>
          </a:xfrm>
          <a:prstGeom prst="rect">
            <a:avLst/>
          </a:prstGeom>
        </p:spPr>
      </p:pic>
      <p:sp>
        <p:nvSpPr>
          <p:cNvPr id="63" name="TextBox 62">
            <a:extLst>
              <a:ext uri="{FF2B5EF4-FFF2-40B4-BE49-F238E27FC236}">
                <a16:creationId xmlns:a16="http://schemas.microsoft.com/office/drawing/2014/main" id="{A105FB03-84F6-47DF-91B3-2411AC3B350D}"/>
              </a:ext>
            </a:extLst>
          </p:cNvPr>
          <p:cNvSpPr txBox="1"/>
          <p:nvPr/>
        </p:nvSpPr>
        <p:spPr>
          <a:xfrm>
            <a:off x="8429001" y="4001695"/>
            <a:ext cx="455573" cy="202235"/>
          </a:xfrm>
          <a:prstGeom prst="rect">
            <a:avLst/>
          </a:prstGeom>
          <a:noFill/>
        </p:spPr>
        <p:txBody>
          <a:bodyPr wrap="none" rtlCol="0">
            <a:spAutoFit/>
          </a:bodyPr>
          <a:lstStyle/>
          <a:p>
            <a:pPr algn="ctr" defTabSz="932597">
              <a:defRPr/>
            </a:pPr>
            <a:r>
              <a:rPr lang="en-US" sz="714" dirty="0">
                <a:solidFill>
                  <a:srgbClr val="202234"/>
                </a:solidFill>
                <a:latin typeface="Franklin Gothic Book"/>
              </a:rPr>
              <a:t>Sensor</a:t>
            </a:r>
          </a:p>
        </p:txBody>
      </p:sp>
      <p:sp>
        <p:nvSpPr>
          <p:cNvPr id="83" name="TextBox 82">
            <a:extLst>
              <a:ext uri="{FF2B5EF4-FFF2-40B4-BE49-F238E27FC236}">
                <a16:creationId xmlns:a16="http://schemas.microsoft.com/office/drawing/2014/main" id="{57042D80-9AE3-45C1-AD34-CB9D95160090}"/>
              </a:ext>
            </a:extLst>
          </p:cNvPr>
          <p:cNvSpPr txBox="1"/>
          <p:nvPr/>
        </p:nvSpPr>
        <p:spPr>
          <a:xfrm>
            <a:off x="10607832"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4" name="TextBox 83">
            <a:extLst>
              <a:ext uri="{FF2B5EF4-FFF2-40B4-BE49-F238E27FC236}">
                <a16:creationId xmlns:a16="http://schemas.microsoft.com/office/drawing/2014/main" id="{9302EA7C-3F3B-4F20-8F69-FE9D04B7B05E}"/>
              </a:ext>
            </a:extLst>
          </p:cNvPr>
          <p:cNvSpPr txBox="1"/>
          <p:nvPr/>
        </p:nvSpPr>
        <p:spPr>
          <a:xfrm>
            <a:off x="2670237" y="4260817"/>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5" name="TextBox 84">
            <a:extLst>
              <a:ext uri="{FF2B5EF4-FFF2-40B4-BE49-F238E27FC236}">
                <a16:creationId xmlns:a16="http://schemas.microsoft.com/office/drawing/2014/main" id="{14DE0749-334E-454A-B921-1B6D828B1742}"/>
              </a:ext>
            </a:extLst>
          </p:cNvPr>
          <p:cNvSpPr txBox="1"/>
          <p:nvPr/>
        </p:nvSpPr>
        <p:spPr>
          <a:xfrm>
            <a:off x="7783650"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6" name="TextBox 85">
            <a:extLst>
              <a:ext uri="{FF2B5EF4-FFF2-40B4-BE49-F238E27FC236}">
                <a16:creationId xmlns:a16="http://schemas.microsoft.com/office/drawing/2014/main" id="{13AE2789-9FD6-48F7-8444-D98EBF4C8DB8}"/>
              </a:ext>
            </a:extLst>
          </p:cNvPr>
          <p:cNvSpPr txBox="1"/>
          <p:nvPr/>
        </p:nvSpPr>
        <p:spPr>
          <a:xfrm>
            <a:off x="5088461"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pic>
        <p:nvPicPr>
          <p:cNvPr id="87" name="Picture 86">
            <a:extLst>
              <a:ext uri="{FF2B5EF4-FFF2-40B4-BE49-F238E27FC236}">
                <a16:creationId xmlns:a16="http://schemas.microsoft.com/office/drawing/2014/main" id="{F0CEBF33-216B-42EE-932E-96B2BD7273D0}"/>
              </a:ext>
            </a:extLst>
          </p:cNvPr>
          <p:cNvPicPr>
            <a:picLocks noChangeAspect="1"/>
          </p:cNvPicPr>
          <p:nvPr/>
        </p:nvPicPr>
        <p:blipFill>
          <a:blip r:embed="rId8"/>
          <a:stretch>
            <a:fillRect/>
          </a:stretch>
        </p:blipFill>
        <p:spPr>
          <a:xfrm>
            <a:off x="2113176" y="5227621"/>
            <a:ext cx="323315" cy="447006"/>
          </a:xfrm>
          <a:prstGeom prst="rect">
            <a:avLst/>
          </a:prstGeom>
        </p:spPr>
      </p:pic>
      <p:pic>
        <p:nvPicPr>
          <p:cNvPr id="88" name="Picture 2" descr="Image result for security update server icon">
            <a:extLst>
              <a:ext uri="{FF2B5EF4-FFF2-40B4-BE49-F238E27FC236}">
                <a16:creationId xmlns:a16="http://schemas.microsoft.com/office/drawing/2014/main" id="{9FF64AE8-D791-4D63-AD35-BCD57BAD14B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41876" y="5207559"/>
            <a:ext cx="351720" cy="35172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ADE90BB-74AD-4F61-BA8E-54B2FA8A6F11}"/>
              </a:ext>
            </a:extLst>
          </p:cNvPr>
          <p:cNvSpPr txBox="1"/>
          <p:nvPr/>
        </p:nvSpPr>
        <p:spPr>
          <a:xfrm>
            <a:off x="2425124" y="5487635"/>
            <a:ext cx="633040" cy="254262"/>
          </a:xfrm>
          <a:prstGeom prst="rect">
            <a:avLst/>
          </a:prstGeom>
          <a:noFill/>
        </p:spPr>
        <p:txBody>
          <a:bodyPr wrap="none" rtlCol="0">
            <a:spAutoFit/>
          </a:bodyPr>
          <a:lstStyle/>
          <a:p>
            <a:pPr algn="ctr" defTabSz="932597">
              <a:defRPr/>
            </a:pPr>
            <a:r>
              <a:rPr lang="en-US" sz="510" dirty="0">
                <a:solidFill>
                  <a:srgbClr val="202234"/>
                </a:solidFill>
                <a:latin typeface="Franklin Gothic Book"/>
              </a:rPr>
              <a:t>Security Update</a:t>
            </a:r>
          </a:p>
          <a:p>
            <a:pPr algn="ctr" defTabSz="932597">
              <a:defRPr/>
            </a:pPr>
            <a:r>
              <a:rPr lang="en-US" sz="510" dirty="0">
                <a:solidFill>
                  <a:srgbClr val="202234"/>
                </a:solidFill>
                <a:latin typeface="Franklin Gothic Book"/>
              </a:rPr>
              <a:t>Server</a:t>
            </a:r>
          </a:p>
        </p:txBody>
      </p:sp>
      <p:pic>
        <p:nvPicPr>
          <p:cNvPr id="90" name="Picture 4" descr="Image result for domain controller icon">
            <a:extLst>
              <a:ext uri="{FF2B5EF4-FFF2-40B4-BE49-F238E27FC236}">
                <a16:creationId xmlns:a16="http://schemas.microsoft.com/office/drawing/2014/main" id="{51C43A9C-76A3-4FFA-92BB-0FDC37977EB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47827" y="5232235"/>
            <a:ext cx="215498" cy="30947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8927F734-CF59-4C2A-B905-E60D76EBE1A0}"/>
              </a:ext>
            </a:extLst>
          </p:cNvPr>
          <p:cNvSpPr txBox="1"/>
          <p:nvPr/>
        </p:nvSpPr>
        <p:spPr>
          <a:xfrm>
            <a:off x="2925707" y="5487643"/>
            <a:ext cx="459738" cy="254262"/>
          </a:xfrm>
          <a:prstGeom prst="rect">
            <a:avLst/>
          </a:prstGeom>
          <a:noFill/>
        </p:spPr>
        <p:txBody>
          <a:bodyPr wrap="none" rtlCol="0">
            <a:spAutoFit/>
          </a:bodyPr>
          <a:lstStyle/>
          <a:p>
            <a:pPr algn="ctr" defTabSz="932597">
              <a:defRPr/>
            </a:pPr>
            <a:r>
              <a:rPr lang="en-US" sz="510" dirty="0">
                <a:solidFill>
                  <a:srgbClr val="202234"/>
                </a:solidFill>
                <a:latin typeface="Franklin Gothic Book"/>
              </a:rPr>
              <a:t>Domain</a:t>
            </a:r>
          </a:p>
          <a:p>
            <a:pPr algn="ctr" defTabSz="932597">
              <a:defRPr/>
            </a:pPr>
            <a:r>
              <a:rPr lang="en-US" sz="510" dirty="0">
                <a:solidFill>
                  <a:srgbClr val="202234"/>
                </a:solidFill>
                <a:latin typeface="Franklin Gothic Book"/>
              </a:rPr>
              <a:t>Controller</a:t>
            </a:r>
          </a:p>
        </p:txBody>
      </p:sp>
      <p:sp>
        <p:nvSpPr>
          <p:cNvPr id="92" name="TextBox 91">
            <a:extLst>
              <a:ext uri="{FF2B5EF4-FFF2-40B4-BE49-F238E27FC236}">
                <a16:creationId xmlns:a16="http://schemas.microsoft.com/office/drawing/2014/main" id="{5F8E9463-C884-4CC5-BE73-2A71A63E4333}"/>
              </a:ext>
            </a:extLst>
          </p:cNvPr>
          <p:cNvSpPr txBox="1"/>
          <p:nvPr/>
        </p:nvSpPr>
        <p:spPr>
          <a:xfrm>
            <a:off x="2425125" y="4829773"/>
            <a:ext cx="618051" cy="286306"/>
          </a:xfrm>
          <a:prstGeom prst="rect">
            <a:avLst/>
          </a:prstGeom>
          <a:noFill/>
        </p:spPr>
        <p:txBody>
          <a:bodyPr wrap="squar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IDMZ</a:t>
            </a:r>
          </a:p>
        </p:txBody>
      </p:sp>
      <p:sp>
        <p:nvSpPr>
          <p:cNvPr id="93" name="TextBox 92">
            <a:extLst>
              <a:ext uri="{FF2B5EF4-FFF2-40B4-BE49-F238E27FC236}">
                <a16:creationId xmlns:a16="http://schemas.microsoft.com/office/drawing/2014/main" id="{8A237EC2-6079-4DA6-8799-00D925A9C54B}"/>
              </a:ext>
            </a:extLst>
          </p:cNvPr>
          <p:cNvSpPr txBox="1"/>
          <p:nvPr/>
        </p:nvSpPr>
        <p:spPr>
          <a:xfrm>
            <a:off x="4832540" y="4835403"/>
            <a:ext cx="1329513" cy="478442"/>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1</a:t>
            </a:r>
          </a:p>
          <a:p>
            <a:pPr defTabSz="932597">
              <a:defRPr/>
            </a:pPr>
            <a:endParaRPr lang="en-US" sz="1224" dirty="0">
              <a:solidFill>
                <a:srgbClr val="FFFFFF"/>
              </a:solidFill>
              <a:effectLst>
                <a:outerShdw blurRad="38100" dist="38100" dir="2700000" algn="tl">
                  <a:srgbClr val="000000">
                    <a:alpha val="43137"/>
                  </a:srgbClr>
                </a:outerShdw>
              </a:effectLst>
              <a:latin typeface="Franklin Gothic Book"/>
            </a:endParaRPr>
          </a:p>
        </p:txBody>
      </p:sp>
      <p:sp>
        <p:nvSpPr>
          <p:cNvPr id="94" name="TextBox 93">
            <a:extLst>
              <a:ext uri="{FF2B5EF4-FFF2-40B4-BE49-F238E27FC236}">
                <a16:creationId xmlns:a16="http://schemas.microsoft.com/office/drawing/2014/main" id="{10468720-6574-4865-9BC3-212528F46565}"/>
              </a:ext>
            </a:extLst>
          </p:cNvPr>
          <p:cNvSpPr txBox="1"/>
          <p:nvPr/>
        </p:nvSpPr>
        <p:spPr>
          <a:xfrm>
            <a:off x="7488181" y="4833672"/>
            <a:ext cx="132951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2</a:t>
            </a:r>
          </a:p>
        </p:txBody>
      </p:sp>
      <p:sp>
        <p:nvSpPr>
          <p:cNvPr id="95" name="TextBox 94">
            <a:extLst>
              <a:ext uri="{FF2B5EF4-FFF2-40B4-BE49-F238E27FC236}">
                <a16:creationId xmlns:a16="http://schemas.microsoft.com/office/drawing/2014/main" id="{CC0DD722-1EDA-4E93-85B8-EA8D88786E88}"/>
              </a:ext>
            </a:extLst>
          </p:cNvPr>
          <p:cNvSpPr txBox="1"/>
          <p:nvPr/>
        </p:nvSpPr>
        <p:spPr>
          <a:xfrm>
            <a:off x="10280082" y="4835403"/>
            <a:ext cx="132951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3</a:t>
            </a:r>
          </a:p>
        </p:txBody>
      </p:sp>
      <p:sp>
        <p:nvSpPr>
          <p:cNvPr id="98" name="Arrow: Down 97">
            <a:extLst>
              <a:ext uri="{FF2B5EF4-FFF2-40B4-BE49-F238E27FC236}">
                <a16:creationId xmlns:a16="http://schemas.microsoft.com/office/drawing/2014/main" id="{98C0D75C-3AF0-4AA8-BFE4-1B0314F49264}"/>
              </a:ext>
            </a:extLst>
          </p:cNvPr>
          <p:cNvSpPr/>
          <p:nvPr/>
        </p:nvSpPr>
        <p:spPr>
          <a:xfrm rot="10800000">
            <a:off x="7748714" y="4278290"/>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cxnSp>
        <p:nvCxnSpPr>
          <p:cNvPr id="100" name="Connector: Elbow 99">
            <a:extLst>
              <a:ext uri="{FF2B5EF4-FFF2-40B4-BE49-F238E27FC236}">
                <a16:creationId xmlns:a16="http://schemas.microsoft.com/office/drawing/2014/main" id="{2A521C3A-445F-4DD8-A1A7-49ECF25AE8BD}"/>
              </a:ext>
            </a:extLst>
          </p:cNvPr>
          <p:cNvCxnSpPr>
            <a:cxnSpLocks/>
            <a:stCxn id="52" idx="0"/>
            <a:endCxn id="39" idx="3"/>
          </p:cNvCxnSpPr>
          <p:nvPr/>
        </p:nvCxnSpPr>
        <p:spPr>
          <a:xfrm rot="16200000" flipV="1">
            <a:off x="9819202" y="3654924"/>
            <a:ext cx="524578" cy="1087134"/>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sp>
        <p:nvSpPr>
          <p:cNvPr id="105" name="Arrow: Down 104">
            <a:extLst>
              <a:ext uri="{FF2B5EF4-FFF2-40B4-BE49-F238E27FC236}">
                <a16:creationId xmlns:a16="http://schemas.microsoft.com/office/drawing/2014/main" id="{91D92593-D831-4AF2-A275-71153A264166}"/>
              </a:ext>
            </a:extLst>
          </p:cNvPr>
          <p:cNvSpPr/>
          <p:nvPr/>
        </p:nvSpPr>
        <p:spPr>
          <a:xfrm rot="10800000">
            <a:off x="10517414" y="4480114"/>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35" name="Arrow: Down 134">
            <a:extLst>
              <a:ext uri="{FF2B5EF4-FFF2-40B4-BE49-F238E27FC236}">
                <a16:creationId xmlns:a16="http://schemas.microsoft.com/office/drawing/2014/main" id="{F8A89B88-FD39-4960-8FD6-2867CECA3F9C}"/>
              </a:ext>
            </a:extLst>
          </p:cNvPr>
          <p:cNvSpPr/>
          <p:nvPr/>
        </p:nvSpPr>
        <p:spPr>
          <a:xfrm rot="10800000">
            <a:off x="2621763" y="4257253"/>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cxnSp>
        <p:nvCxnSpPr>
          <p:cNvPr id="148" name="Straight Connector 147">
            <a:extLst>
              <a:ext uri="{FF2B5EF4-FFF2-40B4-BE49-F238E27FC236}">
                <a16:creationId xmlns:a16="http://schemas.microsoft.com/office/drawing/2014/main" id="{73A927D0-CE0C-4B39-9662-325EF0DD2A1C}"/>
              </a:ext>
            </a:extLst>
          </p:cNvPr>
          <p:cNvCxnSpPr>
            <a:cxnSpLocks/>
          </p:cNvCxnSpPr>
          <p:nvPr/>
        </p:nvCxnSpPr>
        <p:spPr>
          <a:xfrm>
            <a:off x="1744957" y="1208207"/>
            <a:ext cx="0" cy="5157075"/>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30E452DB-3229-4343-9A3E-59CB3552045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49531" y="2747515"/>
            <a:ext cx="7515110" cy="624553"/>
          </a:xfrm>
          <a:prstGeom prst="rect">
            <a:avLst/>
          </a:prstGeom>
        </p:spPr>
      </p:pic>
      <p:sp>
        <p:nvSpPr>
          <p:cNvPr id="96" name="TextBox 95">
            <a:extLst>
              <a:ext uri="{FF2B5EF4-FFF2-40B4-BE49-F238E27FC236}">
                <a16:creationId xmlns:a16="http://schemas.microsoft.com/office/drawing/2014/main" id="{DF3DD776-014D-439E-8DEC-3310E311EF27}"/>
              </a:ext>
            </a:extLst>
          </p:cNvPr>
          <p:cNvSpPr txBox="1"/>
          <p:nvPr/>
        </p:nvSpPr>
        <p:spPr>
          <a:xfrm>
            <a:off x="6718224" y="2902104"/>
            <a:ext cx="144670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Corporate Network</a:t>
            </a:r>
          </a:p>
        </p:txBody>
      </p:sp>
      <p:sp>
        <p:nvSpPr>
          <p:cNvPr id="158" name="Rectangle: Rounded Corners 157">
            <a:extLst>
              <a:ext uri="{FF2B5EF4-FFF2-40B4-BE49-F238E27FC236}">
                <a16:creationId xmlns:a16="http://schemas.microsoft.com/office/drawing/2014/main" id="{60EDE789-29A3-477C-9F31-9FD2EB14E6A3}"/>
              </a:ext>
            </a:extLst>
          </p:cNvPr>
          <p:cNvSpPr/>
          <p:nvPr/>
        </p:nvSpPr>
        <p:spPr>
          <a:xfrm>
            <a:off x="5346444" y="1040789"/>
            <a:ext cx="6559948" cy="1190232"/>
          </a:xfrm>
          <a:prstGeom prst="roundRect">
            <a:avLst/>
          </a:prstGeom>
          <a:solidFill>
            <a:schemeClr val="tx1">
              <a:lumMod val="10000"/>
              <a:lumOff val="90000"/>
            </a:schemeClr>
          </a:solidFill>
          <a:ln w="28575">
            <a:no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pic>
        <p:nvPicPr>
          <p:cNvPr id="164" name="Picture 6" descr="Image result for pc icon">
            <a:extLst>
              <a:ext uri="{FF2B5EF4-FFF2-40B4-BE49-F238E27FC236}">
                <a16:creationId xmlns:a16="http://schemas.microsoft.com/office/drawing/2014/main" id="{99E5573E-5123-478A-AB93-82A44EFEB7F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17936" y="2478055"/>
            <a:ext cx="456849" cy="456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rinter icon">
            <a:extLst>
              <a:ext uri="{FF2B5EF4-FFF2-40B4-BE49-F238E27FC236}">
                <a16:creationId xmlns:a16="http://schemas.microsoft.com/office/drawing/2014/main" id="{DDC72B91-FF87-4246-B9DF-42346C2A1F98}"/>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741654" y="3235826"/>
            <a:ext cx="390109" cy="390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04AEA4A-B0CC-4C96-8EA6-319A433B2CB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218764" y="3288394"/>
            <a:ext cx="385882" cy="3407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CB7BC92C-F017-4CA6-B9CF-6B2E8F2E6E7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355172" y="2501941"/>
            <a:ext cx="553603" cy="452318"/>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Rounded Corners 182">
            <a:extLst>
              <a:ext uri="{FF2B5EF4-FFF2-40B4-BE49-F238E27FC236}">
                <a16:creationId xmlns:a16="http://schemas.microsoft.com/office/drawing/2014/main" id="{50505616-A39E-4993-BDEE-6FD6107201FA}"/>
              </a:ext>
            </a:extLst>
          </p:cNvPr>
          <p:cNvSpPr/>
          <p:nvPr/>
        </p:nvSpPr>
        <p:spPr>
          <a:xfrm>
            <a:off x="3913964"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4" name="Rectangle: Rounded Corners 183">
            <a:extLst>
              <a:ext uri="{FF2B5EF4-FFF2-40B4-BE49-F238E27FC236}">
                <a16:creationId xmlns:a16="http://schemas.microsoft.com/office/drawing/2014/main" id="{9FCAA8F7-4D8B-4C71-8162-03E8001B76DF}"/>
              </a:ext>
            </a:extLst>
          </p:cNvPr>
          <p:cNvSpPr/>
          <p:nvPr/>
        </p:nvSpPr>
        <p:spPr>
          <a:xfrm>
            <a:off x="4542216"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5" name="Rectangle: Rounded Corners 184">
            <a:extLst>
              <a:ext uri="{FF2B5EF4-FFF2-40B4-BE49-F238E27FC236}">
                <a16:creationId xmlns:a16="http://schemas.microsoft.com/office/drawing/2014/main" id="{6CEF232E-B591-420A-BBE6-BD161C8C2135}"/>
              </a:ext>
            </a:extLst>
          </p:cNvPr>
          <p:cNvSpPr/>
          <p:nvPr/>
        </p:nvSpPr>
        <p:spPr>
          <a:xfrm>
            <a:off x="5170468"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6" name="Rectangle: Rounded Corners 185">
            <a:extLst>
              <a:ext uri="{FF2B5EF4-FFF2-40B4-BE49-F238E27FC236}">
                <a16:creationId xmlns:a16="http://schemas.microsoft.com/office/drawing/2014/main" id="{17C0A4BF-792A-4832-9888-7E81BF4E3A24}"/>
              </a:ext>
            </a:extLst>
          </p:cNvPr>
          <p:cNvSpPr/>
          <p:nvPr/>
        </p:nvSpPr>
        <p:spPr>
          <a:xfrm>
            <a:off x="5782767"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73" name="TextBox 172">
            <a:extLst>
              <a:ext uri="{FF2B5EF4-FFF2-40B4-BE49-F238E27FC236}">
                <a16:creationId xmlns:a16="http://schemas.microsoft.com/office/drawing/2014/main" id="{3AE3BF21-5BCB-4C7A-BD65-A641CB431081}"/>
              </a:ext>
            </a:extLst>
          </p:cNvPr>
          <p:cNvSpPr txBox="1"/>
          <p:nvPr/>
        </p:nvSpPr>
        <p:spPr>
          <a:xfrm>
            <a:off x="6082249" y="2649656"/>
            <a:ext cx="428675" cy="202235"/>
          </a:xfrm>
          <a:prstGeom prst="rect">
            <a:avLst/>
          </a:prstGeom>
          <a:noFill/>
        </p:spPr>
        <p:txBody>
          <a:bodyPr wrap="square" rtlCol="0">
            <a:spAutoFit/>
          </a:bodyPr>
          <a:lstStyle/>
          <a:p>
            <a:pPr algn="ctr" defTabSz="932597">
              <a:defRPr/>
            </a:pPr>
            <a:r>
              <a:rPr lang="en-US" sz="714" dirty="0">
                <a:solidFill>
                  <a:srgbClr val="202234"/>
                </a:solidFill>
                <a:latin typeface="Franklin Gothic Book"/>
              </a:rPr>
              <a:t>NGFW</a:t>
            </a:r>
          </a:p>
        </p:txBody>
      </p:sp>
      <p:pic>
        <p:nvPicPr>
          <p:cNvPr id="1046" name="Picture 22" descr="Image result for robot arm icon">
            <a:extLst>
              <a:ext uri="{FF2B5EF4-FFF2-40B4-BE49-F238E27FC236}">
                <a16:creationId xmlns:a16="http://schemas.microsoft.com/office/drawing/2014/main" id="{45547116-BB98-4930-9AB5-257EE7839AD1}"/>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052229"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0" name="Picture 26" descr="Related image">
            <a:extLst>
              <a:ext uri="{FF2B5EF4-FFF2-40B4-BE49-F238E27FC236}">
                <a16:creationId xmlns:a16="http://schemas.microsoft.com/office/drawing/2014/main" id="{AC740952-A031-4A62-B7ED-71D2F3494D15}"/>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692826"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2" name="Picture 28" descr="Related image">
            <a:extLst>
              <a:ext uri="{FF2B5EF4-FFF2-40B4-BE49-F238E27FC236}">
                <a16:creationId xmlns:a16="http://schemas.microsoft.com/office/drawing/2014/main" id="{CF175C84-E618-469A-9BBB-B66C43829E36}"/>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5221393" y="5873076"/>
            <a:ext cx="495511" cy="33801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4" name="Picture 30" descr="Related image">
            <a:extLst>
              <a:ext uri="{FF2B5EF4-FFF2-40B4-BE49-F238E27FC236}">
                <a16:creationId xmlns:a16="http://schemas.microsoft.com/office/drawing/2014/main" id="{FB7987A4-4314-4BA2-BBA5-D5EDF92DE052}"/>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904337"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195" name="Rectangle: Rounded Corners 194">
            <a:extLst>
              <a:ext uri="{FF2B5EF4-FFF2-40B4-BE49-F238E27FC236}">
                <a16:creationId xmlns:a16="http://schemas.microsoft.com/office/drawing/2014/main" id="{CFE37EB8-B21D-44B1-85B3-918C6B4666D6}"/>
              </a:ext>
            </a:extLst>
          </p:cNvPr>
          <p:cNvSpPr/>
          <p:nvPr/>
        </p:nvSpPr>
        <p:spPr>
          <a:xfrm>
            <a:off x="6640929"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6" name="Rectangle: Rounded Corners 195">
            <a:extLst>
              <a:ext uri="{FF2B5EF4-FFF2-40B4-BE49-F238E27FC236}">
                <a16:creationId xmlns:a16="http://schemas.microsoft.com/office/drawing/2014/main" id="{10D97D64-AC4E-434A-AAE7-1D3751B893DB}"/>
              </a:ext>
            </a:extLst>
          </p:cNvPr>
          <p:cNvSpPr/>
          <p:nvPr/>
        </p:nvSpPr>
        <p:spPr>
          <a:xfrm>
            <a:off x="7269180"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7" name="Rectangle: Rounded Corners 196">
            <a:extLst>
              <a:ext uri="{FF2B5EF4-FFF2-40B4-BE49-F238E27FC236}">
                <a16:creationId xmlns:a16="http://schemas.microsoft.com/office/drawing/2014/main" id="{8B3F4520-FD71-4215-9DAC-40860CC8BDA6}"/>
              </a:ext>
            </a:extLst>
          </p:cNvPr>
          <p:cNvSpPr/>
          <p:nvPr/>
        </p:nvSpPr>
        <p:spPr>
          <a:xfrm>
            <a:off x="7897432"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8" name="Rectangle: Rounded Corners 197">
            <a:extLst>
              <a:ext uri="{FF2B5EF4-FFF2-40B4-BE49-F238E27FC236}">
                <a16:creationId xmlns:a16="http://schemas.microsoft.com/office/drawing/2014/main" id="{FDA17B89-0260-4111-A52C-0AB399AB3324}"/>
              </a:ext>
            </a:extLst>
          </p:cNvPr>
          <p:cNvSpPr/>
          <p:nvPr/>
        </p:nvSpPr>
        <p:spPr>
          <a:xfrm>
            <a:off x="850973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pic>
        <p:nvPicPr>
          <p:cNvPr id="199" name="Picture 22" descr="Image result for robot arm icon">
            <a:extLst>
              <a:ext uri="{FF2B5EF4-FFF2-40B4-BE49-F238E27FC236}">
                <a16:creationId xmlns:a16="http://schemas.microsoft.com/office/drawing/2014/main" id="{3CC92733-0EF1-4EDA-AFE5-CC564BC84532}"/>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779193"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0" name="Picture 26" descr="Related image">
            <a:extLst>
              <a:ext uri="{FF2B5EF4-FFF2-40B4-BE49-F238E27FC236}">
                <a16:creationId xmlns:a16="http://schemas.microsoft.com/office/drawing/2014/main" id="{25C7B783-99C9-4338-9C4E-8A36ADB4C5A3}"/>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419790"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1" name="Picture 28" descr="Related image">
            <a:extLst>
              <a:ext uri="{FF2B5EF4-FFF2-40B4-BE49-F238E27FC236}">
                <a16:creationId xmlns:a16="http://schemas.microsoft.com/office/drawing/2014/main" id="{DFF33E34-8DFA-4EA3-A019-3D0DC8B512E2}"/>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7948357" y="5860421"/>
            <a:ext cx="495511" cy="358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2" name="Picture 30" descr="Related image">
            <a:extLst>
              <a:ext uri="{FF2B5EF4-FFF2-40B4-BE49-F238E27FC236}">
                <a16:creationId xmlns:a16="http://schemas.microsoft.com/office/drawing/2014/main" id="{F735E3F8-364B-4BF8-9828-D5AA09F746B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631301"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203" name="Rectangle: Rounded Corners 202">
            <a:extLst>
              <a:ext uri="{FF2B5EF4-FFF2-40B4-BE49-F238E27FC236}">
                <a16:creationId xmlns:a16="http://schemas.microsoft.com/office/drawing/2014/main" id="{0B9EDD66-D56D-4E86-B5C1-6943FED78919}"/>
              </a:ext>
            </a:extLst>
          </p:cNvPr>
          <p:cNvSpPr/>
          <p:nvPr/>
        </p:nvSpPr>
        <p:spPr>
          <a:xfrm>
            <a:off x="9453768"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4" name="Rectangle: Rounded Corners 203">
            <a:extLst>
              <a:ext uri="{FF2B5EF4-FFF2-40B4-BE49-F238E27FC236}">
                <a16:creationId xmlns:a16="http://schemas.microsoft.com/office/drawing/2014/main" id="{2DA4979E-5BE8-4882-A751-891B79DD3FCE}"/>
              </a:ext>
            </a:extLst>
          </p:cNvPr>
          <p:cNvSpPr/>
          <p:nvPr/>
        </p:nvSpPr>
        <p:spPr>
          <a:xfrm>
            <a:off x="10082020"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5" name="Rectangle: Rounded Corners 204">
            <a:extLst>
              <a:ext uri="{FF2B5EF4-FFF2-40B4-BE49-F238E27FC236}">
                <a16:creationId xmlns:a16="http://schemas.microsoft.com/office/drawing/2014/main" id="{8131138E-4BBE-4348-8EAD-D0FC30D6499D}"/>
              </a:ext>
            </a:extLst>
          </p:cNvPr>
          <p:cNvSpPr/>
          <p:nvPr/>
        </p:nvSpPr>
        <p:spPr>
          <a:xfrm>
            <a:off x="1071027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6" name="Rectangle: Rounded Corners 205">
            <a:extLst>
              <a:ext uri="{FF2B5EF4-FFF2-40B4-BE49-F238E27FC236}">
                <a16:creationId xmlns:a16="http://schemas.microsoft.com/office/drawing/2014/main" id="{35C5393C-344B-4B2C-9030-55AE440D1C9C}"/>
              </a:ext>
            </a:extLst>
          </p:cNvPr>
          <p:cNvSpPr/>
          <p:nvPr/>
        </p:nvSpPr>
        <p:spPr>
          <a:xfrm>
            <a:off x="1132257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pic>
        <p:nvPicPr>
          <p:cNvPr id="207" name="Picture 22" descr="Image result for robot arm icon">
            <a:extLst>
              <a:ext uri="{FF2B5EF4-FFF2-40B4-BE49-F238E27FC236}">
                <a16:creationId xmlns:a16="http://schemas.microsoft.com/office/drawing/2014/main" id="{A25C217D-8061-4792-B9BF-8F019B219A63}"/>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592033"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8" name="Picture 26" descr="Related image">
            <a:extLst>
              <a:ext uri="{FF2B5EF4-FFF2-40B4-BE49-F238E27FC236}">
                <a16:creationId xmlns:a16="http://schemas.microsoft.com/office/drawing/2014/main" id="{BC4056D0-70C4-4960-8571-128D5C8F1FC4}"/>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232629"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9" name="Picture 28" descr="Related image">
            <a:extLst>
              <a:ext uri="{FF2B5EF4-FFF2-40B4-BE49-F238E27FC236}">
                <a16:creationId xmlns:a16="http://schemas.microsoft.com/office/drawing/2014/main" id="{09FF666C-CC00-4DCE-B3A1-1A8A6A8C4EE0}"/>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10761197" y="5873076"/>
            <a:ext cx="495511" cy="33801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10" name="Picture 30" descr="Related image">
            <a:extLst>
              <a:ext uri="{FF2B5EF4-FFF2-40B4-BE49-F238E27FC236}">
                <a16:creationId xmlns:a16="http://schemas.microsoft.com/office/drawing/2014/main" id="{E5AFF348-E0B6-4D47-BD10-E31CC42CAC1B}"/>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1444141"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216" name="TextBox 215">
            <a:extLst>
              <a:ext uri="{FF2B5EF4-FFF2-40B4-BE49-F238E27FC236}">
                <a16:creationId xmlns:a16="http://schemas.microsoft.com/office/drawing/2014/main" id="{3B3D1B07-21B0-45DF-9ECC-E5599C0AB63F}"/>
              </a:ext>
            </a:extLst>
          </p:cNvPr>
          <p:cNvSpPr txBox="1"/>
          <p:nvPr/>
        </p:nvSpPr>
        <p:spPr>
          <a:xfrm>
            <a:off x="290748" y="5281218"/>
            <a:ext cx="123423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SCADA / DCS</a:t>
            </a:r>
          </a:p>
        </p:txBody>
      </p:sp>
      <p:sp>
        <p:nvSpPr>
          <p:cNvPr id="218" name="TextBox 217">
            <a:extLst>
              <a:ext uri="{FF2B5EF4-FFF2-40B4-BE49-F238E27FC236}">
                <a16:creationId xmlns:a16="http://schemas.microsoft.com/office/drawing/2014/main" id="{E27F68FF-B3D9-425B-8585-FBFE7E973687}"/>
              </a:ext>
            </a:extLst>
          </p:cNvPr>
          <p:cNvSpPr txBox="1"/>
          <p:nvPr/>
        </p:nvSpPr>
        <p:spPr>
          <a:xfrm>
            <a:off x="232831" y="4522286"/>
            <a:ext cx="1347498"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Industrial DMZ</a:t>
            </a:r>
          </a:p>
        </p:txBody>
      </p:sp>
      <p:sp>
        <p:nvSpPr>
          <p:cNvPr id="219" name="TextBox 218">
            <a:extLst>
              <a:ext uri="{FF2B5EF4-FFF2-40B4-BE49-F238E27FC236}">
                <a16:creationId xmlns:a16="http://schemas.microsoft.com/office/drawing/2014/main" id="{03109919-58F7-44BE-9BC8-00BF2E781DB0}"/>
              </a:ext>
            </a:extLst>
          </p:cNvPr>
          <p:cNvSpPr txBox="1"/>
          <p:nvPr/>
        </p:nvSpPr>
        <p:spPr>
          <a:xfrm>
            <a:off x="351414" y="3016204"/>
            <a:ext cx="99514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Enterprise</a:t>
            </a:r>
          </a:p>
        </p:txBody>
      </p:sp>
      <p:sp>
        <p:nvSpPr>
          <p:cNvPr id="221" name="TextBox 220">
            <a:extLst>
              <a:ext uri="{FF2B5EF4-FFF2-40B4-BE49-F238E27FC236}">
                <a16:creationId xmlns:a16="http://schemas.microsoft.com/office/drawing/2014/main" id="{830E129D-5053-40D1-B391-701F3E4452FE}"/>
              </a:ext>
            </a:extLst>
          </p:cNvPr>
          <p:cNvSpPr txBox="1"/>
          <p:nvPr/>
        </p:nvSpPr>
        <p:spPr>
          <a:xfrm>
            <a:off x="135504" y="5968228"/>
            <a:ext cx="147489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Production Floor</a:t>
            </a:r>
          </a:p>
        </p:txBody>
      </p:sp>
      <p:cxnSp>
        <p:nvCxnSpPr>
          <p:cNvPr id="213" name="Connector: Elbow 212">
            <a:extLst>
              <a:ext uri="{FF2B5EF4-FFF2-40B4-BE49-F238E27FC236}">
                <a16:creationId xmlns:a16="http://schemas.microsoft.com/office/drawing/2014/main" id="{B6BB1264-DB30-4BFA-8940-C8ECC6B8BA30}"/>
              </a:ext>
            </a:extLst>
          </p:cNvPr>
          <p:cNvCxnSpPr>
            <a:cxnSpLocks/>
            <a:endCxn id="57" idx="1"/>
          </p:cNvCxnSpPr>
          <p:nvPr/>
        </p:nvCxnSpPr>
        <p:spPr>
          <a:xfrm rot="5400000" flipH="1" flipV="1">
            <a:off x="2508044" y="4127721"/>
            <a:ext cx="498264" cy="146115"/>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cxnSp>
        <p:nvCxnSpPr>
          <p:cNvPr id="215" name="Straight Connector 214">
            <a:extLst>
              <a:ext uri="{FF2B5EF4-FFF2-40B4-BE49-F238E27FC236}">
                <a16:creationId xmlns:a16="http://schemas.microsoft.com/office/drawing/2014/main" id="{EF780DF8-8782-4EF0-8B75-F35BD4D4460A}"/>
              </a:ext>
            </a:extLst>
          </p:cNvPr>
          <p:cNvCxnSpPr>
            <a:cxnSpLocks/>
          </p:cNvCxnSpPr>
          <p:nvPr/>
        </p:nvCxnSpPr>
        <p:spPr>
          <a:xfrm flipH="1">
            <a:off x="9703500" y="3059791"/>
            <a:ext cx="38184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0" name="Straight Connector 149">
            <a:extLst>
              <a:ext uri="{FF2B5EF4-FFF2-40B4-BE49-F238E27FC236}">
                <a16:creationId xmlns:a16="http://schemas.microsoft.com/office/drawing/2014/main" id="{5E90F6BD-2929-48AA-B125-ABC9BF862A69}"/>
              </a:ext>
            </a:extLst>
          </p:cNvPr>
          <p:cNvCxnSpPr>
            <a:cxnSpLocks/>
          </p:cNvCxnSpPr>
          <p:nvPr/>
        </p:nvCxnSpPr>
        <p:spPr>
          <a:xfrm>
            <a:off x="3229477" y="3171985"/>
            <a:ext cx="0" cy="762435"/>
          </a:xfrm>
          <a:prstGeom prst="line">
            <a:avLst/>
          </a:prstGeom>
        </p:spPr>
        <p:style>
          <a:lnRef idx="3">
            <a:schemeClr val="accent4"/>
          </a:lnRef>
          <a:fillRef idx="0">
            <a:schemeClr val="accent4"/>
          </a:fillRef>
          <a:effectRef idx="2">
            <a:schemeClr val="accent4"/>
          </a:effectRef>
          <a:fontRef idx="minor">
            <a:schemeClr val="tx1"/>
          </a:fontRef>
        </p:style>
      </p:cxnSp>
      <p:pic>
        <p:nvPicPr>
          <p:cNvPr id="171" name="Picture 2" descr="Image result for firewall icon">
            <a:extLst>
              <a:ext uri="{FF2B5EF4-FFF2-40B4-BE49-F238E27FC236}">
                <a16:creationId xmlns:a16="http://schemas.microsoft.com/office/drawing/2014/main" id="{573E5AE1-E8BA-41A6-9EAF-B7A18EE9B5FE}"/>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255573" y="2231044"/>
            <a:ext cx="553915" cy="55391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A7165AC5-A943-4EC2-B7B4-3A86B4F72982}"/>
              </a:ext>
            </a:extLst>
          </p:cNvPr>
          <p:cNvSpPr txBox="1"/>
          <p:nvPr/>
        </p:nvSpPr>
        <p:spPr>
          <a:xfrm>
            <a:off x="1381845" y="3434345"/>
            <a:ext cx="364913" cy="382308"/>
          </a:xfrm>
          <a:prstGeom prst="rect">
            <a:avLst/>
          </a:prstGeom>
          <a:noFill/>
        </p:spPr>
        <p:txBody>
          <a:bodyPr wrap="none" rtlCol="0">
            <a:spAutoFit/>
          </a:bodyPr>
          <a:lstStyle/>
          <a:p>
            <a:pPr defTabSz="932597">
              <a:defRPr/>
            </a:pPr>
            <a:r>
              <a:rPr lang="en-US" sz="1836" dirty="0">
                <a:solidFill>
                  <a:srgbClr val="202234"/>
                </a:solidFill>
                <a:latin typeface="Franklin Gothic Book"/>
              </a:rPr>
              <a:t>IT</a:t>
            </a:r>
          </a:p>
        </p:txBody>
      </p:sp>
      <p:sp>
        <p:nvSpPr>
          <p:cNvPr id="238" name="TextBox 237">
            <a:extLst>
              <a:ext uri="{FF2B5EF4-FFF2-40B4-BE49-F238E27FC236}">
                <a16:creationId xmlns:a16="http://schemas.microsoft.com/office/drawing/2014/main" id="{FAA1D4C4-73C0-4E87-8536-39B4F9F6E4DB}"/>
              </a:ext>
            </a:extLst>
          </p:cNvPr>
          <p:cNvSpPr txBox="1"/>
          <p:nvPr/>
        </p:nvSpPr>
        <p:spPr>
          <a:xfrm>
            <a:off x="1340384" y="3816325"/>
            <a:ext cx="449341" cy="382308"/>
          </a:xfrm>
          <a:prstGeom prst="rect">
            <a:avLst/>
          </a:prstGeom>
          <a:noFill/>
        </p:spPr>
        <p:txBody>
          <a:bodyPr wrap="none" rtlCol="0">
            <a:spAutoFit/>
          </a:bodyPr>
          <a:lstStyle/>
          <a:p>
            <a:pPr defTabSz="932597">
              <a:defRPr/>
            </a:pPr>
            <a:r>
              <a:rPr lang="en-US" sz="1836" dirty="0">
                <a:solidFill>
                  <a:srgbClr val="202234"/>
                </a:solidFill>
                <a:latin typeface="Franklin Gothic Book"/>
              </a:rPr>
              <a:t>OT</a:t>
            </a:r>
          </a:p>
        </p:txBody>
      </p:sp>
      <p:pic>
        <p:nvPicPr>
          <p:cNvPr id="243" name="Picture 10" descr="Related image">
            <a:extLst>
              <a:ext uri="{FF2B5EF4-FFF2-40B4-BE49-F238E27FC236}">
                <a16:creationId xmlns:a16="http://schemas.microsoft.com/office/drawing/2014/main" id="{A2EBB191-525E-4816-B489-D1737984C5A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358700" y="3256883"/>
            <a:ext cx="385882" cy="34076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Related image">
            <a:extLst>
              <a:ext uri="{FF2B5EF4-FFF2-40B4-BE49-F238E27FC236}">
                <a16:creationId xmlns:a16="http://schemas.microsoft.com/office/drawing/2014/main" id="{C60793AE-C179-48FE-A6CB-5C93F34F18D5}"/>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508785" y="2501941"/>
            <a:ext cx="553603" cy="452318"/>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Related image">
            <a:extLst>
              <a:ext uri="{FF2B5EF4-FFF2-40B4-BE49-F238E27FC236}">
                <a16:creationId xmlns:a16="http://schemas.microsoft.com/office/drawing/2014/main" id="{1C307680-762F-480A-B4BB-8EBB2CB5666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524316" y="3334713"/>
            <a:ext cx="375913" cy="34076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4" descr="Related image">
            <a:extLst>
              <a:ext uri="{FF2B5EF4-FFF2-40B4-BE49-F238E27FC236}">
                <a16:creationId xmlns:a16="http://schemas.microsoft.com/office/drawing/2014/main" id="{4F7C9F66-CA6C-4988-9B11-2EF064869D34}"/>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640762" y="2501941"/>
            <a:ext cx="553603" cy="452318"/>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8" descr="Image result for printer icon">
            <a:extLst>
              <a:ext uri="{FF2B5EF4-FFF2-40B4-BE49-F238E27FC236}">
                <a16:creationId xmlns:a16="http://schemas.microsoft.com/office/drawing/2014/main" id="{CA08709C-4217-4744-A425-CE94120E2F1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859082" y="3297969"/>
            <a:ext cx="390109" cy="39010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6" descr="Image result for pc icon">
            <a:extLst>
              <a:ext uri="{FF2B5EF4-FFF2-40B4-BE49-F238E27FC236}">
                <a16:creationId xmlns:a16="http://schemas.microsoft.com/office/drawing/2014/main" id="{E41861A2-C03A-47B9-97F6-D8F14C6415E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824273" y="2539954"/>
            <a:ext cx="456849" cy="456849"/>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A8EB4643-D196-41C2-B41E-87201E28F549}"/>
              </a:ext>
            </a:extLst>
          </p:cNvPr>
          <p:cNvSpPr txBox="1"/>
          <p:nvPr/>
        </p:nvSpPr>
        <p:spPr>
          <a:xfrm>
            <a:off x="-2621980" y="7194453"/>
            <a:ext cx="435215" cy="206261"/>
          </a:xfrm>
          <a:prstGeom prst="rect">
            <a:avLst/>
          </a:prstGeom>
          <a:noFill/>
        </p:spPr>
        <p:txBody>
          <a:bodyPr wrap="none" rtlCol="0">
            <a:spAutoFit/>
          </a:bodyPr>
          <a:lstStyle/>
          <a:p>
            <a:pPr algn="ctr" defTabSz="932597">
              <a:defRPr/>
            </a:pPr>
            <a:r>
              <a:rPr lang="en-US" sz="714" dirty="0">
                <a:solidFill>
                  <a:srgbClr val="202234"/>
                </a:solidFill>
                <a:latin typeface="Franklin Gothic Book"/>
              </a:rPr>
              <a:t>NGFW</a:t>
            </a:r>
          </a:p>
        </p:txBody>
      </p:sp>
      <p:cxnSp>
        <p:nvCxnSpPr>
          <p:cNvPr id="264" name="Straight Connector 263">
            <a:extLst>
              <a:ext uri="{FF2B5EF4-FFF2-40B4-BE49-F238E27FC236}">
                <a16:creationId xmlns:a16="http://schemas.microsoft.com/office/drawing/2014/main" id="{2B85E62E-4A3F-42F0-BEE1-173E7590E802}"/>
              </a:ext>
            </a:extLst>
          </p:cNvPr>
          <p:cNvCxnSpPr>
            <a:cxnSpLocks/>
          </p:cNvCxnSpPr>
          <p:nvPr/>
        </p:nvCxnSpPr>
        <p:spPr>
          <a:xfrm flipH="1" flipV="1">
            <a:off x="2274834" y="3184619"/>
            <a:ext cx="9788" cy="1409989"/>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cxnSp>
        <p:nvCxnSpPr>
          <p:cNvPr id="268" name="Straight Connector 267">
            <a:extLst>
              <a:ext uri="{FF2B5EF4-FFF2-40B4-BE49-F238E27FC236}">
                <a16:creationId xmlns:a16="http://schemas.microsoft.com/office/drawing/2014/main" id="{A59F949E-9FDE-4436-89E6-8C1A8CA917CA}"/>
              </a:ext>
            </a:extLst>
          </p:cNvPr>
          <p:cNvCxnSpPr>
            <a:cxnSpLocks/>
          </p:cNvCxnSpPr>
          <p:nvPr/>
        </p:nvCxnSpPr>
        <p:spPr>
          <a:xfrm flipH="1">
            <a:off x="2274834" y="4594608"/>
            <a:ext cx="285691" cy="0"/>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pic>
        <p:nvPicPr>
          <p:cNvPr id="54" name="Picture 2" descr="Related image">
            <a:extLst>
              <a:ext uri="{FF2B5EF4-FFF2-40B4-BE49-F238E27FC236}">
                <a16:creationId xmlns:a16="http://schemas.microsoft.com/office/drawing/2014/main" id="{EFD0AEA3-8A5B-4178-A338-5F9673AC5727}"/>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68"/>
          <a:stretch/>
        </p:blipFill>
        <p:spPr bwMode="auto">
          <a:xfrm>
            <a:off x="2373475" y="4447431"/>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firewall icon">
            <a:extLst>
              <a:ext uri="{FF2B5EF4-FFF2-40B4-BE49-F238E27FC236}">
                <a16:creationId xmlns:a16="http://schemas.microsoft.com/office/drawing/2014/main" id="{8151F098-C894-496C-9771-9D118B330D9C}"/>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940666" y="3530077"/>
            <a:ext cx="553915" cy="553915"/>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484D1B4C-95FD-4D7E-9F0A-0EEC7CC3B2A6}"/>
              </a:ext>
            </a:extLst>
          </p:cNvPr>
          <p:cNvSpPr txBox="1"/>
          <p:nvPr/>
        </p:nvSpPr>
        <p:spPr>
          <a:xfrm>
            <a:off x="1890632" y="4000613"/>
            <a:ext cx="435215" cy="206261"/>
          </a:xfrm>
          <a:prstGeom prst="rect">
            <a:avLst/>
          </a:prstGeom>
          <a:noFill/>
        </p:spPr>
        <p:txBody>
          <a:bodyPr wrap="none" rtlCol="0">
            <a:spAutoFit/>
          </a:bodyPr>
          <a:lstStyle/>
          <a:p>
            <a:pPr algn="ctr" defTabSz="932597">
              <a:defRPr/>
            </a:pPr>
            <a:r>
              <a:rPr lang="en-US" sz="714" dirty="0">
                <a:solidFill>
                  <a:srgbClr val="202234"/>
                </a:solidFill>
                <a:latin typeface="Franklin Gothic Book"/>
              </a:rPr>
              <a:t>NGFW</a:t>
            </a:r>
          </a:p>
        </p:txBody>
      </p:sp>
      <p:grpSp>
        <p:nvGrpSpPr>
          <p:cNvPr id="293" name="Group 292">
            <a:extLst>
              <a:ext uri="{FF2B5EF4-FFF2-40B4-BE49-F238E27FC236}">
                <a16:creationId xmlns:a16="http://schemas.microsoft.com/office/drawing/2014/main" id="{FA18C050-F277-40F3-BBA9-8A699C19E6E1}"/>
              </a:ext>
            </a:extLst>
          </p:cNvPr>
          <p:cNvGrpSpPr/>
          <p:nvPr/>
        </p:nvGrpSpPr>
        <p:grpSpPr>
          <a:xfrm>
            <a:off x="5186271" y="3741354"/>
            <a:ext cx="599401" cy="384285"/>
            <a:chOff x="7754748" y="362046"/>
            <a:chExt cx="2884677" cy="1690341"/>
          </a:xfrm>
        </p:grpSpPr>
        <p:pic>
          <p:nvPicPr>
            <p:cNvPr id="294" name="Picture 293">
              <a:extLst>
                <a:ext uri="{FF2B5EF4-FFF2-40B4-BE49-F238E27FC236}">
                  <a16:creationId xmlns:a16="http://schemas.microsoft.com/office/drawing/2014/main" id="{EDC990B6-ABAD-42D8-AC6A-581845A75174}"/>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7823419" y="362046"/>
              <a:ext cx="2816006" cy="1690341"/>
            </a:xfrm>
            <a:prstGeom prst="rect">
              <a:avLst/>
            </a:prstGeom>
          </p:spPr>
        </p:pic>
        <p:pic>
          <p:nvPicPr>
            <p:cNvPr id="295" name="Picture 294" descr="A picture containing clipart&#10;&#10;Description automatically generated">
              <a:extLst>
                <a:ext uri="{FF2B5EF4-FFF2-40B4-BE49-F238E27FC236}">
                  <a16:creationId xmlns:a16="http://schemas.microsoft.com/office/drawing/2014/main" id="{1B9F3649-BF33-43B2-A137-3B9EE45A94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rot="1464421">
              <a:off x="7754748" y="1328261"/>
              <a:ext cx="1093158" cy="316930"/>
            </a:xfrm>
            <a:prstGeom prst="rect">
              <a:avLst/>
            </a:prstGeom>
            <a:scene3d>
              <a:camera prst="orthographicFront">
                <a:rot lat="2385432" lon="3124554" rev="1761182"/>
              </a:camera>
              <a:lightRig rig="threePt" dir="t">
                <a:rot lat="0" lon="0" rev="0"/>
              </a:lightRig>
            </a:scene3d>
            <a:sp3d/>
          </p:spPr>
        </p:pic>
      </p:grpSp>
      <p:cxnSp>
        <p:nvCxnSpPr>
          <p:cNvPr id="131" name="Connector: Elbow 130">
            <a:extLst>
              <a:ext uri="{FF2B5EF4-FFF2-40B4-BE49-F238E27FC236}">
                <a16:creationId xmlns:a16="http://schemas.microsoft.com/office/drawing/2014/main" id="{18A88F15-9778-4ACF-A56B-4FCA47725188}"/>
              </a:ext>
            </a:extLst>
          </p:cNvPr>
          <p:cNvCxnSpPr>
            <a:cxnSpLocks/>
            <a:endCxn id="294" idx="1"/>
          </p:cNvCxnSpPr>
          <p:nvPr/>
        </p:nvCxnSpPr>
        <p:spPr>
          <a:xfrm rot="5400000" flipH="1" flipV="1">
            <a:off x="4953541" y="4080376"/>
            <a:ext cx="393876" cy="100119"/>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sp>
        <p:nvSpPr>
          <p:cNvPr id="99" name="Arrow: Down 98">
            <a:extLst>
              <a:ext uri="{FF2B5EF4-FFF2-40B4-BE49-F238E27FC236}">
                <a16:creationId xmlns:a16="http://schemas.microsoft.com/office/drawing/2014/main" id="{F5FB2B87-8318-47EB-9B15-CA9ED1FA0003}"/>
              </a:ext>
            </a:extLst>
          </p:cNvPr>
          <p:cNvSpPr/>
          <p:nvPr/>
        </p:nvSpPr>
        <p:spPr>
          <a:xfrm rot="10800000">
            <a:off x="5042201" y="4281633"/>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cxnSp>
        <p:nvCxnSpPr>
          <p:cNvPr id="297" name="Straight Connector 296">
            <a:extLst>
              <a:ext uri="{FF2B5EF4-FFF2-40B4-BE49-F238E27FC236}">
                <a16:creationId xmlns:a16="http://schemas.microsoft.com/office/drawing/2014/main" id="{1E40B015-6D24-4949-9363-487CF66251D4}"/>
              </a:ext>
            </a:extLst>
          </p:cNvPr>
          <p:cNvCxnSpPr>
            <a:cxnSpLocks/>
          </p:cNvCxnSpPr>
          <p:nvPr/>
        </p:nvCxnSpPr>
        <p:spPr>
          <a:xfrm>
            <a:off x="5098112" y="3158724"/>
            <a:ext cx="0" cy="701998"/>
          </a:xfrm>
          <a:prstGeom prst="line">
            <a:avLst/>
          </a:prstGeom>
        </p:spPr>
        <p:style>
          <a:lnRef idx="3">
            <a:schemeClr val="accent4"/>
          </a:lnRef>
          <a:fillRef idx="0">
            <a:schemeClr val="accent4"/>
          </a:fillRef>
          <a:effectRef idx="2">
            <a:schemeClr val="accent4"/>
          </a:effectRef>
          <a:fontRef idx="minor">
            <a:schemeClr val="tx1"/>
          </a:fontRef>
        </p:style>
      </p:cxnSp>
      <p:sp>
        <p:nvSpPr>
          <p:cNvPr id="298" name="TextBox 297">
            <a:extLst>
              <a:ext uri="{FF2B5EF4-FFF2-40B4-BE49-F238E27FC236}">
                <a16:creationId xmlns:a16="http://schemas.microsoft.com/office/drawing/2014/main" id="{701726DC-1434-44C4-8A3C-1CFB1D85E44E}"/>
              </a:ext>
            </a:extLst>
          </p:cNvPr>
          <p:cNvSpPr txBox="1"/>
          <p:nvPr/>
        </p:nvSpPr>
        <p:spPr>
          <a:xfrm>
            <a:off x="5503418" y="3990571"/>
            <a:ext cx="742578" cy="202235"/>
          </a:xfrm>
          <a:prstGeom prst="rect">
            <a:avLst/>
          </a:prstGeom>
          <a:noFill/>
        </p:spPr>
        <p:txBody>
          <a:bodyPr wrap="square" rtlCol="0">
            <a:spAutoFit/>
          </a:bodyPr>
          <a:lstStyle/>
          <a:p>
            <a:pPr algn="ctr" defTabSz="932597">
              <a:defRPr/>
            </a:pPr>
            <a:r>
              <a:rPr lang="en-US" sz="714" dirty="0">
                <a:solidFill>
                  <a:srgbClr val="202234"/>
                </a:solidFill>
                <a:latin typeface="Franklin Gothic Book"/>
              </a:rPr>
              <a:t>Sensor</a:t>
            </a:r>
          </a:p>
        </p:txBody>
      </p:sp>
      <p:sp>
        <p:nvSpPr>
          <p:cNvPr id="2" name="Rectangle 1">
            <a:extLst>
              <a:ext uri="{FF2B5EF4-FFF2-40B4-BE49-F238E27FC236}">
                <a16:creationId xmlns:a16="http://schemas.microsoft.com/office/drawing/2014/main" id="{E62ED5DB-3735-407E-A7FD-4373238C2634}"/>
              </a:ext>
            </a:extLst>
          </p:cNvPr>
          <p:cNvSpPr/>
          <p:nvPr/>
        </p:nvSpPr>
        <p:spPr>
          <a:xfrm>
            <a:off x="3967631"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133" name="Rectangle 132">
            <a:extLst>
              <a:ext uri="{FF2B5EF4-FFF2-40B4-BE49-F238E27FC236}">
                <a16:creationId xmlns:a16="http://schemas.microsoft.com/office/drawing/2014/main" id="{5CE850C1-CB73-46E8-BDDA-39896D93EB9B}"/>
              </a:ext>
            </a:extLst>
          </p:cNvPr>
          <p:cNvSpPr/>
          <p:nvPr/>
        </p:nvSpPr>
        <p:spPr>
          <a:xfrm>
            <a:off x="6690730"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134" name="Rectangle 133">
            <a:extLst>
              <a:ext uri="{FF2B5EF4-FFF2-40B4-BE49-F238E27FC236}">
                <a16:creationId xmlns:a16="http://schemas.microsoft.com/office/drawing/2014/main" id="{98FE4A49-094F-4397-8D72-1D5DC2B089F8}"/>
              </a:ext>
            </a:extLst>
          </p:cNvPr>
          <p:cNvSpPr/>
          <p:nvPr/>
        </p:nvSpPr>
        <p:spPr>
          <a:xfrm>
            <a:off x="9480692"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3" name="Rectangle 2">
            <a:extLst>
              <a:ext uri="{FF2B5EF4-FFF2-40B4-BE49-F238E27FC236}">
                <a16:creationId xmlns:a16="http://schemas.microsoft.com/office/drawing/2014/main" id="{E67D6E77-7C9A-4FAA-A023-F52F9711312E}"/>
              </a:ext>
            </a:extLst>
          </p:cNvPr>
          <p:cNvSpPr/>
          <p:nvPr/>
        </p:nvSpPr>
        <p:spPr>
          <a:xfrm>
            <a:off x="2943740"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6" name="Rectangle 135">
            <a:extLst>
              <a:ext uri="{FF2B5EF4-FFF2-40B4-BE49-F238E27FC236}">
                <a16:creationId xmlns:a16="http://schemas.microsoft.com/office/drawing/2014/main" id="{0BB10F82-F934-427B-94C9-61D0D70AA233}"/>
              </a:ext>
            </a:extLst>
          </p:cNvPr>
          <p:cNvSpPr/>
          <p:nvPr/>
        </p:nvSpPr>
        <p:spPr>
          <a:xfrm>
            <a:off x="4805956"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7" name="Rectangle 136">
            <a:extLst>
              <a:ext uri="{FF2B5EF4-FFF2-40B4-BE49-F238E27FC236}">
                <a16:creationId xmlns:a16="http://schemas.microsoft.com/office/drawing/2014/main" id="{BEFFA408-14EC-4134-91C8-6D1AEF120CDD}"/>
              </a:ext>
            </a:extLst>
          </p:cNvPr>
          <p:cNvSpPr/>
          <p:nvPr/>
        </p:nvSpPr>
        <p:spPr>
          <a:xfrm>
            <a:off x="7474906"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8" name="Rectangle 137">
            <a:extLst>
              <a:ext uri="{FF2B5EF4-FFF2-40B4-BE49-F238E27FC236}">
                <a16:creationId xmlns:a16="http://schemas.microsoft.com/office/drawing/2014/main" id="{B33319E8-B39B-4F3B-AC46-D8C0C11EC365}"/>
              </a:ext>
            </a:extLst>
          </p:cNvPr>
          <p:cNvSpPr/>
          <p:nvPr/>
        </p:nvSpPr>
        <p:spPr>
          <a:xfrm>
            <a:off x="4386303"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39" name="Rectangle 138">
            <a:extLst>
              <a:ext uri="{FF2B5EF4-FFF2-40B4-BE49-F238E27FC236}">
                <a16:creationId xmlns:a16="http://schemas.microsoft.com/office/drawing/2014/main" id="{E73C8AF5-B555-41DF-8B2A-9C0717F1F5DD}"/>
              </a:ext>
            </a:extLst>
          </p:cNvPr>
          <p:cNvSpPr/>
          <p:nvPr/>
        </p:nvSpPr>
        <p:spPr>
          <a:xfrm>
            <a:off x="7075790"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42" name="Rectangle 141">
            <a:extLst>
              <a:ext uri="{FF2B5EF4-FFF2-40B4-BE49-F238E27FC236}">
                <a16:creationId xmlns:a16="http://schemas.microsoft.com/office/drawing/2014/main" id="{2D9C8035-A904-44CD-8FA1-A62DF1BD8E2B}"/>
              </a:ext>
            </a:extLst>
          </p:cNvPr>
          <p:cNvSpPr/>
          <p:nvPr/>
        </p:nvSpPr>
        <p:spPr>
          <a:xfrm>
            <a:off x="9894422"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55" name="TextBox 154">
            <a:extLst>
              <a:ext uri="{FF2B5EF4-FFF2-40B4-BE49-F238E27FC236}">
                <a16:creationId xmlns:a16="http://schemas.microsoft.com/office/drawing/2014/main" id="{25B8D753-2E3B-4F70-8853-877444F15CFE}"/>
              </a:ext>
            </a:extLst>
          </p:cNvPr>
          <p:cNvSpPr txBox="1"/>
          <p:nvPr/>
        </p:nvSpPr>
        <p:spPr>
          <a:xfrm>
            <a:off x="7748712" y="3680284"/>
            <a:ext cx="555415" cy="206261"/>
          </a:xfrm>
          <a:prstGeom prst="rect">
            <a:avLst/>
          </a:prstGeom>
          <a:solidFill>
            <a:schemeClr val="bg2"/>
          </a:solidFill>
        </p:spPr>
        <p:txBody>
          <a:bodyPr wrap="squar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sp>
        <p:nvSpPr>
          <p:cNvPr id="163" name="TextBox 162">
            <a:extLst>
              <a:ext uri="{FF2B5EF4-FFF2-40B4-BE49-F238E27FC236}">
                <a16:creationId xmlns:a16="http://schemas.microsoft.com/office/drawing/2014/main" id="{41ED9D6F-8DBB-4F30-9E6C-D5057B650477}"/>
              </a:ext>
            </a:extLst>
          </p:cNvPr>
          <p:cNvSpPr txBox="1"/>
          <p:nvPr/>
        </p:nvSpPr>
        <p:spPr>
          <a:xfrm>
            <a:off x="5035132" y="3627668"/>
            <a:ext cx="413960" cy="206261"/>
          </a:xfrm>
          <a:prstGeom prst="rect">
            <a:avLst/>
          </a:prstGeom>
          <a:noFill/>
        </p:spPr>
        <p:txBody>
          <a:bodyPr wrap="non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pic>
        <p:nvPicPr>
          <p:cNvPr id="57" name="Picture 56">
            <a:extLst>
              <a:ext uri="{FF2B5EF4-FFF2-40B4-BE49-F238E27FC236}">
                <a16:creationId xmlns:a16="http://schemas.microsoft.com/office/drawing/2014/main" id="{6C2CDB80-22D7-4BC9-9FD3-21A92A2B4BBE}"/>
              </a:ext>
            </a:extLst>
          </p:cNvPr>
          <p:cNvPicPr>
            <a:picLocks noChangeAspect="1"/>
          </p:cNvPicPr>
          <p:nvPr/>
        </p:nvPicPr>
        <p:blipFill>
          <a:blip r:embed="rId24"/>
          <a:stretch>
            <a:fillRect/>
          </a:stretch>
        </p:blipFill>
        <p:spPr>
          <a:xfrm>
            <a:off x="2830234" y="3752186"/>
            <a:ext cx="1056467" cy="398921"/>
          </a:xfrm>
          <a:prstGeom prst="rect">
            <a:avLst/>
          </a:prstGeom>
        </p:spPr>
      </p:pic>
      <p:sp>
        <p:nvSpPr>
          <p:cNvPr id="166" name="TextBox 165">
            <a:extLst>
              <a:ext uri="{FF2B5EF4-FFF2-40B4-BE49-F238E27FC236}">
                <a16:creationId xmlns:a16="http://schemas.microsoft.com/office/drawing/2014/main" id="{C63F4A6D-3902-48B7-86EF-34308AA0839C}"/>
              </a:ext>
            </a:extLst>
          </p:cNvPr>
          <p:cNvSpPr txBox="1"/>
          <p:nvPr/>
        </p:nvSpPr>
        <p:spPr>
          <a:xfrm>
            <a:off x="3166962" y="3611477"/>
            <a:ext cx="413960" cy="206261"/>
          </a:xfrm>
          <a:prstGeom prst="rect">
            <a:avLst/>
          </a:prstGeom>
          <a:noFill/>
        </p:spPr>
        <p:txBody>
          <a:bodyPr wrap="non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sp>
        <p:nvSpPr>
          <p:cNvPr id="64" name="TextBox 63">
            <a:extLst>
              <a:ext uri="{FF2B5EF4-FFF2-40B4-BE49-F238E27FC236}">
                <a16:creationId xmlns:a16="http://schemas.microsoft.com/office/drawing/2014/main" id="{256C2A7D-149F-4748-8C97-91843B774026}"/>
              </a:ext>
            </a:extLst>
          </p:cNvPr>
          <p:cNvSpPr txBox="1"/>
          <p:nvPr/>
        </p:nvSpPr>
        <p:spPr>
          <a:xfrm>
            <a:off x="3715763" y="3988972"/>
            <a:ext cx="455574" cy="202235"/>
          </a:xfrm>
          <a:prstGeom prst="rect">
            <a:avLst/>
          </a:prstGeom>
          <a:noFill/>
        </p:spPr>
        <p:txBody>
          <a:bodyPr wrap="none" rtlCol="0">
            <a:spAutoFit/>
          </a:bodyPr>
          <a:lstStyle/>
          <a:p>
            <a:pPr algn="ctr" defTabSz="932597">
              <a:defRPr/>
            </a:pPr>
            <a:r>
              <a:rPr lang="en-US" sz="714" dirty="0">
                <a:solidFill>
                  <a:srgbClr val="202234"/>
                </a:solidFill>
                <a:latin typeface="Franklin Gothic Book"/>
              </a:rPr>
              <a:t>Sensor</a:t>
            </a:r>
          </a:p>
        </p:txBody>
      </p:sp>
      <p:cxnSp>
        <p:nvCxnSpPr>
          <p:cNvPr id="217" name="Straight Connector 216">
            <a:extLst>
              <a:ext uri="{FF2B5EF4-FFF2-40B4-BE49-F238E27FC236}">
                <a16:creationId xmlns:a16="http://schemas.microsoft.com/office/drawing/2014/main" id="{19DAFB9B-72FB-4E32-AEF1-366EC5EC20DF}"/>
              </a:ext>
            </a:extLst>
          </p:cNvPr>
          <p:cNvCxnSpPr>
            <a:cxnSpLocks/>
          </p:cNvCxnSpPr>
          <p:nvPr/>
        </p:nvCxnSpPr>
        <p:spPr>
          <a:xfrm>
            <a:off x="7800807" y="3158724"/>
            <a:ext cx="0" cy="73438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1" name="Straight Connector 150">
            <a:extLst>
              <a:ext uri="{FF2B5EF4-FFF2-40B4-BE49-F238E27FC236}">
                <a16:creationId xmlns:a16="http://schemas.microsoft.com/office/drawing/2014/main" id="{F0611350-934D-45E8-AB7D-DFDCD92CBFBA}"/>
              </a:ext>
            </a:extLst>
          </p:cNvPr>
          <p:cNvCxnSpPr>
            <a:cxnSpLocks/>
          </p:cNvCxnSpPr>
          <p:nvPr/>
        </p:nvCxnSpPr>
        <p:spPr>
          <a:xfrm flipH="1">
            <a:off x="7793365" y="3893104"/>
            <a:ext cx="510762" cy="0"/>
          </a:xfrm>
          <a:prstGeom prst="line">
            <a:avLst/>
          </a:prstGeom>
        </p:spPr>
        <p:style>
          <a:lnRef idx="3">
            <a:schemeClr val="accent4"/>
          </a:lnRef>
          <a:fillRef idx="0">
            <a:schemeClr val="accent4"/>
          </a:fillRef>
          <a:effectRef idx="2">
            <a:schemeClr val="accent4"/>
          </a:effectRef>
          <a:fontRef idx="minor">
            <a:schemeClr val="tx1"/>
          </a:fontRef>
        </p:style>
      </p:cxnSp>
      <p:pic>
        <p:nvPicPr>
          <p:cNvPr id="39" name="Picture 38">
            <a:extLst>
              <a:ext uri="{FF2B5EF4-FFF2-40B4-BE49-F238E27FC236}">
                <a16:creationId xmlns:a16="http://schemas.microsoft.com/office/drawing/2014/main" id="{EDD81877-AF2A-48CC-80D8-AE178C5B3D9D}"/>
              </a:ext>
            </a:extLst>
          </p:cNvPr>
          <p:cNvPicPr>
            <a:picLocks noChangeAspect="1"/>
          </p:cNvPicPr>
          <p:nvPr/>
        </p:nvPicPr>
        <p:blipFill>
          <a:blip r:embed="rId25"/>
          <a:stretch>
            <a:fillRect/>
          </a:stretch>
        </p:blipFill>
        <p:spPr>
          <a:xfrm>
            <a:off x="7864396" y="3662455"/>
            <a:ext cx="1673528" cy="547494"/>
          </a:xfrm>
          <a:prstGeom prst="rect">
            <a:avLst/>
          </a:prstGeom>
        </p:spPr>
      </p:pic>
      <p:cxnSp>
        <p:nvCxnSpPr>
          <p:cNvPr id="161" name="Straight Connector 160">
            <a:extLst>
              <a:ext uri="{FF2B5EF4-FFF2-40B4-BE49-F238E27FC236}">
                <a16:creationId xmlns:a16="http://schemas.microsoft.com/office/drawing/2014/main" id="{B0F8A32C-4A06-4076-9015-6B9CF239AC06}"/>
              </a:ext>
            </a:extLst>
          </p:cNvPr>
          <p:cNvCxnSpPr>
            <a:cxnSpLocks/>
          </p:cNvCxnSpPr>
          <p:nvPr/>
        </p:nvCxnSpPr>
        <p:spPr>
          <a:xfrm>
            <a:off x="3577652"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cxnSp>
        <p:nvCxnSpPr>
          <p:cNvPr id="162" name="Straight Connector 161">
            <a:extLst>
              <a:ext uri="{FF2B5EF4-FFF2-40B4-BE49-F238E27FC236}">
                <a16:creationId xmlns:a16="http://schemas.microsoft.com/office/drawing/2014/main" id="{DD28005F-054E-466B-B5C6-D56B8C04875B}"/>
              </a:ext>
            </a:extLst>
          </p:cNvPr>
          <p:cNvCxnSpPr>
            <a:cxnSpLocks/>
          </p:cNvCxnSpPr>
          <p:nvPr/>
        </p:nvCxnSpPr>
        <p:spPr>
          <a:xfrm>
            <a:off x="6487217"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cxnSp>
        <p:nvCxnSpPr>
          <p:cNvPr id="167" name="Straight Connector 166">
            <a:extLst>
              <a:ext uri="{FF2B5EF4-FFF2-40B4-BE49-F238E27FC236}">
                <a16:creationId xmlns:a16="http://schemas.microsoft.com/office/drawing/2014/main" id="{1E44A717-F07E-46F7-8884-0DAF1D6E2DE9}"/>
              </a:ext>
            </a:extLst>
          </p:cNvPr>
          <p:cNvCxnSpPr>
            <a:cxnSpLocks/>
          </p:cNvCxnSpPr>
          <p:nvPr/>
        </p:nvCxnSpPr>
        <p:spPr>
          <a:xfrm>
            <a:off x="9247723"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sp>
        <p:nvSpPr>
          <p:cNvPr id="180" name="TextBox 179">
            <a:extLst>
              <a:ext uri="{FF2B5EF4-FFF2-40B4-BE49-F238E27FC236}">
                <a16:creationId xmlns:a16="http://schemas.microsoft.com/office/drawing/2014/main" id="{21835827-6CD7-4998-A6A7-14E4577A4A14}"/>
              </a:ext>
            </a:extLst>
          </p:cNvPr>
          <p:cNvSpPr txBox="1"/>
          <p:nvPr/>
        </p:nvSpPr>
        <p:spPr>
          <a:xfrm>
            <a:off x="6926680" y="1024452"/>
            <a:ext cx="2945201" cy="286306"/>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Data Center / Industry 4.0 / SOC / MSSP</a:t>
            </a:r>
          </a:p>
        </p:txBody>
      </p:sp>
      <p:grpSp>
        <p:nvGrpSpPr>
          <p:cNvPr id="27" name="Group 26">
            <a:extLst>
              <a:ext uri="{FF2B5EF4-FFF2-40B4-BE49-F238E27FC236}">
                <a16:creationId xmlns:a16="http://schemas.microsoft.com/office/drawing/2014/main" id="{F779517C-C90D-4295-B025-E081B937A247}"/>
              </a:ext>
            </a:extLst>
          </p:cNvPr>
          <p:cNvGrpSpPr/>
          <p:nvPr/>
        </p:nvGrpSpPr>
        <p:grpSpPr>
          <a:xfrm>
            <a:off x="7571794" y="1295409"/>
            <a:ext cx="1435482" cy="977527"/>
            <a:chOff x="6492563" y="1346324"/>
            <a:chExt cx="1407463" cy="958447"/>
          </a:xfrm>
        </p:grpSpPr>
        <p:sp>
          <p:nvSpPr>
            <p:cNvPr id="181" name="TextBox 180">
              <a:extLst>
                <a:ext uri="{FF2B5EF4-FFF2-40B4-BE49-F238E27FC236}">
                  <a16:creationId xmlns:a16="http://schemas.microsoft.com/office/drawing/2014/main" id="{5BA2CF8F-3AC6-4F5F-BF9D-063D700AF6B0}"/>
                </a:ext>
              </a:extLst>
            </p:cNvPr>
            <p:cNvSpPr txBox="1"/>
            <p:nvPr/>
          </p:nvSpPr>
          <p:spPr>
            <a:xfrm>
              <a:off x="7373920" y="2024053"/>
              <a:ext cx="526106"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SIEM</a:t>
              </a:r>
            </a:p>
          </p:txBody>
        </p:sp>
        <p:pic>
          <p:nvPicPr>
            <p:cNvPr id="182" name="Picture 18" descr="Image result for SIEM">
              <a:extLst>
                <a:ext uri="{FF2B5EF4-FFF2-40B4-BE49-F238E27FC236}">
                  <a16:creationId xmlns:a16="http://schemas.microsoft.com/office/drawing/2014/main" id="{826C3720-351D-42A4-ADA0-E95122D22608}"/>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92563"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7DFDF8F-B4C7-4C98-B59B-03CCA482A978}"/>
              </a:ext>
            </a:extLst>
          </p:cNvPr>
          <p:cNvGrpSpPr/>
          <p:nvPr/>
        </p:nvGrpSpPr>
        <p:grpSpPr>
          <a:xfrm>
            <a:off x="9434421" y="1295409"/>
            <a:ext cx="2427090" cy="977527"/>
            <a:chOff x="7747331" y="1346324"/>
            <a:chExt cx="2379716" cy="958447"/>
          </a:xfrm>
        </p:grpSpPr>
        <p:sp>
          <p:nvSpPr>
            <p:cNvPr id="189" name="TextBox 188">
              <a:extLst>
                <a:ext uri="{FF2B5EF4-FFF2-40B4-BE49-F238E27FC236}">
                  <a16:creationId xmlns:a16="http://schemas.microsoft.com/office/drawing/2014/main" id="{9238BD47-4B23-4113-B619-A9500671DC32}"/>
                </a:ext>
              </a:extLst>
            </p:cNvPr>
            <p:cNvSpPr txBox="1"/>
            <p:nvPr/>
          </p:nvSpPr>
          <p:spPr>
            <a:xfrm>
              <a:off x="8628688" y="2024053"/>
              <a:ext cx="1498359"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Asset Management </a:t>
              </a:r>
            </a:p>
          </p:txBody>
        </p:sp>
        <p:pic>
          <p:nvPicPr>
            <p:cNvPr id="190" name="Picture 18" descr="Image result for SIEM">
              <a:extLst>
                <a:ext uri="{FF2B5EF4-FFF2-40B4-BE49-F238E27FC236}">
                  <a16:creationId xmlns:a16="http://schemas.microsoft.com/office/drawing/2014/main" id="{D6A0ADD7-C76D-4306-8BDF-8A35D1ACA3BD}"/>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7747331"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3ABF40B-2323-4D04-8343-1C5063999B4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871562" y="1395227"/>
              <a:ext cx="1108131" cy="561430"/>
            </a:xfrm>
            <a:prstGeom prst="rect">
              <a:avLst/>
            </a:prstGeom>
          </p:spPr>
        </p:pic>
      </p:grpSp>
      <p:pic>
        <p:nvPicPr>
          <p:cNvPr id="8" name="Picture 7">
            <a:extLst>
              <a:ext uri="{FF2B5EF4-FFF2-40B4-BE49-F238E27FC236}">
                <a16:creationId xmlns:a16="http://schemas.microsoft.com/office/drawing/2014/main" id="{5E2D462E-5CB2-48B4-9253-69CF9B2C3D5E}"/>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110351" y="2478055"/>
            <a:ext cx="1355259" cy="1081736"/>
          </a:xfrm>
          <a:prstGeom prst="rect">
            <a:avLst/>
          </a:prstGeom>
        </p:spPr>
      </p:pic>
      <p:grpSp>
        <p:nvGrpSpPr>
          <p:cNvPr id="22" name="Group 21">
            <a:extLst>
              <a:ext uri="{FF2B5EF4-FFF2-40B4-BE49-F238E27FC236}">
                <a16:creationId xmlns:a16="http://schemas.microsoft.com/office/drawing/2014/main" id="{94EA28D9-DDDC-44B7-929E-84C0E8906BF9}"/>
              </a:ext>
            </a:extLst>
          </p:cNvPr>
          <p:cNvGrpSpPr/>
          <p:nvPr/>
        </p:nvGrpSpPr>
        <p:grpSpPr>
          <a:xfrm>
            <a:off x="5602545" y="1295409"/>
            <a:ext cx="1464910" cy="977527"/>
            <a:chOff x="2671811" y="1346324"/>
            <a:chExt cx="1436317" cy="958447"/>
          </a:xfrm>
        </p:grpSpPr>
        <p:pic>
          <p:nvPicPr>
            <p:cNvPr id="192" name="Picture 18" descr="Image result for SIEM">
              <a:extLst>
                <a:ext uri="{FF2B5EF4-FFF2-40B4-BE49-F238E27FC236}">
                  <a16:creationId xmlns:a16="http://schemas.microsoft.com/office/drawing/2014/main" id="{42867C11-BD80-4ED9-897D-2CF748E98B5A}"/>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2671811"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530E4B8-3332-4D3C-AC8F-B228EA25A2CE}"/>
                </a:ext>
              </a:extLst>
            </p:cNvPr>
            <p:cNvGrpSpPr/>
            <p:nvPr/>
          </p:nvGrpSpPr>
          <p:grpSpPr>
            <a:xfrm>
              <a:off x="2791768" y="1403629"/>
              <a:ext cx="1316360" cy="901142"/>
              <a:chOff x="2791768" y="1403629"/>
              <a:chExt cx="1316360" cy="901142"/>
            </a:xfrm>
          </p:grpSpPr>
          <p:sp>
            <p:nvSpPr>
              <p:cNvPr id="191" name="TextBox 190">
                <a:extLst>
                  <a:ext uri="{FF2B5EF4-FFF2-40B4-BE49-F238E27FC236}">
                    <a16:creationId xmlns:a16="http://schemas.microsoft.com/office/drawing/2014/main" id="{991C09C9-0441-46E2-AE85-6219A888869C}"/>
                  </a:ext>
                </a:extLst>
              </p:cNvPr>
              <p:cNvSpPr txBox="1"/>
              <p:nvPr/>
            </p:nvSpPr>
            <p:spPr>
              <a:xfrm>
                <a:off x="3553168" y="2024053"/>
                <a:ext cx="554960"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ITSM </a:t>
                </a:r>
              </a:p>
            </p:txBody>
          </p:sp>
          <p:pic>
            <p:nvPicPr>
              <p:cNvPr id="1026" name="Picture 2">
                <a:extLst>
                  <a:ext uri="{FF2B5EF4-FFF2-40B4-BE49-F238E27FC236}">
                    <a16:creationId xmlns:a16="http://schemas.microsoft.com/office/drawing/2014/main" id="{AE5D7DB5-7AC4-478A-BCF1-B921EA2755F2}"/>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2791768" y="1403629"/>
                <a:ext cx="1127453" cy="53717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 name="Picture 4">
            <a:extLst>
              <a:ext uri="{FF2B5EF4-FFF2-40B4-BE49-F238E27FC236}">
                <a16:creationId xmlns:a16="http://schemas.microsoft.com/office/drawing/2014/main" id="{8D5EFACA-C551-488B-8FE4-4F544EDBBD44}"/>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l="23696" t="14174" r="23779" b="17078"/>
          <a:stretch/>
        </p:blipFill>
        <p:spPr>
          <a:xfrm>
            <a:off x="2684118" y="1083068"/>
            <a:ext cx="1924127" cy="1259830"/>
          </a:xfrm>
          <a:prstGeom prst="rect">
            <a:avLst/>
          </a:prstGeom>
        </p:spPr>
      </p:pic>
      <p:sp>
        <p:nvSpPr>
          <p:cNvPr id="156" name="TextBox 155">
            <a:extLst>
              <a:ext uri="{FF2B5EF4-FFF2-40B4-BE49-F238E27FC236}">
                <a16:creationId xmlns:a16="http://schemas.microsoft.com/office/drawing/2014/main" id="{DD5D74BC-9C8B-44FD-A636-A5A1A87AC788}"/>
              </a:ext>
            </a:extLst>
          </p:cNvPr>
          <p:cNvSpPr txBox="1"/>
          <p:nvPr/>
        </p:nvSpPr>
        <p:spPr>
          <a:xfrm>
            <a:off x="137776" y="2136040"/>
            <a:ext cx="1668006" cy="318286"/>
          </a:xfrm>
          <a:prstGeom prst="rect">
            <a:avLst/>
          </a:prstGeom>
          <a:noFill/>
        </p:spPr>
        <p:txBody>
          <a:bodyPr wrap="none" rtlCol="0">
            <a:spAutoFit/>
          </a:bodyPr>
          <a:lstStyle/>
          <a:p>
            <a:pPr defTabSz="932597">
              <a:defRPr/>
            </a:pPr>
            <a:r>
              <a:rPr lang="en-US" sz="1428" b="1" dirty="0">
                <a:solidFill>
                  <a:schemeClr val="accent1">
                    <a:lumMod val="40000"/>
                    <a:lumOff val="60000"/>
                  </a:schemeClr>
                </a:solidFill>
                <a:latin typeface="Franklin Gothic Book"/>
              </a:rPr>
              <a:t>Integration / Cloud</a:t>
            </a:r>
          </a:p>
        </p:txBody>
      </p:sp>
      <p:sp>
        <p:nvSpPr>
          <p:cNvPr id="157" name="TextBox 156">
            <a:extLst>
              <a:ext uri="{FF2B5EF4-FFF2-40B4-BE49-F238E27FC236}">
                <a16:creationId xmlns:a16="http://schemas.microsoft.com/office/drawing/2014/main" id="{A0EB3B96-27CA-45F6-B067-8AF99AFF37E5}"/>
              </a:ext>
            </a:extLst>
          </p:cNvPr>
          <p:cNvSpPr txBox="1"/>
          <p:nvPr/>
        </p:nvSpPr>
        <p:spPr>
          <a:xfrm>
            <a:off x="148045" y="2474897"/>
            <a:ext cx="1185640" cy="318286"/>
          </a:xfrm>
          <a:prstGeom prst="rect">
            <a:avLst/>
          </a:prstGeom>
          <a:noFill/>
        </p:spPr>
        <p:txBody>
          <a:bodyPr wrap="none" rtlCol="0">
            <a:spAutoFit/>
          </a:bodyPr>
          <a:lstStyle/>
          <a:p>
            <a:pPr defTabSz="932597">
              <a:defRPr/>
            </a:pPr>
            <a:r>
              <a:rPr lang="en-US" sz="1428" b="1" dirty="0">
                <a:solidFill>
                  <a:schemeClr val="accent1">
                    <a:lumMod val="40000"/>
                    <a:lumOff val="60000"/>
                  </a:schemeClr>
                </a:solidFill>
                <a:latin typeface="Franklin Gothic Book"/>
              </a:rPr>
              <a:t>On-Premises</a:t>
            </a:r>
          </a:p>
        </p:txBody>
      </p:sp>
      <p:sp>
        <p:nvSpPr>
          <p:cNvPr id="159" name="Teardrop 158">
            <a:extLst>
              <a:ext uri="{FF2B5EF4-FFF2-40B4-BE49-F238E27FC236}">
                <a16:creationId xmlns:a16="http://schemas.microsoft.com/office/drawing/2014/main" id="{7028D327-B8AD-492C-8FB5-029637500B20}"/>
              </a:ext>
            </a:extLst>
          </p:cNvPr>
          <p:cNvSpPr/>
          <p:nvPr/>
        </p:nvSpPr>
        <p:spPr>
          <a:xfrm rot="8202605">
            <a:off x="10601189" y="2909021"/>
            <a:ext cx="46629" cy="48718"/>
          </a:xfrm>
          <a:prstGeom prst="teardrop">
            <a:avLst>
              <a:gd name="adj" fmla="val 1557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68" name="Teardrop 167">
            <a:extLst>
              <a:ext uri="{FF2B5EF4-FFF2-40B4-BE49-F238E27FC236}">
                <a16:creationId xmlns:a16="http://schemas.microsoft.com/office/drawing/2014/main" id="{29F95C20-149A-4021-8982-C882988AC1B4}"/>
              </a:ext>
            </a:extLst>
          </p:cNvPr>
          <p:cNvSpPr/>
          <p:nvPr/>
        </p:nvSpPr>
        <p:spPr>
          <a:xfrm rot="8202605">
            <a:off x="10932364" y="2734804"/>
            <a:ext cx="46629" cy="48718"/>
          </a:xfrm>
          <a:prstGeom prst="teardrop">
            <a:avLst>
              <a:gd name="adj" fmla="val 1557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69" name="Teardrop 168">
            <a:extLst>
              <a:ext uri="{FF2B5EF4-FFF2-40B4-BE49-F238E27FC236}">
                <a16:creationId xmlns:a16="http://schemas.microsoft.com/office/drawing/2014/main" id="{2A6E644B-BDB3-4112-AC14-DC4F4E94F16F}"/>
              </a:ext>
            </a:extLst>
          </p:cNvPr>
          <p:cNvSpPr/>
          <p:nvPr/>
        </p:nvSpPr>
        <p:spPr>
          <a:xfrm rot="8202605">
            <a:off x="10530723" y="2728960"/>
            <a:ext cx="46629" cy="48718"/>
          </a:xfrm>
          <a:prstGeom prst="teardrop">
            <a:avLst>
              <a:gd name="adj" fmla="val 155767"/>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72" name="Teardrop 171">
            <a:extLst>
              <a:ext uri="{FF2B5EF4-FFF2-40B4-BE49-F238E27FC236}">
                <a16:creationId xmlns:a16="http://schemas.microsoft.com/office/drawing/2014/main" id="{D8D0106C-9129-4AE2-961A-843AB2A27E25}"/>
              </a:ext>
            </a:extLst>
          </p:cNvPr>
          <p:cNvSpPr/>
          <p:nvPr/>
        </p:nvSpPr>
        <p:spPr>
          <a:xfrm rot="8202605">
            <a:off x="10758117" y="2751756"/>
            <a:ext cx="46629" cy="48718"/>
          </a:xfrm>
          <a:prstGeom prst="teardrop">
            <a:avLst>
              <a:gd name="adj" fmla="val 155767"/>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74" name="Teardrop 173">
            <a:extLst>
              <a:ext uri="{FF2B5EF4-FFF2-40B4-BE49-F238E27FC236}">
                <a16:creationId xmlns:a16="http://schemas.microsoft.com/office/drawing/2014/main" id="{40129503-0ACF-491A-96E6-BA03F2D83E81}"/>
              </a:ext>
            </a:extLst>
          </p:cNvPr>
          <p:cNvSpPr/>
          <p:nvPr/>
        </p:nvSpPr>
        <p:spPr>
          <a:xfrm rot="8202605">
            <a:off x="11208914" y="3014951"/>
            <a:ext cx="46629" cy="48718"/>
          </a:xfrm>
          <a:prstGeom prst="teardrop">
            <a:avLst>
              <a:gd name="adj" fmla="val 155767"/>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4" name="Rectangle 3">
            <a:extLst>
              <a:ext uri="{FF2B5EF4-FFF2-40B4-BE49-F238E27FC236}">
                <a16:creationId xmlns:a16="http://schemas.microsoft.com/office/drawing/2014/main" id="{E86E0A96-A77B-427B-9252-450FBFB383D0}"/>
              </a:ext>
            </a:extLst>
          </p:cNvPr>
          <p:cNvSpPr/>
          <p:nvPr/>
        </p:nvSpPr>
        <p:spPr bwMode="auto">
          <a:xfrm>
            <a:off x="3715763" y="4767014"/>
            <a:ext cx="8487878" cy="159826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19683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6126-E613-4475-9E02-55F912419B09}"/>
              </a:ext>
            </a:extLst>
          </p:cNvPr>
          <p:cNvSpPr>
            <a:spLocks noGrp="1"/>
          </p:cNvSpPr>
          <p:nvPr>
            <p:ph type="title"/>
          </p:nvPr>
        </p:nvSpPr>
        <p:spPr>
          <a:xfrm>
            <a:off x="311749" y="448709"/>
            <a:ext cx="10724938" cy="502246"/>
          </a:xfrm>
        </p:spPr>
        <p:txBody>
          <a:bodyPr/>
          <a:lstStyle/>
          <a:p>
            <a:r>
              <a:rPr lang="en-US" sz="3264" dirty="0"/>
              <a:t>Common Network Topologies in OT environments</a:t>
            </a:r>
          </a:p>
        </p:txBody>
      </p:sp>
      <p:grpSp>
        <p:nvGrpSpPr>
          <p:cNvPr id="24" name="Group 23">
            <a:extLst>
              <a:ext uri="{FF2B5EF4-FFF2-40B4-BE49-F238E27FC236}">
                <a16:creationId xmlns:a16="http://schemas.microsoft.com/office/drawing/2014/main" id="{224EEC17-8438-4BAF-931A-F22AA2D73C03}"/>
              </a:ext>
            </a:extLst>
          </p:cNvPr>
          <p:cNvGrpSpPr/>
          <p:nvPr/>
        </p:nvGrpSpPr>
        <p:grpSpPr>
          <a:xfrm>
            <a:off x="679957" y="1466906"/>
            <a:ext cx="4953426" cy="4950250"/>
            <a:chOff x="5761695" y="703547"/>
            <a:chExt cx="5849280" cy="5845530"/>
          </a:xfrm>
        </p:grpSpPr>
        <p:grpSp>
          <p:nvGrpSpPr>
            <p:cNvPr id="6" name="Group 5">
              <a:extLst>
                <a:ext uri="{FF2B5EF4-FFF2-40B4-BE49-F238E27FC236}">
                  <a16:creationId xmlns:a16="http://schemas.microsoft.com/office/drawing/2014/main" id="{3E2852DC-47BC-43D0-B56F-A7B7B6DF1A27}"/>
                </a:ext>
              </a:extLst>
            </p:cNvPr>
            <p:cNvGrpSpPr/>
            <p:nvPr/>
          </p:nvGrpSpPr>
          <p:grpSpPr>
            <a:xfrm>
              <a:off x="7077075" y="785811"/>
              <a:ext cx="4533900" cy="5724525"/>
              <a:chOff x="7353300" y="376236"/>
              <a:chExt cx="4533900" cy="5724525"/>
            </a:xfrm>
          </p:grpSpPr>
          <p:pic>
            <p:nvPicPr>
              <p:cNvPr id="7" name="Picture 2" descr="https://documents.lucidchart.com/documents/1d51069d-e2e3-4b8c-b281-52e5b174dd48/pages/0_0?a=853&amp;x=308&amp;y=324&amp;w=634&amp;h=801&amp;store=1&amp;accept=image%2F*&amp;auth=LCA%20244b073d671cc8c68575f56ca945b196bb37da71-ts%3D1550571137">
                <a:extLst>
                  <a:ext uri="{FF2B5EF4-FFF2-40B4-BE49-F238E27FC236}">
                    <a16:creationId xmlns:a16="http://schemas.microsoft.com/office/drawing/2014/main" id="{8E43E0D9-E087-467B-A73E-CBC5728AD2E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3300" y="376236"/>
                <a:ext cx="4533900" cy="5724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C74BE5-4AE1-46B2-A98C-C7A1918386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8124" y="5695950"/>
                <a:ext cx="260873" cy="159069"/>
              </a:xfrm>
              <a:prstGeom prst="rect">
                <a:avLst/>
              </a:prstGeom>
            </p:spPr>
          </p:pic>
          <p:pic>
            <p:nvPicPr>
              <p:cNvPr id="9" name="Picture 8">
                <a:extLst>
                  <a:ext uri="{FF2B5EF4-FFF2-40B4-BE49-F238E27FC236}">
                    <a16:creationId xmlns:a16="http://schemas.microsoft.com/office/drawing/2014/main" id="{F555F19E-F4BB-4018-BEB6-650089B93F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4515" y="4431095"/>
                <a:ext cx="260873" cy="159069"/>
              </a:xfrm>
              <a:prstGeom prst="rect">
                <a:avLst/>
              </a:prstGeom>
            </p:spPr>
          </p:pic>
          <p:pic>
            <p:nvPicPr>
              <p:cNvPr id="10" name="Picture 9">
                <a:extLst>
                  <a:ext uri="{FF2B5EF4-FFF2-40B4-BE49-F238E27FC236}">
                    <a16:creationId xmlns:a16="http://schemas.microsoft.com/office/drawing/2014/main" id="{B5A0ED37-14E5-4F28-8E78-A05B681EFA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2034" t="11680" r="10428" b="19458"/>
              <a:stretch/>
            </p:blipFill>
            <p:spPr>
              <a:xfrm>
                <a:off x="7942204" y="3086271"/>
                <a:ext cx="242889" cy="109538"/>
              </a:xfrm>
              <a:prstGeom prst="rect">
                <a:avLst/>
              </a:prstGeom>
            </p:spPr>
          </p:pic>
        </p:grpSp>
        <p:grpSp>
          <p:nvGrpSpPr>
            <p:cNvPr id="11" name="Group 10">
              <a:extLst>
                <a:ext uri="{FF2B5EF4-FFF2-40B4-BE49-F238E27FC236}">
                  <a16:creationId xmlns:a16="http://schemas.microsoft.com/office/drawing/2014/main" id="{37E3D3E3-5EA5-44BC-B027-BB1FE3424122}"/>
                </a:ext>
              </a:extLst>
            </p:cNvPr>
            <p:cNvGrpSpPr/>
            <p:nvPr/>
          </p:nvGrpSpPr>
          <p:grpSpPr>
            <a:xfrm>
              <a:off x="5957572" y="4827217"/>
              <a:ext cx="1721860" cy="1721860"/>
              <a:chOff x="6515099" y="4391023"/>
              <a:chExt cx="1463041" cy="1463041"/>
            </a:xfrm>
          </p:grpSpPr>
          <p:pic>
            <p:nvPicPr>
              <p:cNvPr id="12" name="Picture 11">
                <a:extLst>
                  <a:ext uri="{FF2B5EF4-FFF2-40B4-BE49-F238E27FC236}">
                    <a16:creationId xmlns:a16="http://schemas.microsoft.com/office/drawing/2014/main" id="{2A2E8B47-7E5E-4267-8336-779C9918A1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15099" y="4391023"/>
                <a:ext cx="1463041" cy="1463041"/>
              </a:xfrm>
              <a:prstGeom prst="rect">
                <a:avLst/>
              </a:prstGeom>
              <a:effectLst>
                <a:outerShdw blurRad="50800" dist="38100" dir="2700000" algn="tl" rotWithShape="0">
                  <a:prstClr val="black">
                    <a:alpha val="40000"/>
                  </a:prstClr>
                </a:outerShdw>
              </a:effectLst>
            </p:spPr>
          </p:pic>
          <p:sp>
            <p:nvSpPr>
              <p:cNvPr id="13" name="Oval 12">
                <a:extLst>
                  <a:ext uri="{FF2B5EF4-FFF2-40B4-BE49-F238E27FC236}">
                    <a16:creationId xmlns:a16="http://schemas.microsoft.com/office/drawing/2014/main" id="{ED6EEC29-E006-4CE2-9CF4-9E08EA325CB1}"/>
                  </a:ext>
                </a:extLst>
              </p:cNvPr>
              <p:cNvSpPr/>
              <p:nvPr/>
            </p:nvSpPr>
            <p:spPr>
              <a:xfrm>
                <a:off x="6515099" y="4402454"/>
                <a:ext cx="1451610" cy="145161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sp>
          <p:nvSpPr>
            <p:cNvPr id="14" name="Rectangle: Rounded Corners 13">
              <a:extLst>
                <a:ext uri="{FF2B5EF4-FFF2-40B4-BE49-F238E27FC236}">
                  <a16:creationId xmlns:a16="http://schemas.microsoft.com/office/drawing/2014/main" id="{C73E07A0-748E-4A67-97A9-739CA8EDC5EA}"/>
                </a:ext>
              </a:extLst>
            </p:cNvPr>
            <p:cNvSpPr/>
            <p:nvPr/>
          </p:nvSpPr>
          <p:spPr>
            <a:xfrm>
              <a:off x="7987948" y="4175880"/>
              <a:ext cx="856789" cy="48837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836">
                <a:solidFill>
                  <a:srgbClr val="202234"/>
                </a:solidFill>
                <a:latin typeface="Franklin Gothic Book"/>
              </a:endParaRPr>
            </a:p>
          </p:txBody>
        </p:sp>
        <p:pic>
          <p:nvPicPr>
            <p:cNvPr id="15" name="Picture 14">
              <a:extLst>
                <a:ext uri="{FF2B5EF4-FFF2-40B4-BE49-F238E27FC236}">
                  <a16:creationId xmlns:a16="http://schemas.microsoft.com/office/drawing/2014/main" id="{35EF96D3-0915-4DED-B43D-0DB51C9628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47262" y="4011695"/>
              <a:ext cx="995335" cy="444843"/>
            </a:xfrm>
            <a:prstGeom prst="rect">
              <a:avLst/>
            </a:prstGeom>
          </p:spPr>
        </p:pic>
        <p:cxnSp>
          <p:nvCxnSpPr>
            <p:cNvPr id="16" name="Straight Arrow Connector 15">
              <a:extLst>
                <a:ext uri="{FF2B5EF4-FFF2-40B4-BE49-F238E27FC236}">
                  <a16:creationId xmlns:a16="http://schemas.microsoft.com/office/drawing/2014/main" id="{30D8CF9F-0BCF-4F94-B013-81EC781B4332}"/>
                </a:ext>
              </a:extLst>
            </p:cNvPr>
            <p:cNvCxnSpPr>
              <a:cxnSpLocks/>
            </p:cNvCxnSpPr>
            <p:nvPr/>
          </p:nvCxnSpPr>
          <p:spPr>
            <a:xfrm flipH="1" flipV="1">
              <a:off x="6867764" y="4234117"/>
              <a:ext cx="1119503" cy="106442"/>
            </a:xfrm>
            <a:prstGeom prst="straightConnector1">
              <a:avLst/>
            </a:prstGeom>
            <a:ln>
              <a:solidFill>
                <a:schemeClr val="tx1">
                  <a:alpha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B03A4E2A-0B25-47B4-85CF-794EA1241585}"/>
                </a:ext>
              </a:extLst>
            </p:cNvPr>
            <p:cNvSpPr txBox="1"/>
            <p:nvPr/>
          </p:nvSpPr>
          <p:spPr>
            <a:xfrm>
              <a:off x="5761695" y="4379300"/>
              <a:ext cx="1340124" cy="294386"/>
            </a:xfrm>
            <a:prstGeom prst="rect">
              <a:avLst/>
            </a:prstGeom>
            <a:noFill/>
          </p:spPr>
          <p:txBody>
            <a:bodyPr wrap="square" rtlCol="0">
              <a:spAutoFit/>
            </a:bodyPr>
            <a:lstStyle/>
            <a:p>
              <a:pPr defTabSz="932597">
                <a:defRPr/>
              </a:pPr>
              <a:r>
                <a:rPr lang="en-US" sz="1020" dirty="0">
                  <a:solidFill>
                    <a:srgbClr val="202234"/>
                  </a:solidFill>
                  <a:latin typeface="Franklin Gothic Book"/>
                </a:rPr>
                <a:t>Appliance</a:t>
              </a:r>
            </a:p>
          </p:txBody>
        </p:sp>
        <p:sp>
          <p:nvSpPr>
            <p:cNvPr id="18" name="TextBox 17">
              <a:extLst>
                <a:ext uri="{FF2B5EF4-FFF2-40B4-BE49-F238E27FC236}">
                  <a16:creationId xmlns:a16="http://schemas.microsoft.com/office/drawing/2014/main" id="{D73E6C2D-39FE-4DD0-9ED5-13C22CF69E8D}"/>
                </a:ext>
              </a:extLst>
            </p:cNvPr>
            <p:cNvSpPr txBox="1"/>
            <p:nvPr/>
          </p:nvSpPr>
          <p:spPr>
            <a:xfrm>
              <a:off x="6779968" y="4212423"/>
              <a:ext cx="713781" cy="564970"/>
            </a:xfrm>
            <a:prstGeom prst="rect">
              <a:avLst/>
            </a:prstGeom>
            <a:noFill/>
          </p:spPr>
          <p:txBody>
            <a:bodyPr wrap="none" rtlCol="0">
              <a:spAutoFit/>
            </a:bodyPr>
            <a:lstStyle/>
            <a:p>
              <a:pPr defTabSz="932597">
                <a:defRPr/>
              </a:pPr>
              <a:r>
                <a:rPr lang="en-US" sz="1224" dirty="0">
                  <a:solidFill>
                    <a:srgbClr val="202234"/>
                  </a:solidFill>
                  <a:latin typeface="Franklin Gothic Book"/>
                </a:rPr>
                <a:t>Mirror</a:t>
              </a:r>
            </a:p>
            <a:p>
              <a:pPr defTabSz="932597">
                <a:defRPr/>
              </a:pPr>
              <a:r>
                <a:rPr lang="en-US" sz="1224" dirty="0">
                  <a:solidFill>
                    <a:srgbClr val="202234"/>
                  </a:solidFill>
                  <a:latin typeface="Franklin Gothic Book"/>
                </a:rPr>
                <a:t>Traffic</a:t>
              </a:r>
            </a:p>
          </p:txBody>
        </p:sp>
        <p:sp>
          <p:nvSpPr>
            <p:cNvPr id="19" name="TextBox 18">
              <a:extLst>
                <a:ext uri="{FF2B5EF4-FFF2-40B4-BE49-F238E27FC236}">
                  <a16:creationId xmlns:a16="http://schemas.microsoft.com/office/drawing/2014/main" id="{F7B5B978-FECB-4A1A-94D9-8BEFD7AA39B5}"/>
                </a:ext>
              </a:extLst>
            </p:cNvPr>
            <p:cNvSpPr txBox="1"/>
            <p:nvPr/>
          </p:nvSpPr>
          <p:spPr>
            <a:xfrm>
              <a:off x="7689674" y="1138225"/>
              <a:ext cx="572616" cy="451451"/>
            </a:xfrm>
            <a:prstGeom prst="rect">
              <a:avLst/>
            </a:prstGeom>
            <a:noFill/>
          </p:spPr>
          <p:txBody>
            <a:bodyPr wrap="none" rtlCol="0">
              <a:spAutoFit/>
            </a:bodyPr>
            <a:lstStyle/>
            <a:p>
              <a:r>
                <a:rPr lang="en-US" sz="1836" dirty="0"/>
                <a:t>OT</a:t>
              </a:r>
            </a:p>
          </p:txBody>
        </p:sp>
        <p:cxnSp>
          <p:nvCxnSpPr>
            <p:cNvPr id="20" name="Straight Connector 19">
              <a:extLst>
                <a:ext uri="{FF2B5EF4-FFF2-40B4-BE49-F238E27FC236}">
                  <a16:creationId xmlns:a16="http://schemas.microsoft.com/office/drawing/2014/main" id="{8DB81F59-6534-44FE-A87C-7E4AC22982B7}"/>
                </a:ext>
              </a:extLst>
            </p:cNvPr>
            <p:cNvCxnSpPr/>
            <p:nvPr/>
          </p:nvCxnSpPr>
          <p:spPr>
            <a:xfrm>
              <a:off x="7812359" y="1107069"/>
              <a:ext cx="3631759"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842FD1CC-37B4-4C36-95EB-2BC768DC48B0}"/>
                </a:ext>
              </a:extLst>
            </p:cNvPr>
            <p:cNvSpPr txBox="1"/>
            <p:nvPr/>
          </p:nvSpPr>
          <p:spPr>
            <a:xfrm>
              <a:off x="7689674" y="703547"/>
              <a:ext cx="446354" cy="451451"/>
            </a:xfrm>
            <a:prstGeom prst="rect">
              <a:avLst/>
            </a:prstGeom>
            <a:noFill/>
          </p:spPr>
          <p:txBody>
            <a:bodyPr wrap="none" rtlCol="0">
              <a:spAutoFit/>
            </a:bodyPr>
            <a:lstStyle/>
            <a:p>
              <a:r>
                <a:rPr lang="en-US" sz="1836" dirty="0"/>
                <a:t>IT</a:t>
              </a:r>
            </a:p>
          </p:txBody>
        </p:sp>
        <p:cxnSp>
          <p:nvCxnSpPr>
            <p:cNvPr id="22" name="Straight Arrow Connector 21">
              <a:extLst>
                <a:ext uri="{FF2B5EF4-FFF2-40B4-BE49-F238E27FC236}">
                  <a16:creationId xmlns:a16="http://schemas.microsoft.com/office/drawing/2014/main" id="{F4B89180-D3DC-45B1-BED0-3B562FA829D1}"/>
                </a:ext>
              </a:extLst>
            </p:cNvPr>
            <p:cNvCxnSpPr>
              <a:cxnSpLocks/>
            </p:cNvCxnSpPr>
            <p:nvPr/>
          </p:nvCxnSpPr>
          <p:spPr>
            <a:xfrm>
              <a:off x="9355762" y="972127"/>
              <a:ext cx="0" cy="27683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466D08AC-83FE-4145-A70C-367F76091541}"/>
                </a:ext>
              </a:extLst>
            </p:cNvPr>
            <p:cNvCxnSpPr>
              <a:cxnSpLocks/>
            </p:cNvCxnSpPr>
            <p:nvPr/>
          </p:nvCxnSpPr>
          <p:spPr>
            <a:xfrm flipV="1">
              <a:off x="9502197" y="972127"/>
              <a:ext cx="0" cy="27683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25" name="Group 24">
            <a:extLst>
              <a:ext uri="{FF2B5EF4-FFF2-40B4-BE49-F238E27FC236}">
                <a16:creationId xmlns:a16="http://schemas.microsoft.com/office/drawing/2014/main" id="{07E9F404-A989-440B-8980-024570AB78DB}"/>
              </a:ext>
            </a:extLst>
          </p:cNvPr>
          <p:cNvGrpSpPr/>
          <p:nvPr/>
        </p:nvGrpSpPr>
        <p:grpSpPr>
          <a:xfrm>
            <a:off x="6920974" y="1603616"/>
            <a:ext cx="4896662" cy="4888071"/>
            <a:chOff x="6928432" y="1112922"/>
            <a:chExt cx="4801085" cy="4792662"/>
          </a:xfrm>
        </p:grpSpPr>
        <p:pic>
          <p:nvPicPr>
            <p:cNvPr id="26" name="Picture 2" descr="https://documents.lucidchart.com/documents/3208560b-a482-4c04-a442-88444c6031e5/pages/0_0?a=529&amp;x=685&amp;y=405&amp;w=761&amp;h=759&amp;store=1&amp;accept=image%2F*&amp;auth=LCA%20126e1eb20c6a52f314423966b99a0bab6f1d4c26-ts%3D1550669591">
              <a:extLst>
                <a:ext uri="{FF2B5EF4-FFF2-40B4-BE49-F238E27FC236}">
                  <a16:creationId xmlns:a16="http://schemas.microsoft.com/office/drawing/2014/main" id="{4FEED9D1-6FEE-43EC-91D2-C766D7B7CAE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928432" y="1112922"/>
              <a:ext cx="4801085" cy="479266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9C73431-4E65-4549-9CD5-B5F884CC15BE}"/>
                </a:ext>
              </a:extLst>
            </p:cNvPr>
            <p:cNvSpPr/>
            <p:nvPr/>
          </p:nvSpPr>
          <p:spPr>
            <a:xfrm>
              <a:off x="7156450" y="3814358"/>
              <a:ext cx="711200" cy="5798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45" name="Group 44">
            <a:extLst>
              <a:ext uri="{FF2B5EF4-FFF2-40B4-BE49-F238E27FC236}">
                <a16:creationId xmlns:a16="http://schemas.microsoft.com/office/drawing/2014/main" id="{A7D5780C-C1C9-46F2-A160-79E406B91EC1}"/>
              </a:ext>
            </a:extLst>
          </p:cNvPr>
          <p:cNvGrpSpPr/>
          <p:nvPr/>
        </p:nvGrpSpPr>
        <p:grpSpPr>
          <a:xfrm>
            <a:off x="8552703" y="2240390"/>
            <a:ext cx="3778589" cy="1962407"/>
            <a:chOff x="8542003" y="1737563"/>
            <a:chExt cx="3704835" cy="1924103"/>
          </a:xfrm>
        </p:grpSpPr>
        <p:sp>
          <p:nvSpPr>
            <p:cNvPr id="46" name="Rectangle: Rounded Corners 45">
              <a:extLst>
                <a:ext uri="{FF2B5EF4-FFF2-40B4-BE49-F238E27FC236}">
                  <a16:creationId xmlns:a16="http://schemas.microsoft.com/office/drawing/2014/main" id="{39C78D41-84BD-44B3-9F38-2EC23B72B14C}"/>
                </a:ext>
              </a:extLst>
            </p:cNvPr>
            <p:cNvSpPr/>
            <p:nvPr/>
          </p:nvSpPr>
          <p:spPr>
            <a:xfrm>
              <a:off x="9760473" y="3173296"/>
              <a:ext cx="1048497" cy="48837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836">
                <a:solidFill>
                  <a:srgbClr val="202234"/>
                </a:solidFill>
                <a:latin typeface="Franklin Gothic Book"/>
              </a:endParaRPr>
            </a:p>
          </p:txBody>
        </p:sp>
        <p:pic>
          <p:nvPicPr>
            <p:cNvPr id="47" name="Picture 46">
              <a:extLst>
                <a:ext uri="{FF2B5EF4-FFF2-40B4-BE49-F238E27FC236}">
                  <a16:creationId xmlns:a16="http://schemas.microsoft.com/office/drawing/2014/main" id="{D955273D-9993-4CAC-B162-F0407DAC31C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86879" y="1737563"/>
              <a:ext cx="1640863" cy="441679"/>
            </a:xfrm>
            <a:prstGeom prst="rect">
              <a:avLst/>
            </a:prstGeom>
          </p:spPr>
        </p:pic>
        <p:cxnSp>
          <p:nvCxnSpPr>
            <p:cNvPr id="48" name="Straight Arrow Connector 47">
              <a:extLst>
                <a:ext uri="{FF2B5EF4-FFF2-40B4-BE49-F238E27FC236}">
                  <a16:creationId xmlns:a16="http://schemas.microsoft.com/office/drawing/2014/main" id="{EF65A3CA-B35F-4D10-9AB7-7BA662FCB890}"/>
                </a:ext>
              </a:extLst>
            </p:cNvPr>
            <p:cNvCxnSpPr>
              <a:cxnSpLocks/>
            </p:cNvCxnSpPr>
            <p:nvPr/>
          </p:nvCxnSpPr>
          <p:spPr>
            <a:xfrm flipV="1">
              <a:off x="9363086" y="2242528"/>
              <a:ext cx="1269740" cy="930768"/>
            </a:xfrm>
            <a:prstGeom prst="straightConnector1">
              <a:avLst/>
            </a:prstGeom>
            <a:ln>
              <a:solidFill>
                <a:schemeClr val="tx1">
                  <a:alpha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75A1722C-C76C-4191-AD3D-8A530AF37A8E}"/>
                </a:ext>
              </a:extLst>
            </p:cNvPr>
            <p:cNvSpPr txBox="1"/>
            <p:nvPr/>
          </p:nvSpPr>
          <p:spPr>
            <a:xfrm>
              <a:off x="10906714" y="2132248"/>
              <a:ext cx="1340124" cy="249299"/>
            </a:xfrm>
            <a:prstGeom prst="rect">
              <a:avLst/>
            </a:prstGeom>
            <a:noFill/>
          </p:spPr>
          <p:txBody>
            <a:bodyPr wrap="square" rtlCol="0">
              <a:spAutoFit/>
            </a:bodyPr>
            <a:lstStyle/>
            <a:p>
              <a:pPr defTabSz="932597">
                <a:defRPr/>
              </a:pPr>
              <a:r>
                <a:rPr lang="en-US" sz="1020" dirty="0">
                  <a:solidFill>
                    <a:srgbClr val="202234"/>
                  </a:solidFill>
                  <a:latin typeface="Franklin Gothic Book"/>
                </a:rPr>
                <a:t>Appliance</a:t>
              </a:r>
            </a:p>
          </p:txBody>
        </p:sp>
        <p:sp>
          <p:nvSpPr>
            <p:cNvPr id="50" name="TextBox 49">
              <a:extLst>
                <a:ext uri="{FF2B5EF4-FFF2-40B4-BE49-F238E27FC236}">
                  <a16:creationId xmlns:a16="http://schemas.microsoft.com/office/drawing/2014/main" id="{5C36DAAD-E10E-4D0B-B06B-B37C60B56CF4}"/>
                </a:ext>
              </a:extLst>
            </p:cNvPr>
            <p:cNvSpPr txBox="1"/>
            <p:nvPr/>
          </p:nvSpPr>
          <p:spPr>
            <a:xfrm>
              <a:off x="10593190" y="2606575"/>
              <a:ext cx="537841" cy="413675"/>
            </a:xfrm>
            <a:prstGeom prst="rect">
              <a:avLst/>
            </a:prstGeom>
            <a:noFill/>
          </p:spPr>
          <p:txBody>
            <a:bodyPr wrap="none" rtlCol="0">
              <a:spAutoFit/>
            </a:bodyPr>
            <a:lstStyle/>
            <a:p>
              <a:pPr defTabSz="932597">
                <a:defRPr/>
              </a:pPr>
              <a:r>
                <a:rPr lang="en-US" sz="1071" dirty="0">
                  <a:solidFill>
                    <a:srgbClr val="202234"/>
                  </a:solidFill>
                  <a:latin typeface="Franklin Gothic Book"/>
                </a:rPr>
                <a:t>Mirror</a:t>
              </a:r>
            </a:p>
            <a:p>
              <a:pPr defTabSz="932597">
                <a:defRPr/>
              </a:pPr>
              <a:r>
                <a:rPr lang="en-US" sz="1071" dirty="0">
                  <a:solidFill>
                    <a:srgbClr val="202234"/>
                  </a:solidFill>
                  <a:latin typeface="Franklin Gothic Book"/>
                </a:rPr>
                <a:t>Traffic</a:t>
              </a:r>
            </a:p>
          </p:txBody>
        </p:sp>
        <p:sp>
          <p:nvSpPr>
            <p:cNvPr id="51" name="Rectangle: Rounded Corners 50">
              <a:extLst>
                <a:ext uri="{FF2B5EF4-FFF2-40B4-BE49-F238E27FC236}">
                  <a16:creationId xmlns:a16="http://schemas.microsoft.com/office/drawing/2014/main" id="{A6ABC3F4-B8AC-4713-BBD6-FB51CD134EE9}"/>
                </a:ext>
              </a:extLst>
            </p:cNvPr>
            <p:cNvSpPr/>
            <p:nvPr/>
          </p:nvSpPr>
          <p:spPr>
            <a:xfrm>
              <a:off x="8542003" y="3173296"/>
              <a:ext cx="1048497" cy="48837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836">
                <a:solidFill>
                  <a:srgbClr val="202234"/>
                </a:solidFill>
                <a:latin typeface="Franklin Gothic Book"/>
              </a:endParaRPr>
            </a:p>
          </p:txBody>
        </p:sp>
        <p:cxnSp>
          <p:nvCxnSpPr>
            <p:cNvPr id="52" name="Straight Arrow Connector 51">
              <a:extLst>
                <a:ext uri="{FF2B5EF4-FFF2-40B4-BE49-F238E27FC236}">
                  <a16:creationId xmlns:a16="http://schemas.microsoft.com/office/drawing/2014/main" id="{A7CC16ED-BED6-4046-B18B-B128652206FC}"/>
                </a:ext>
              </a:extLst>
            </p:cNvPr>
            <p:cNvCxnSpPr>
              <a:cxnSpLocks/>
            </p:cNvCxnSpPr>
            <p:nvPr/>
          </p:nvCxnSpPr>
          <p:spPr>
            <a:xfrm flipV="1">
              <a:off x="10546302" y="2242526"/>
              <a:ext cx="227414" cy="930769"/>
            </a:xfrm>
            <a:prstGeom prst="straightConnector1">
              <a:avLst/>
            </a:prstGeom>
            <a:ln>
              <a:solidFill>
                <a:schemeClr val="tx1">
                  <a:alpha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A7E2517C-DE9C-4DBF-A256-6680EACCB6BE}"/>
                </a:ext>
              </a:extLst>
            </p:cNvPr>
            <p:cNvCxnSpPr>
              <a:cxnSpLocks/>
            </p:cNvCxnSpPr>
            <p:nvPr/>
          </p:nvCxnSpPr>
          <p:spPr>
            <a:xfrm flipV="1">
              <a:off x="9363085" y="2164081"/>
              <a:ext cx="955804" cy="337438"/>
            </a:xfrm>
            <a:prstGeom prst="straightConnector1">
              <a:avLst/>
            </a:prstGeom>
            <a:ln>
              <a:solidFill>
                <a:schemeClr val="tx1">
                  <a:alpha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4" name="Rectangle: Rounded Corners 53">
              <a:extLst>
                <a:ext uri="{FF2B5EF4-FFF2-40B4-BE49-F238E27FC236}">
                  <a16:creationId xmlns:a16="http://schemas.microsoft.com/office/drawing/2014/main" id="{8298D9A5-756F-485F-A96C-632592CBF50B}"/>
                </a:ext>
              </a:extLst>
            </p:cNvPr>
            <p:cNvSpPr/>
            <p:nvPr/>
          </p:nvSpPr>
          <p:spPr>
            <a:xfrm>
              <a:off x="8827389" y="2285270"/>
              <a:ext cx="535698" cy="488370"/>
            </a:xfrm>
            <a:prstGeom prst="round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836">
                <a:solidFill>
                  <a:srgbClr val="202234"/>
                </a:solidFill>
                <a:latin typeface="Franklin Gothic Book"/>
              </a:endParaRPr>
            </a:p>
          </p:txBody>
        </p:sp>
        <p:sp>
          <p:nvSpPr>
            <p:cNvPr id="55" name="TextBox 54">
              <a:extLst>
                <a:ext uri="{FF2B5EF4-FFF2-40B4-BE49-F238E27FC236}">
                  <a16:creationId xmlns:a16="http://schemas.microsoft.com/office/drawing/2014/main" id="{5CCB2CFB-A047-4B6B-ACAB-92DD013E0EB4}"/>
                </a:ext>
              </a:extLst>
            </p:cNvPr>
            <p:cNvSpPr txBox="1"/>
            <p:nvPr/>
          </p:nvSpPr>
          <p:spPr>
            <a:xfrm>
              <a:off x="10016638" y="2582106"/>
              <a:ext cx="537841" cy="413675"/>
            </a:xfrm>
            <a:prstGeom prst="rect">
              <a:avLst/>
            </a:prstGeom>
            <a:noFill/>
          </p:spPr>
          <p:txBody>
            <a:bodyPr wrap="none" rtlCol="0">
              <a:spAutoFit/>
            </a:bodyPr>
            <a:lstStyle/>
            <a:p>
              <a:pPr defTabSz="932597">
                <a:defRPr/>
              </a:pPr>
              <a:r>
                <a:rPr lang="en-US" sz="1071" dirty="0">
                  <a:solidFill>
                    <a:srgbClr val="202234"/>
                  </a:solidFill>
                  <a:latin typeface="Franklin Gothic Book"/>
                </a:rPr>
                <a:t>Mirror</a:t>
              </a:r>
            </a:p>
            <a:p>
              <a:pPr defTabSz="932597">
                <a:defRPr/>
              </a:pPr>
              <a:r>
                <a:rPr lang="en-US" sz="1071" dirty="0">
                  <a:solidFill>
                    <a:srgbClr val="202234"/>
                  </a:solidFill>
                  <a:latin typeface="Franklin Gothic Book"/>
                </a:rPr>
                <a:t>Traffic</a:t>
              </a:r>
            </a:p>
          </p:txBody>
        </p:sp>
        <p:sp>
          <p:nvSpPr>
            <p:cNvPr id="56" name="TextBox 55">
              <a:extLst>
                <a:ext uri="{FF2B5EF4-FFF2-40B4-BE49-F238E27FC236}">
                  <a16:creationId xmlns:a16="http://schemas.microsoft.com/office/drawing/2014/main" id="{3E498D12-F612-488B-8FAE-0F6B02E17E06}"/>
                </a:ext>
              </a:extLst>
            </p:cNvPr>
            <p:cNvSpPr txBox="1"/>
            <p:nvPr/>
          </p:nvSpPr>
          <p:spPr>
            <a:xfrm>
              <a:off x="9564322" y="1916805"/>
              <a:ext cx="537841" cy="413675"/>
            </a:xfrm>
            <a:prstGeom prst="rect">
              <a:avLst/>
            </a:prstGeom>
            <a:noFill/>
          </p:spPr>
          <p:txBody>
            <a:bodyPr wrap="none" rtlCol="0">
              <a:spAutoFit/>
            </a:bodyPr>
            <a:lstStyle/>
            <a:p>
              <a:pPr defTabSz="932597">
                <a:defRPr/>
              </a:pPr>
              <a:r>
                <a:rPr lang="en-US" sz="1071" dirty="0">
                  <a:solidFill>
                    <a:srgbClr val="202234"/>
                  </a:solidFill>
                  <a:latin typeface="Franklin Gothic Book"/>
                </a:rPr>
                <a:t>Mirror</a:t>
              </a:r>
            </a:p>
            <a:p>
              <a:pPr defTabSz="932597">
                <a:defRPr/>
              </a:pPr>
              <a:r>
                <a:rPr lang="en-US" sz="1071" dirty="0">
                  <a:solidFill>
                    <a:srgbClr val="202234"/>
                  </a:solidFill>
                  <a:latin typeface="Franklin Gothic Book"/>
                </a:rPr>
                <a:t>Traffic</a:t>
              </a:r>
            </a:p>
          </p:txBody>
        </p:sp>
      </p:grpSp>
      <p:sp>
        <p:nvSpPr>
          <p:cNvPr id="57" name="TextBox 56">
            <a:extLst>
              <a:ext uri="{FF2B5EF4-FFF2-40B4-BE49-F238E27FC236}">
                <a16:creationId xmlns:a16="http://schemas.microsoft.com/office/drawing/2014/main" id="{D747611F-A6B8-4697-B858-7827F6BEC440}"/>
              </a:ext>
            </a:extLst>
          </p:cNvPr>
          <p:cNvSpPr txBox="1"/>
          <p:nvPr/>
        </p:nvSpPr>
        <p:spPr>
          <a:xfrm>
            <a:off x="7366406" y="1900521"/>
            <a:ext cx="484916" cy="382308"/>
          </a:xfrm>
          <a:prstGeom prst="rect">
            <a:avLst/>
          </a:prstGeom>
          <a:noFill/>
        </p:spPr>
        <p:txBody>
          <a:bodyPr wrap="none" rtlCol="0">
            <a:spAutoFit/>
          </a:bodyPr>
          <a:lstStyle/>
          <a:p>
            <a:r>
              <a:rPr lang="en-US" sz="1836" dirty="0"/>
              <a:t>OT</a:t>
            </a:r>
          </a:p>
        </p:txBody>
      </p:sp>
      <p:cxnSp>
        <p:nvCxnSpPr>
          <p:cNvPr id="58" name="Straight Connector 57">
            <a:extLst>
              <a:ext uri="{FF2B5EF4-FFF2-40B4-BE49-F238E27FC236}">
                <a16:creationId xmlns:a16="http://schemas.microsoft.com/office/drawing/2014/main" id="{503CFE25-C1E9-4324-ABC1-4BDB95F0F556}"/>
              </a:ext>
            </a:extLst>
          </p:cNvPr>
          <p:cNvCxnSpPr/>
          <p:nvPr/>
        </p:nvCxnSpPr>
        <p:spPr>
          <a:xfrm>
            <a:off x="7491533" y="1868745"/>
            <a:ext cx="370405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59" name="TextBox 58">
            <a:extLst>
              <a:ext uri="{FF2B5EF4-FFF2-40B4-BE49-F238E27FC236}">
                <a16:creationId xmlns:a16="http://schemas.microsoft.com/office/drawing/2014/main" id="{3EB79BF3-BF34-42E9-A888-077EB2E07ECA}"/>
              </a:ext>
            </a:extLst>
          </p:cNvPr>
          <p:cNvSpPr txBox="1"/>
          <p:nvPr/>
        </p:nvSpPr>
        <p:spPr>
          <a:xfrm>
            <a:off x="7366406" y="1457190"/>
            <a:ext cx="377992" cy="382308"/>
          </a:xfrm>
          <a:prstGeom prst="rect">
            <a:avLst/>
          </a:prstGeom>
          <a:noFill/>
        </p:spPr>
        <p:txBody>
          <a:bodyPr wrap="none" rtlCol="0">
            <a:spAutoFit/>
          </a:bodyPr>
          <a:lstStyle/>
          <a:p>
            <a:r>
              <a:rPr lang="en-US" sz="1836" dirty="0"/>
              <a:t>IT</a:t>
            </a:r>
          </a:p>
        </p:txBody>
      </p:sp>
      <p:cxnSp>
        <p:nvCxnSpPr>
          <p:cNvPr id="60" name="Straight Arrow Connector 59">
            <a:extLst>
              <a:ext uri="{FF2B5EF4-FFF2-40B4-BE49-F238E27FC236}">
                <a16:creationId xmlns:a16="http://schemas.microsoft.com/office/drawing/2014/main" id="{263BA9F8-88DB-4656-A166-47A04A5F5C74}"/>
              </a:ext>
            </a:extLst>
          </p:cNvPr>
          <p:cNvCxnSpPr>
            <a:cxnSpLocks/>
          </p:cNvCxnSpPr>
          <p:nvPr/>
        </p:nvCxnSpPr>
        <p:spPr>
          <a:xfrm>
            <a:off x="9065660" y="1731117"/>
            <a:ext cx="0" cy="2823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a:extLst>
              <a:ext uri="{FF2B5EF4-FFF2-40B4-BE49-F238E27FC236}">
                <a16:creationId xmlns:a16="http://schemas.microsoft.com/office/drawing/2014/main" id="{41295ECF-1572-4259-91E3-10A306E5C066}"/>
              </a:ext>
            </a:extLst>
          </p:cNvPr>
          <p:cNvCxnSpPr>
            <a:cxnSpLocks/>
          </p:cNvCxnSpPr>
          <p:nvPr/>
        </p:nvCxnSpPr>
        <p:spPr>
          <a:xfrm flipV="1">
            <a:off x="9215011" y="1731117"/>
            <a:ext cx="0" cy="2823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TextBox 67">
            <a:extLst>
              <a:ext uri="{FF2B5EF4-FFF2-40B4-BE49-F238E27FC236}">
                <a16:creationId xmlns:a16="http://schemas.microsoft.com/office/drawing/2014/main" id="{B024C240-396D-4B87-86C5-AD2EEBA4B1BC}"/>
              </a:ext>
            </a:extLst>
          </p:cNvPr>
          <p:cNvSpPr txBox="1"/>
          <p:nvPr/>
        </p:nvSpPr>
        <p:spPr>
          <a:xfrm>
            <a:off x="3498323" y="1118812"/>
            <a:ext cx="770898" cy="320182"/>
          </a:xfrm>
          <a:prstGeom prst="rect">
            <a:avLst/>
          </a:prstGeom>
          <a:noFill/>
        </p:spPr>
        <p:txBody>
          <a:bodyPr wrap="square" lIns="0" tIns="0" rIns="0" bIns="0" rtlCol="0">
            <a:spAutoFit/>
          </a:bodyPr>
          <a:lstStyle/>
          <a:p>
            <a:pPr algn="l"/>
            <a:r>
              <a:rPr lang="en-US" sz="2040" b="1" dirty="0">
                <a:ln w="0"/>
                <a:effectLst>
                  <a:outerShdw blurRad="38100" dist="25400" dir="5400000" algn="ctr" rotWithShape="0">
                    <a:srgbClr val="6E747A">
                      <a:alpha val="43000"/>
                    </a:srgbClr>
                  </a:outerShdw>
                </a:effectLst>
              </a:rPr>
              <a:t>Ring</a:t>
            </a:r>
          </a:p>
        </p:txBody>
      </p:sp>
      <p:sp>
        <p:nvSpPr>
          <p:cNvPr id="69" name="TextBox 68">
            <a:extLst>
              <a:ext uri="{FF2B5EF4-FFF2-40B4-BE49-F238E27FC236}">
                <a16:creationId xmlns:a16="http://schemas.microsoft.com/office/drawing/2014/main" id="{B523E938-8B75-498B-A8D1-54C5A8FBF86A}"/>
              </a:ext>
            </a:extLst>
          </p:cNvPr>
          <p:cNvSpPr txBox="1"/>
          <p:nvPr/>
        </p:nvSpPr>
        <p:spPr>
          <a:xfrm>
            <a:off x="8552703" y="1118812"/>
            <a:ext cx="1826625" cy="320182"/>
          </a:xfrm>
          <a:prstGeom prst="rect">
            <a:avLst/>
          </a:prstGeom>
          <a:noFill/>
        </p:spPr>
        <p:txBody>
          <a:bodyPr wrap="square" lIns="0" tIns="0" rIns="0" bIns="0" rtlCol="0">
            <a:spAutoFit/>
          </a:bodyPr>
          <a:lstStyle/>
          <a:p>
            <a:pPr algn="l"/>
            <a:r>
              <a:rPr lang="en-US" sz="2040" b="1" dirty="0">
                <a:ln w="0"/>
                <a:effectLst>
                  <a:outerShdw blurRad="38100" dist="25400" dir="5400000" algn="ctr" rotWithShape="0">
                    <a:srgbClr val="6E747A">
                      <a:alpha val="43000"/>
                    </a:srgbClr>
                  </a:outerShdw>
                </a:effectLst>
              </a:rPr>
              <a:t>Tree / Star</a:t>
            </a:r>
          </a:p>
        </p:txBody>
      </p:sp>
    </p:spTree>
    <p:extLst>
      <p:ext uri="{BB962C8B-B14F-4D97-AF65-F5344CB8AC3E}">
        <p14:creationId xmlns:p14="http://schemas.microsoft.com/office/powerpoint/2010/main" val="208068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1194F-7201-804D-A5AF-55C1B6742C24}"/>
              </a:ext>
            </a:extLst>
          </p:cNvPr>
          <p:cNvSpPr>
            <a:spLocks noGrp="1"/>
          </p:cNvSpPr>
          <p:nvPr>
            <p:ph type="title"/>
          </p:nvPr>
        </p:nvSpPr>
        <p:spPr>
          <a:xfrm>
            <a:off x="600855" y="499608"/>
            <a:ext cx="4508297" cy="1591579"/>
          </a:xfrm>
        </p:spPr>
        <p:txBody>
          <a:bodyPr/>
          <a:lstStyle/>
          <a:p>
            <a:r>
              <a:rPr lang="en-US" dirty="0"/>
              <a:t>How Gartner defines Operational Technology (OT) security</a:t>
            </a:r>
          </a:p>
        </p:txBody>
      </p:sp>
      <p:sp>
        <p:nvSpPr>
          <p:cNvPr id="46" name="Text Placeholder 45">
            <a:extLst>
              <a:ext uri="{FF2B5EF4-FFF2-40B4-BE49-F238E27FC236}">
                <a16:creationId xmlns:a16="http://schemas.microsoft.com/office/drawing/2014/main" id="{50A1A7B9-C152-4F9C-8CB7-87C854C6468C}"/>
              </a:ext>
            </a:extLst>
          </p:cNvPr>
          <p:cNvSpPr>
            <a:spLocks noGrp="1"/>
          </p:cNvSpPr>
          <p:nvPr>
            <p:ph type="body" sz="quarter" idx="4294967295"/>
          </p:nvPr>
        </p:nvSpPr>
        <p:spPr>
          <a:xfrm>
            <a:off x="505294" y="3053755"/>
            <a:ext cx="4844356" cy="3279116"/>
          </a:xfrm>
        </p:spPr>
        <p:txBody>
          <a:bodyPr/>
          <a:lstStyle/>
          <a:p>
            <a:pPr marL="119813" indent="-119813">
              <a:spcAft>
                <a:spcPts val="1632"/>
              </a:spcAft>
            </a:pPr>
            <a:r>
              <a:rPr lang="en-US" sz="2040" dirty="0"/>
              <a:t>“The practices and technologies used to protect people, assets and information involved in the monitoring and/or control of physical devices, processes and events.”</a:t>
            </a:r>
          </a:p>
          <a:p>
            <a:pPr marL="119813" lvl="1">
              <a:spcAft>
                <a:spcPts val="1632"/>
              </a:spcAft>
            </a:pPr>
            <a:br>
              <a:rPr lang="en-US" sz="816" dirty="0">
                <a:solidFill>
                  <a:schemeClr val="tx2">
                    <a:lumMod val="75000"/>
                  </a:schemeClr>
                </a:solidFill>
                <a:latin typeface="+mj-lt"/>
              </a:rPr>
            </a:br>
            <a:r>
              <a:rPr lang="en-US" sz="1836" dirty="0">
                <a:solidFill>
                  <a:schemeClr val="tx2">
                    <a:lumMod val="75000"/>
                  </a:schemeClr>
                </a:solidFill>
                <a:latin typeface="+mj-lt"/>
              </a:rPr>
              <a:t>Manufacturing, energy &amp; water utilities, smart buildings, chemicals, pharmaceuticals, oil &amp; gas,  transportation &amp; logistics, mining, life sciences, retail, …</a:t>
            </a:r>
            <a:endParaRPr lang="en-US" sz="816" dirty="0">
              <a:solidFill>
                <a:schemeClr val="tx2">
                  <a:lumMod val="75000"/>
                </a:schemeClr>
              </a:solidFill>
              <a:latin typeface="+mj-lt"/>
            </a:endParaRPr>
          </a:p>
        </p:txBody>
      </p:sp>
      <p:pic>
        <p:nvPicPr>
          <p:cNvPr id="66" name="Picture 65">
            <a:extLst>
              <a:ext uri="{FF2B5EF4-FFF2-40B4-BE49-F238E27FC236}">
                <a16:creationId xmlns:a16="http://schemas.microsoft.com/office/drawing/2014/main" id="{22AE9188-BC8D-4A66-A07D-70CC7E67C28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1811"/>
          <a:stretch/>
        </p:blipFill>
        <p:spPr>
          <a:xfrm>
            <a:off x="5737364" y="5128961"/>
            <a:ext cx="3199348" cy="1576259"/>
          </a:xfrm>
          <a:prstGeom prst="rect">
            <a:avLst/>
          </a:prstGeom>
          <a:ln>
            <a:noFill/>
          </a:ln>
          <a:effectLst/>
        </p:spPr>
      </p:pic>
      <p:pic>
        <p:nvPicPr>
          <p:cNvPr id="14" name="Picture Placeholder 27">
            <a:extLst>
              <a:ext uri="{FF2B5EF4-FFF2-40B4-BE49-F238E27FC236}">
                <a16:creationId xmlns:a16="http://schemas.microsoft.com/office/drawing/2014/main" id="{1BFFBD34-41CF-4C2C-A550-CE5B9CE36BA2}"/>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11" b="21571"/>
          <a:stretch/>
        </p:blipFill>
        <p:spPr>
          <a:xfrm>
            <a:off x="8936711" y="297915"/>
            <a:ext cx="3199349" cy="1596712"/>
          </a:xfrm>
          <a:prstGeom prst="rect">
            <a:avLst/>
          </a:prstGeom>
        </p:spPr>
      </p:pic>
      <p:pic>
        <p:nvPicPr>
          <p:cNvPr id="15" name="Picture Placeholder 23">
            <a:extLst>
              <a:ext uri="{FF2B5EF4-FFF2-40B4-BE49-F238E27FC236}">
                <a16:creationId xmlns:a16="http://schemas.microsoft.com/office/drawing/2014/main" id="{F9502CDC-6EC7-4FC7-88E8-281E45A5FE52}"/>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0770" r="9211"/>
          <a:stretch/>
        </p:blipFill>
        <p:spPr>
          <a:xfrm>
            <a:off x="8936711" y="3501567"/>
            <a:ext cx="3199349" cy="3203653"/>
          </a:xfrm>
          <a:prstGeom prst="rect">
            <a:avLst/>
          </a:prstGeom>
        </p:spPr>
      </p:pic>
      <p:pic>
        <p:nvPicPr>
          <p:cNvPr id="16" name="Picture Placeholder 6">
            <a:extLst>
              <a:ext uri="{FF2B5EF4-FFF2-40B4-BE49-F238E27FC236}">
                <a16:creationId xmlns:a16="http://schemas.microsoft.com/office/drawing/2014/main" id="{3B512B76-DD10-45DA-8CF8-AEFF3F3D600E}"/>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450" r="2450" b="29555"/>
          <a:stretch/>
        </p:blipFill>
        <p:spPr>
          <a:xfrm>
            <a:off x="8936711" y="1904857"/>
            <a:ext cx="3199348" cy="1586482"/>
          </a:xfrm>
          <a:prstGeom prst="rect">
            <a:avLst/>
          </a:prstGeom>
        </p:spPr>
      </p:pic>
      <p:pic>
        <p:nvPicPr>
          <p:cNvPr id="52" name="Picture 51">
            <a:extLst>
              <a:ext uri="{FF2B5EF4-FFF2-40B4-BE49-F238E27FC236}">
                <a16:creationId xmlns:a16="http://schemas.microsoft.com/office/drawing/2014/main" id="{624D1003-6C7D-4AD5-AFD1-0429F23C3E0F}"/>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24269" r="31403"/>
          <a:stretch/>
        </p:blipFill>
        <p:spPr>
          <a:xfrm>
            <a:off x="5737363" y="297914"/>
            <a:ext cx="3199350" cy="4810592"/>
          </a:xfrm>
          <a:prstGeom prst="rect">
            <a:avLst/>
          </a:prstGeom>
        </p:spPr>
      </p:pic>
      <p:grpSp>
        <p:nvGrpSpPr>
          <p:cNvPr id="64" name="Group 63">
            <a:extLst>
              <a:ext uri="{FF2B5EF4-FFF2-40B4-BE49-F238E27FC236}">
                <a16:creationId xmlns:a16="http://schemas.microsoft.com/office/drawing/2014/main" id="{014952CC-691B-4823-88A5-04D19EDB0730}"/>
              </a:ext>
              <a:ext uri="{C183D7F6-B498-43B3-948B-1728B52AA6E4}">
                <adec:decorative xmlns:adec="http://schemas.microsoft.com/office/drawing/2017/decorative" val="1"/>
              </a:ext>
            </a:extLst>
          </p:cNvPr>
          <p:cNvGrpSpPr/>
          <p:nvPr/>
        </p:nvGrpSpPr>
        <p:grpSpPr>
          <a:xfrm>
            <a:off x="5437826" y="-1"/>
            <a:ext cx="6997767" cy="6994525"/>
            <a:chOff x="5330821" y="0"/>
            <a:chExt cx="6861179" cy="6858000"/>
          </a:xfrm>
        </p:grpSpPr>
        <p:cxnSp>
          <p:nvCxnSpPr>
            <p:cNvPr id="56" name="Straight Connector 55">
              <a:extLst>
                <a:ext uri="{FF2B5EF4-FFF2-40B4-BE49-F238E27FC236}">
                  <a16:creationId xmlns:a16="http://schemas.microsoft.com/office/drawing/2014/main" id="{1688B360-54F3-4433-95AA-AED2F0DFAFD3}"/>
                </a:ext>
                <a:ext uri="{C183D7F6-B498-43B3-948B-1728B52AA6E4}">
                  <adec:decorative xmlns:adec="http://schemas.microsoft.com/office/drawing/2017/decorative" val="1"/>
                </a:ext>
              </a:extLst>
            </p:cNvPr>
            <p:cNvCxnSpPr>
              <a:cxnSpLocks/>
            </p:cNvCxnSpPr>
            <p:nvPr/>
          </p:nvCxnSpPr>
          <p:spPr>
            <a:xfrm>
              <a:off x="8761412" y="0"/>
              <a:ext cx="0" cy="685800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3262C2-F482-42C1-99FF-118B85BFD158}"/>
                </a:ext>
                <a:ext uri="{C183D7F6-B498-43B3-948B-1728B52AA6E4}">
                  <adec:decorative xmlns:adec="http://schemas.microsoft.com/office/drawing/2017/decorative" val="1"/>
                </a:ext>
              </a:extLst>
            </p:cNvPr>
            <p:cNvCxnSpPr>
              <a:cxnSpLocks/>
            </p:cNvCxnSpPr>
            <p:nvPr/>
          </p:nvCxnSpPr>
          <p:spPr>
            <a:xfrm flipH="1" flipV="1">
              <a:off x="8761411" y="1857647"/>
              <a:ext cx="3430589" cy="1003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80BA7F6-3584-47F5-85F1-B3B6419F2092}"/>
                </a:ext>
                <a:ext uri="{C183D7F6-B498-43B3-948B-1728B52AA6E4}">
                  <adec:decorative xmlns:adec="http://schemas.microsoft.com/office/drawing/2017/decorative" val="1"/>
                </a:ext>
              </a:extLst>
            </p:cNvPr>
            <p:cNvCxnSpPr>
              <a:cxnSpLocks/>
            </p:cNvCxnSpPr>
            <p:nvPr/>
          </p:nvCxnSpPr>
          <p:spPr>
            <a:xfrm flipH="1" flipV="1">
              <a:off x="8761410" y="3433220"/>
              <a:ext cx="3430589" cy="1003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DEEB02-C6C7-4716-AB90-B6620DC0BE84}"/>
                </a:ext>
                <a:ext uri="{C183D7F6-B498-43B3-948B-1728B52AA6E4}">
                  <adec:decorative xmlns:adec="http://schemas.microsoft.com/office/drawing/2017/decorative" val="1"/>
                </a:ext>
              </a:extLst>
            </p:cNvPr>
            <p:cNvCxnSpPr>
              <a:cxnSpLocks/>
            </p:cNvCxnSpPr>
            <p:nvPr/>
          </p:nvCxnSpPr>
          <p:spPr>
            <a:xfrm flipH="1" flipV="1">
              <a:off x="5330821" y="5008793"/>
              <a:ext cx="3430589" cy="1003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8755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444800E-1FF0-46E4-895D-97247C848BA3}"/>
              </a:ext>
              <a:ext uri="{C183D7F6-B498-43B3-948B-1728B52AA6E4}">
                <adec:decorative xmlns:adec="http://schemas.microsoft.com/office/drawing/2017/decorative" val="1"/>
              </a:ext>
            </a:extLst>
          </p:cNvPr>
          <p:cNvSpPr/>
          <p:nvPr/>
        </p:nvSpPr>
        <p:spPr bwMode="auto">
          <a:xfrm>
            <a:off x="0" y="4036608"/>
            <a:ext cx="12436475" cy="29579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22">
            <a:extLst>
              <a:ext uri="{FF2B5EF4-FFF2-40B4-BE49-F238E27FC236}">
                <a16:creationId xmlns:a16="http://schemas.microsoft.com/office/drawing/2014/main" id="{2DABCCE0-E145-40C3-918C-46F511E7E236}"/>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363" t="830" r="4926" b="-61705"/>
          <a:stretch/>
        </p:blipFill>
        <p:spPr>
          <a:xfrm>
            <a:off x="4391819" y="2205993"/>
            <a:ext cx="3679824" cy="3577270"/>
          </a:xfrm>
          <a:prstGeom prst="rect">
            <a:avLst/>
          </a:prstGeom>
          <a:solidFill>
            <a:schemeClr val="bg1"/>
          </a:solidFill>
          <a:effectLst>
            <a:outerShdw blurRad="254000" dist="50800" dir="2700000" algn="ctr" rotWithShape="0">
              <a:prstClr val="black">
                <a:alpha val="25000"/>
              </a:prstClr>
            </a:outerShdw>
          </a:effec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506807" y="613847"/>
            <a:ext cx="11533187" cy="410369"/>
          </a:xfrm>
        </p:spPr>
        <p:txBody>
          <a:bodyPr/>
          <a:lstStyle/>
          <a:p>
            <a:r>
              <a:rPr lang="en-US" sz="2800" dirty="0"/>
              <a:t>Some Examples of OT Environments</a:t>
            </a:r>
            <a:endParaRPr lang="en-US" dirty="0"/>
          </a:p>
        </p:txBody>
      </p:sp>
      <p:pic>
        <p:nvPicPr>
          <p:cNvPr id="15" name="Picture 3">
            <a:extLst>
              <a:ext uri="{FF2B5EF4-FFF2-40B4-BE49-F238E27FC236}">
                <a16:creationId xmlns:a16="http://schemas.microsoft.com/office/drawing/2014/main" id="{A31DF183-F026-4148-A2FF-1C773C74D8A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26" t="-3930" r="-719" b="-72369"/>
          <a:stretch/>
        </p:blipFill>
        <p:spPr>
          <a:xfrm>
            <a:off x="465138" y="2205992"/>
            <a:ext cx="3695700" cy="3577271"/>
          </a:xfrm>
          <a:prstGeom prst="rect">
            <a:avLst/>
          </a:prstGeom>
          <a:solidFill>
            <a:schemeClr val="bg1"/>
          </a:solidFill>
          <a:ln>
            <a:noFill/>
          </a:ln>
          <a:effectLst>
            <a:outerShdw blurRad="254000" dist="50800" dir="2700000" algn="ctr" rotWithShape="0">
              <a:prstClr val="black">
                <a:alpha val="25000"/>
              </a:prstClr>
            </a:outerShdw>
          </a:effectLst>
        </p:spPr>
      </p:pic>
      <p:pic>
        <p:nvPicPr>
          <p:cNvPr id="17" name="Picture 23">
            <a:extLst>
              <a:ext uri="{FF2B5EF4-FFF2-40B4-BE49-F238E27FC236}">
                <a16:creationId xmlns:a16="http://schemas.microsoft.com/office/drawing/2014/main" id="{E98E6398-17F9-4124-845C-37A5EEC461B1}"/>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327" t="-3997" r="-1718" b="-76131"/>
          <a:stretch/>
        </p:blipFill>
        <p:spPr>
          <a:xfrm>
            <a:off x="8302624" y="2201863"/>
            <a:ext cx="3706813" cy="3577270"/>
          </a:xfrm>
          <a:prstGeom prst="rect">
            <a:avLst/>
          </a:prstGeom>
          <a:solidFill>
            <a:schemeClr val="bg1"/>
          </a:solidFill>
          <a:effectLst>
            <a:outerShdw blurRad="254000" dist="50800" dir="2700000" algn="ctr" rotWithShape="0">
              <a:prstClr val="black">
                <a:alpha val="25000"/>
              </a:prstClr>
            </a:outerShdw>
          </a:effectLst>
        </p:spPr>
      </p:pic>
      <p:sp>
        <p:nvSpPr>
          <p:cNvPr id="22" name="Rectangle: Rounded Corners 21">
            <a:extLst>
              <a:ext uri="{FF2B5EF4-FFF2-40B4-BE49-F238E27FC236}">
                <a16:creationId xmlns:a16="http://schemas.microsoft.com/office/drawing/2014/main" id="{5B11CCE4-3C3D-44FF-893D-BAA7181547B3}"/>
              </a:ext>
            </a:extLst>
          </p:cNvPr>
          <p:cNvSpPr/>
          <p:nvPr/>
        </p:nvSpPr>
        <p:spPr>
          <a:xfrm rot="10800000" flipV="1">
            <a:off x="465137" y="4846653"/>
            <a:ext cx="3695699" cy="360645"/>
          </a:xfrm>
          <a:prstGeom prst="roundRect">
            <a:avLst>
              <a:gd name="adj" fmla="val 0"/>
            </a:avLst>
          </a:prstGeom>
          <a:noFill/>
          <a:ln w="28575">
            <a:noFill/>
          </a:ln>
          <a:effectLst>
            <a:outerShdw blurRad="254000" dist="50800" dir="2700000" sx="98000" sy="98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1" fontAlgn="auto" latinLnBrk="0" hangingPunct="1">
              <a:spcBef>
                <a:spcPts val="0"/>
              </a:spcBef>
              <a:spcAft>
                <a:spcPts val="0"/>
              </a:spcAft>
              <a:buClrTx/>
              <a:buSzTx/>
              <a:buFontTx/>
              <a:buNone/>
              <a:tabLst/>
              <a:defRPr/>
            </a:pPr>
            <a:r>
              <a:rPr kumimoji="0" lang="en-US"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Smart Factories &amp; </a:t>
            </a:r>
            <a:br>
              <a:rPr kumimoji="0" lang="en-US"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br>
            <a:r>
              <a:rPr kumimoji="0" lang="en-US"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Distribution Centers</a:t>
            </a:r>
          </a:p>
        </p:txBody>
      </p:sp>
      <p:sp>
        <p:nvSpPr>
          <p:cNvPr id="27" name="Rectangle: Rounded Corners 26">
            <a:extLst>
              <a:ext uri="{FF2B5EF4-FFF2-40B4-BE49-F238E27FC236}">
                <a16:creationId xmlns:a16="http://schemas.microsoft.com/office/drawing/2014/main" id="{D3DE1B3A-5B35-46B2-A339-1D86D9414EBD}"/>
              </a:ext>
            </a:extLst>
          </p:cNvPr>
          <p:cNvSpPr/>
          <p:nvPr/>
        </p:nvSpPr>
        <p:spPr>
          <a:xfrm rot="10800000" flipV="1">
            <a:off x="4391817" y="4846653"/>
            <a:ext cx="3695699" cy="360645"/>
          </a:xfrm>
          <a:prstGeom prst="roundRect">
            <a:avLst>
              <a:gd name="adj" fmla="val 0"/>
            </a:avLst>
          </a:prstGeom>
          <a:noFill/>
          <a:ln w="28575">
            <a:noFill/>
          </a:ln>
          <a:effectLst>
            <a:outerShdw blurRad="254000" dist="50800" dir="2700000" sx="98000" sy="98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1" fontAlgn="auto" latinLnBrk="0" hangingPunct="1">
              <a:spcBef>
                <a:spcPts val="0"/>
              </a:spcBef>
              <a:spcAft>
                <a:spcPts val="0"/>
              </a:spcAft>
              <a:buClrTx/>
              <a:buSzTx/>
              <a:buFontTx/>
              <a:buNone/>
              <a:tabLst/>
              <a:defRPr/>
            </a:pPr>
            <a:r>
              <a:rPr kumimoji="0" lang="en-US"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Pharma</a:t>
            </a:r>
          </a:p>
        </p:txBody>
      </p:sp>
      <p:sp>
        <p:nvSpPr>
          <p:cNvPr id="28" name="Rectangle: Rounded Corners 27">
            <a:extLst>
              <a:ext uri="{FF2B5EF4-FFF2-40B4-BE49-F238E27FC236}">
                <a16:creationId xmlns:a16="http://schemas.microsoft.com/office/drawing/2014/main" id="{01C16202-9375-47A2-A02D-B11F183761A9}"/>
              </a:ext>
            </a:extLst>
          </p:cNvPr>
          <p:cNvSpPr/>
          <p:nvPr/>
        </p:nvSpPr>
        <p:spPr>
          <a:xfrm rot="10800000" flipV="1">
            <a:off x="8302622" y="4846653"/>
            <a:ext cx="3695699" cy="360645"/>
          </a:xfrm>
          <a:prstGeom prst="roundRect">
            <a:avLst>
              <a:gd name="adj" fmla="val 0"/>
            </a:avLst>
          </a:prstGeom>
          <a:noFill/>
          <a:ln w="28575">
            <a:noFill/>
          </a:ln>
          <a:effectLst>
            <a:outerShdw blurRad="254000" dist="50800" dir="2700000" sx="98000" sy="98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1" fontAlgn="auto" latinLnBrk="0" hangingPunct="1">
              <a:spcBef>
                <a:spcPts val="0"/>
              </a:spcBef>
              <a:spcAft>
                <a:spcPts val="0"/>
              </a:spcAft>
              <a:buClrTx/>
              <a:buSzTx/>
              <a:buFontTx/>
              <a:buNone/>
              <a:tabLst/>
              <a:defRPr/>
            </a:pPr>
            <a:r>
              <a:rPr kumimoji="0" lang="en-US"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Power Generation</a:t>
            </a:r>
          </a:p>
        </p:txBody>
      </p:sp>
      <p:grpSp>
        <p:nvGrpSpPr>
          <p:cNvPr id="36" name="Group 35">
            <a:extLst>
              <a:ext uri="{FF2B5EF4-FFF2-40B4-BE49-F238E27FC236}">
                <a16:creationId xmlns:a16="http://schemas.microsoft.com/office/drawing/2014/main" id="{CDD96A33-5119-430A-BEF4-803F5F1BCE2B}"/>
              </a:ext>
              <a:ext uri="{C183D7F6-B498-43B3-948B-1728B52AA6E4}">
                <adec:decorative xmlns:adec="http://schemas.microsoft.com/office/drawing/2017/decorative" val="1"/>
              </a:ext>
            </a:extLst>
          </p:cNvPr>
          <p:cNvGrpSpPr/>
          <p:nvPr/>
        </p:nvGrpSpPr>
        <p:grpSpPr>
          <a:xfrm>
            <a:off x="465136" y="2201863"/>
            <a:ext cx="3695700" cy="2194075"/>
            <a:chOff x="465136" y="2201863"/>
            <a:chExt cx="3695700" cy="2194075"/>
          </a:xfrm>
        </p:grpSpPr>
        <p:sp>
          <p:nvSpPr>
            <p:cNvPr id="33" name="Rectangle 32">
              <a:extLst>
                <a:ext uri="{FF2B5EF4-FFF2-40B4-BE49-F238E27FC236}">
                  <a16:creationId xmlns:a16="http://schemas.microsoft.com/office/drawing/2014/main" id="{04D322C2-7069-4628-8452-3F310B2F863B}"/>
                </a:ext>
              </a:extLst>
            </p:cNvPr>
            <p:cNvSpPr/>
            <p:nvPr/>
          </p:nvSpPr>
          <p:spPr bwMode="auto">
            <a:xfrm>
              <a:off x="4083844" y="2206776"/>
              <a:ext cx="76992" cy="2189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72EF7A72-70E6-46F9-91FC-579A3AE02FE7}"/>
                </a:ext>
              </a:extLst>
            </p:cNvPr>
            <p:cNvSpPr/>
            <p:nvPr/>
          </p:nvSpPr>
          <p:spPr bwMode="auto">
            <a:xfrm>
              <a:off x="468311" y="2206776"/>
              <a:ext cx="76992" cy="2189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838672CD-3A5B-44D0-9A8C-39D299A95185}"/>
                </a:ext>
              </a:extLst>
            </p:cNvPr>
            <p:cNvSpPr/>
            <p:nvPr/>
          </p:nvSpPr>
          <p:spPr bwMode="auto">
            <a:xfrm rot="5400000">
              <a:off x="2274490" y="392509"/>
              <a:ext cx="76992" cy="3695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90265862-6D89-4015-A748-29B02A2E6340}"/>
              </a:ext>
              <a:ext uri="{C183D7F6-B498-43B3-948B-1728B52AA6E4}">
                <adec:decorative xmlns:adec="http://schemas.microsoft.com/office/drawing/2017/decorative" val="1"/>
              </a:ext>
            </a:extLst>
          </p:cNvPr>
          <p:cNvSpPr/>
          <p:nvPr/>
        </p:nvSpPr>
        <p:spPr bwMode="auto">
          <a:xfrm>
            <a:off x="499664" y="2243138"/>
            <a:ext cx="3627836" cy="3510916"/>
          </a:xfrm>
          <a:prstGeom prst="rect">
            <a:avLst/>
          </a:prstGeom>
          <a:noFill/>
          <a:ln w="762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4E8BC8A4-03C6-41F4-979B-BB85CF04E519}"/>
              </a:ext>
              <a:ext uri="{C183D7F6-B498-43B3-948B-1728B52AA6E4}">
                <adec:decorative xmlns:adec="http://schemas.microsoft.com/office/drawing/2017/decorative" val="1"/>
              </a:ext>
            </a:extLst>
          </p:cNvPr>
          <p:cNvSpPr/>
          <p:nvPr/>
        </p:nvSpPr>
        <p:spPr bwMode="auto">
          <a:xfrm>
            <a:off x="4434181" y="2243138"/>
            <a:ext cx="3606208" cy="3510916"/>
          </a:xfrm>
          <a:prstGeom prst="rect">
            <a:avLst/>
          </a:prstGeom>
          <a:noFill/>
          <a:ln w="762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AC0940F6-AEAC-4F92-8A0F-23571C172B97}"/>
              </a:ext>
              <a:ext uri="{C183D7F6-B498-43B3-948B-1728B52AA6E4}">
                <adec:decorative xmlns:adec="http://schemas.microsoft.com/office/drawing/2017/decorative" val="1"/>
              </a:ext>
            </a:extLst>
          </p:cNvPr>
          <p:cNvSpPr/>
          <p:nvPr/>
        </p:nvSpPr>
        <p:spPr bwMode="auto">
          <a:xfrm>
            <a:off x="8347366" y="2243138"/>
            <a:ext cx="3620797" cy="3510916"/>
          </a:xfrm>
          <a:prstGeom prst="rect">
            <a:avLst/>
          </a:prstGeom>
          <a:noFill/>
          <a:ln w="762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0">
            <a:extLst>
              <a:ext uri="{FF2B5EF4-FFF2-40B4-BE49-F238E27FC236}">
                <a16:creationId xmlns:a16="http://schemas.microsoft.com/office/drawing/2014/main" id="{85196EF9-727C-4DA7-8621-24BAEF8BC4A0}"/>
              </a:ext>
            </a:extLst>
          </p:cNvPr>
          <p:cNvSpPr txBox="1">
            <a:spLocks/>
          </p:cNvSpPr>
          <p:nvPr/>
        </p:nvSpPr>
        <p:spPr>
          <a:xfrm>
            <a:off x="690513" y="6064084"/>
            <a:ext cx="11098306" cy="757130"/>
          </a:xfrm>
          <a:prstGeom prst="rect">
            <a:avLst/>
          </a:prstGeom>
        </p:spPr>
        <p:txBody>
          <a:bodyPr vert="horz" wrap="square" lIns="0" tIns="0" rIns="0" bIns="0" rtlCol="0">
            <a:spAutoFit/>
          </a:bodyPr>
          <a:lstStyle>
            <a:lvl1pPr marL="0" marR="0" indent="0" algn="l" defTabSz="932742" rtl="0" eaLnBrk="1" fontAlgn="auto" latinLnBrk="0" hangingPunct="1">
              <a:lnSpc>
                <a:spcPts val="1200"/>
              </a:lnSpc>
              <a:spcBef>
                <a:spcPts val="0"/>
              </a:spcBef>
              <a:spcAft>
                <a:spcPts val="0"/>
              </a:spcAft>
              <a:buClrTx/>
              <a:buSzPct val="90000"/>
              <a:buFont typeface="Wingdings" panose="05000000000000000000" pitchFamily="2" charset="2"/>
              <a:buNone/>
              <a:tabLst/>
              <a:defRPr sz="1000" kern="1200" spc="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1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000" dirty="0"/>
              <a:t>Hardware and software dedicated to detecting or causing changes in physical processes through direct monitoring and/or control of physical devices such as valves, pumps, etc.</a:t>
            </a:r>
          </a:p>
          <a:p>
            <a:endParaRPr lang="en-US" sz="900" dirty="0"/>
          </a:p>
        </p:txBody>
      </p:sp>
    </p:spTree>
    <p:extLst>
      <p:ext uri="{BB962C8B-B14F-4D97-AF65-F5344CB8AC3E}">
        <p14:creationId xmlns:p14="http://schemas.microsoft.com/office/powerpoint/2010/main" val="30482907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A386A-568F-4B9B-A947-624DF0D83436}"/>
              </a:ext>
            </a:extLst>
          </p:cNvPr>
          <p:cNvSpPr>
            <a:spLocks noGrp="1"/>
          </p:cNvSpPr>
          <p:nvPr>
            <p:ph type="title"/>
          </p:nvPr>
        </p:nvSpPr>
        <p:spPr>
          <a:xfrm>
            <a:off x="465138" y="632779"/>
            <a:ext cx="11533187" cy="411162"/>
          </a:xfrm>
        </p:spPr>
        <p:txBody>
          <a:bodyPr/>
          <a:lstStyle/>
          <a:p>
            <a:r>
              <a:rPr lang="en-US" dirty="0"/>
              <a:t>Industrial Control Systems (ICS) Components</a:t>
            </a:r>
          </a:p>
        </p:txBody>
      </p:sp>
      <p:sp>
        <p:nvSpPr>
          <p:cNvPr id="2" name="Rectangle 1">
            <a:extLst>
              <a:ext uri="{FF2B5EF4-FFF2-40B4-BE49-F238E27FC236}">
                <a16:creationId xmlns:a16="http://schemas.microsoft.com/office/drawing/2014/main" id="{FE02E87F-33C0-4619-8989-F55AA943D698}"/>
              </a:ext>
              <a:ext uri="{C183D7F6-B498-43B3-948B-1728B52AA6E4}">
                <adec:decorative xmlns:adec="http://schemas.microsoft.com/office/drawing/2017/decorative" val="1"/>
              </a:ext>
            </a:extLst>
          </p:cNvPr>
          <p:cNvSpPr/>
          <p:nvPr/>
        </p:nvSpPr>
        <p:spPr bwMode="auto">
          <a:xfrm>
            <a:off x="9220199" y="-1"/>
            <a:ext cx="32162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00D19CD-44FB-4787-B24C-49A907F13206}"/>
              </a:ext>
              <a:ext uri="{C183D7F6-B498-43B3-948B-1728B52AA6E4}">
                <adec:decorative xmlns:adec="http://schemas.microsoft.com/office/drawing/2017/decorative" val="1"/>
              </a:ext>
            </a:extLst>
          </p:cNvPr>
          <p:cNvSpPr/>
          <p:nvPr/>
        </p:nvSpPr>
        <p:spPr bwMode="auto">
          <a:xfrm>
            <a:off x="9648824" y="449264"/>
            <a:ext cx="2359025" cy="6096000"/>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ts val="1200"/>
              </a:spcAft>
            </a:pPr>
            <a:endParaRPr lang="en-US" sz="1600" dirty="0">
              <a:gradFill>
                <a:gsLst>
                  <a:gs pos="40075">
                    <a:srgbClr val="FFFFFF"/>
                  </a:gs>
                  <a:gs pos="30000">
                    <a:srgbClr val="FFFFFF"/>
                  </a:gs>
                </a:gsLst>
                <a:lin ang="5400000" scaled="0"/>
              </a:gradFill>
            </a:endParaRPr>
          </a:p>
        </p:txBody>
      </p:sp>
      <p:sp>
        <p:nvSpPr>
          <p:cNvPr id="16" name="Content Placeholder 4">
            <a:extLst>
              <a:ext uri="{FF2B5EF4-FFF2-40B4-BE49-F238E27FC236}">
                <a16:creationId xmlns:a16="http://schemas.microsoft.com/office/drawing/2014/main" id="{6049F340-6DAE-423A-A037-D043693A10E7}"/>
              </a:ext>
            </a:extLst>
          </p:cNvPr>
          <p:cNvSpPr txBox="1">
            <a:spLocks/>
          </p:cNvSpPr>
          <p:nvPr/>
        </p:nvSpPr>
        <p:spPr>
          <a:xfrm>
            <a:off x="469901" y="1422575"/>
            <a:ext cx="8021320" cy="5494603"/>
          </a:xfrm>
          <a:prstGeom prst="rect">
            <a:avLst/>
          </a:prstGeom>
        </p:spPr>
        <p:txBody>
          <a:bodyPr lIns="0" t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chemeClr val="tx2"/>
                </a:solidFill>
              </a:rPr>
              <a:t>PLC – Programmable Logic Controller</a:t>
            </a:r>
          </a:p>
          <a:p>
            <a:pPr lvl="2"/>
            <a:endParaRPr lang="en-US" sz="2000" b="1" dirty="0">
              <a:solidFill>
                <a:schemeClr val="tx1"/>
              </a:solidFill>
              <a:latin typeface="+mn-lt"/>
            </a:endParaRPr>
          </a:p>
          <a:p>
            <a:pPr lvl="2"/>
            <a:endParaRPr lang="en-US" sz="2000" b="1" dirty="0">
              <a:solidFill>
                <a:schemeClr val="tx1"/>
              </a:solidFill>
              <a:latin typeface="+mn-lt"/>
            </a:endParaRPr>
          </a:p>
          <a:p>
            <a:r>
              <a:rPr lang="en-US" sz="2000" spc="0" dirty="0">
                <a:solidFill>
                  <a:schemeClr val="tx2"/>
                </a:solidFill>
              </a:rPr>
              <a:t>RTU – Remote Terminal Unit</a:t>
            </a:r>
          </a:p>
          <a:p>
            <a:endParaRPr lang="en-US" sz="2000" dirty="0"/>
          </a:p>
          <a:p>
            <a:endParaRPr lang="en-US" sz="2000" dirty="0"/>
          </a:p>
          <a:p>
            <a:r>
              <a:rPr lang="en-US" sz="2000" spc="0" dirty="0">
                <a:solidFill>
                  <a:schemeClr val="tx2"/>
                </a:solidFill>
              </a:rPr>
              <a:t>HMI – Human Machine Interface</a:t>
            </a:r>
          </a:p>
          <a:p>
            <a:endParaRPr lang="en-US" sz="2000" dirty="0"/>
          </a:p>
          <a:p>
            <a:endParaRPr lang="en-US" sz="2000" dirty="0"/>
          </a:p>
          <a:p>
            <a:r>
              <a:rPr lang="en-US" sz="2000" spc="0" dirty="0">
                <a:solidFill>
                  <a:schemeClr val="tx2"/>
                </a:solidFill>
              </a:rPr>
              <a:t>EWS – Engineering WorkStation</a:t>
            </a:r>
          </a:p>
          <a:p>
            <a:endParaRPr lang="en-US" sz="2000" dirty="0"/>
          </a:p>
          <a:p>
            <a:endParaRPr lang="en-US" sz="2000" dirty="0"/>
          </a:p>
          <a:p>
            <a:r>
              <a:rPr lang="en-US" sz="2000" spc="0" dirty="0">
                <a:solidFill>
                  <a:schemeClr val="tx2"/>
                </a:solidFill>
              </a:rPr>
              <a:t>Historian </a:t>
            </a:r>
          </a:p>
          <a:p>
            <a:pPr lvl="1"/>
            <a:endParaRPr lang="en-US" sz="1400" dirty="0"/>
          </a:p>
        </p:txBody>
      </p:sp>
      <p:pic>
        <p:nvPicPr>
          <p:cNvPr id="5" name="Google Shape;308;p43">
            <a:extLst>
              <a:ext uri="{FF2B5EF4-FFF2-40B4-BE49-F238E27FC236}">
                <a16:creationId xmlns:a16="http://schemas.microsoft.com/office/drawing/2014/main" id="{472E7204-A27A-4581-9572-0CB79B0483E0}"/>
              </a:ext>
              <a:ext uri="{C183D7F6-B498-43B3-948B-1728B52AA6E4}">
                <adec:decorative xmlns:adec="http://schemas.microsoft.com/office/drawing/2017/decorative" val="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t="1" b="17953"/>
          <a:stretch/>
        </p:blipFill>
        <p:spPr>
          <a:xfrm>
            <a:off x="9928664" y="612907"/>
            <a:ext cx="1799344" cy="872993"/>
          </a:xfrm>
          <a:prstGeom prst="rect">
            <a:avLst/>
          </a:prstGeom>
          <a:ln>
            <a:noFill/>
          </a:ln>
          <a:effectLst/>
        </p:spPr>
      </p:pic>
      <p:pic>
        <p:nvPicPr>
          <p:cNvPr id="6" name="Picture 2">
            <a:extLst>
              <a:ext uri="{FF2B5EF4-FFF2-40B4-BE49-F238E27FC236}">
                <a16:creationId xmlns:a16="http://schemas.microsoft.com/office/drawing/2014/main" id="{74D4BD6B-0E3F-4852-8E17-C005AF9ADE2C}"/>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989090" y="2899547"/>
            <a:ext cx="1678492" cy="1170485"/>
          </a:xfrm>
          <a:prstGeom prst="roundRect">
            <a:avLst>
              <a:gd name="adj" fmla="val 1060"/>
            </a:avLst>
          </a:prstGeom>
          <a:solidFill>
            <a:schemeClr val="accent2"/>
          </a:solidFill>
          <a:ln w="12700">
            <a:solidFill>
              <a:schemeClr val="accent2"/>
            </a:solidFill>
          </a:ln>
          <a:effectLst/>
        </p:spPr>
      </p:pic>
      <p:pic>
        <p:nvPicPr>
          <p:cNvPr id="7" name="Google Shape;199;p33">
            <a:extLst>
              <a:ext uri="{FF2B5EF4-FFF2-40B4-BE49-F238E27FC236}">
                <a16:creationId xmlns:a16="http://schemas.microsoft.com/office/drawing/2014/main" id="{EB8DC708-8DF7-437D-9E73-77C7366C1E03}"/>
              </a:ext>
              <a:ext uri="{C183D7F6-B498-43B3-948B-1728B52AA6E4}">
                <adec:decorative xmlns:adec="http://schemas.microsoft.com/office/drawing/2017/decorative" val="1"/>
              </a:ext>
            </a:extLst>
          </p:cNvPr>
          <p:cNvPicPr preferRelativeResize="0"/>
          <p:nvPr/>
        </p:nvPicPr>
        <p:blipFill>
          <a:blip r:embed="rId5" cstate="screen">
            <a:extLst>
              <a:ext uri="{28A0092B-C50C-407E-A947-70E740481C1C}">
                <a14:useLocalDpi xmlns:a14="http://schemas.microsoft.com/office/drawing/2010/main"/>
              </a:ext>
            </a:extLst>
          </a:blip>
          <a:stretch>
            <a:fillRect/>
          </a:stretch>
        </p:blipFill>
        <p:spPr>
          <a:xfrm>
            <a:off x="9983978" y="4269673"/>
            <a:ext cx="1688717" cy="927175"/>
          </a:xfrm>
          <a:prstGeom prst="roundRect">
            <a:avLst>
              <a:gd name="adj" fmla="val 438"/>
            </a:avLst>
          </a:prstGeom>
          <a:solidFill>
            <a:schemeClr val="accent2"/>
          </a:solidFill>
          <a:ln w="12700">
            <a:solidFill>
              <a:schemeClr val="accent2"/>
            </a:solidFill>
          </a:ln>
          <a:effectLst/>
        </p:spPr>
      </p:pic>
      <p:pic>
        <p:nvPicPr>
          <p:cNvPr id="8" name="Picture 7">
            <a:extLst>
              <a:ext uri="{FF2B5EF4-FFF2-40B4-BE49-F238E27FC236}">
                <a16:creationId xmlns:a16="http://schemas.microsoft.com/office/drawing/2014/main" id="{A15B194F-6A39-40F1-86AC-9D30E3EC712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3433"/>
          <a:stretch/>
        </p:blipFill>
        <p:spPr>
          <a:xfrm>
            <a:off x="9935776" y="1685541"/>
            <a:ext cx="1785121" cy="1014365"/>
          </a:xfrm>
          <a:prstGeom prst="rect">
            <a:avLst/>
          </a:prstGeom>
          <a:ln>
            <a:noFill/>
          </a:ln>
          <a:effectLst/>
        </p:spPr>
      </p:pic>
      <p:pic>
        <p:nvPicPr>
          <p:cNvPr id="9" name="Picture 8">
            <a:extLst>
              <a:ext uri="{FF2B5EF4-FFF2-40B4-BE49-F238E27FC236}">
                <a16:creationId xmlns:a16="http://schemas.microsoft.com/office/drawing/2014/main" id="{A5455AA9-5719-4980-B163-7C9A1BBFECFB}"/>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009" r="8055" b="33622"/>
          <a:stretch/>
        </p:blipFill>
        <p:spPr>
          <a:xfrm>
            <a:off x="9983978" y="5396488"/>
            <a:ext cx="1688717" cy="902934"/>
          </a:xfrm>
          <a:prstGeom prst="roundRect">
            <a:avLst>
              <a:gd name="adj" fmla="val 438"/>
            </a:avLst>
          </a:prstGeom>
          <a:solidFill>
            <a:schemeClr val="accent2"/>
          </a:solidFill>
          <a:ln w="12700">
            <a:solidFill>
              <a:schemeClr val="accent2"/>
            </a:solidFill>
          </a:ln>
          <a:effectLst/>
        </p:spPr>
      </p:pic>
    </p:spTree>
    <p:extLst>
      <p:ext uri="{BB962C8B-B14F-4D97-AF65-F5344CB8AC3E}">
        <p14:creationId xmlns:p14="http://schemas.microsoft.com/office/powerpoint/2010/main" val="1952893596"/>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4FE6E12-5655-4E20-8A77-3EFF27978E5C}" vid="{064F3C6F-66A8-4A58-ABF3-AAC96A108278}"/>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4FE6E12-5655-4E20-8A77-3EFF27978E5C}" vid="{EAABAEE6-29F2-4036-AC7F-9901D07E0EAB}"/>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DEEB1F4027BD48BFE61A5AFCEB5460" ma:contentTypeVersion="2" ma:contentTypeDescription="Create a new document." ma:contentTypeScope="" ma:versionID="061b2669e0ad5207ff82759f079e37ae">
  <xsd:schema xmlns:xsd="http://www.w3.org/2001/XMLSchema" xmlns:xs="http://www.w3.org/2001/XMLSchema" xmlns:p="http://schemas.microsoft.com/office/2006/metadata/properties" xmlns:ns2="65cfc5b5-2814-4a9a-97df-31da35093809" targetNamespace="http://schemas.microsoft.com/office/2006/metadata/properties" ma:root="true" ma:fieldsID="3d3910724d5998303cee9f06404070e0" ns2:_="">
    <xsd:import namespace="65cfc5b5-2814-4a9a-97df-31da3509380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cfc5b5-2814-4a9a-97df-31da35093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http://schemas.openxmlformats.org/package/2006/metadata/core-properties"/>
    <ds:schemaRef ds:uri="http://schemas.microsoft.com/office/infopath/2007/PartnerControls"/>
    <ds:schemaRef ds:uri="65cfc5b5-2814-4a9a-97df-31da35093809"/>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5A9001A-0381-4161-BE01-83F262AEA2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cfc5b5-2814-4a9a-97df-31da350938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AzurePartnerSecurityDeepDive_PPT_Template</Template>
  <TotalTime>319</TotalTime>
  <Words>5821</Words>
  <Application>Microsoft Macintosh PowerPoint</Application>
  <PresentationFormat>Custom</PresentationFormat>
  <Paragraphs>951</Paragraphs>
  <Slides>46</Slides>
  <Notes>22</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46</vt:i4>
      </vt:variant>
    </vt:vector>
  </HeadingPairs>
  <TitlesOfParts>
    <vt:vector size="64" baseType="lpstr">
      <vt:lpstr>Arial</vt:lpstr>
      <vt:lpstr>Arial</vt:lpstr>
      <vt:lpstr>Calibri</vt:lpstr>
      <vt:lpstr>Consolas</vt:lpstr>
      <vt:lpstr>Franklin Gothic Book</vt:lpstr>
      <vt:lpstr>Franklin Gothic Demi</vt:lpstr>
      <vt:lpstr>Libre Franklin</vt:lpstr>
      <vt:lpstr>Open Sans</vt:lpstr>
      <vt:lpstr>Segoe UI</vt:lpstr>
      <vt:lpstr>Segoe UI Light</vt:lpstr>
      <vt:lpstr>Segoe UI Semibold</vt:lpstr>
      <vt:lpstr>Segoe UI Symbol</vt:lpstr>
      <vt:lpstr>Source Sans Pro</vt:lpstr>
      <vt:lpstr>Wingdings</vt:lpstr>
      <vt:lpstr>Azure 1</vt:lpstr>
      <vt:lpstr>Azure 2</vt:lpstr>
      <vt:lpstr>White Template</vt:lpstr>
      <vt:lpstr>3_White Template</vt:lpstr>
      <vt:lpstr>Defender for IoT - OT Networks</vt:lpstr>
      <vt:lpstr>Agenda</vt:lpstr>
      <vt:lpstr>Industry 4.0, Digitalization, Internet of Things (IoT)</vt:lpstr>
      <vt:lpstr>Longer lifetimes present new challenges</vt:lpstr>
      <vt:lpstr>PowerPoint Presentation</vt:lpstr>
      <vt:lpstr>Common Network Topologies in OT environments</vt:lpstr>
      <vt:lpstr>How Gartner defines Operational Technology (OT) security</vt:lpstr>
      <vt:lpstr>Some Examples of OT Environments</vt:lpstr>
      <vt:lpstr>Industrial Control Systems (ICS) Components</vt:lpstr>
      <vt:lpstr>Industrial Control Systems (ICS) Components</vt:lpstr>
      <vt:lpstr>Industrial Control Systems (ICS) Components</vt:lpstr>
      <vt:lpstr>IT and OT Networking Background</vt:lpstr>
      <vt:lpstr>Aligning IT and OT</vt:lpstr>
      <vt:lpstr>Aligning IT and OT</vt:lpstr>
      <vt:lpstr>Supervisory Control And Data Acquisition (SCADA) </vt:lpstr>
      <vt:lpstr>Supervisory Control And Data Acquisition (SCADA) </vt:lpstr>
      <vt:lpstr>IT Security ≠ OT Security </vt:lpstr>
      <vt:lpstr>Timeline of Growing Threats to IoT/OT Infrastructure</vt:lpstr>
      <vt:lpstr>Mitre ATT&amp;CK Framework</vt:lpstr>
      <vt:lpstr>Mitre ATT&amp;CK Framework Background</vt:lpstr>
      <vt:lpstr>Mitre ATT&amp;CK FOR ICS</vt:lpstr>
      <vt:lpstr>Timeline vs Mitre Tactics</vt:lpstr>
      <vt:lpstr>Kill Chain vs Mitre Tactics</vt:lpstr>
      <vt:lpstr>Mitre Tactics and Techniques</vt:lpstr>
      <vt:lpstr>TRITON Kill Chain Example</vt:lpstr>
      <vt:lpstr>TRITON Cyberattack on Petrochemical Facility</vt:lpstr>
      <vt:lpstr>Triton Mitre ATT&amp;CK Mapping </vt:lpstr>
      <vt:lpstr>US Cybersecurity and Infrastructure Security Agency (CISA)/NSA Advisory (July 23, 2020)</vt:lpstr>
      <vt:lpstr>Recently Observed Tactics, Techniques, and Procedures(TTPs) </vt:lpstr>
      <vt:lpstr>IoT/OT cyber risk = business risk</vt:lpstr>
      <vt:lpstr>PowerPoint Presentation</vt:lpstr>
      <vt:lpstr>Why did Microsoft acquire CyberX?</vt:lpstr>
      <vt:lpstr>Defender for IoT (CyberX) Sensor</vt:lpstr>
      <vt:lpstr>Simple, non-invasive deployment — network-layer monitoring</vt:lpstr>
      <vt:lpstr>Defender for IoT: Agentless Security for Unmanaged Devices</vt:lpstr>
      <vt:lpstr>Client Challenges Addressed by Azure Defender for IoT (Formerly CyberX) </vt:lpstr>
      <vt:lpstr>Notable Customers Across Diverse Verticals</vt:lpstr>
      <vt:lpstr>Proven in the world’s most complex environments</vt:lpstr>
      <vt:lpstr>Malicious activity performed by a new discovered device</vt:lpstr>
      <vt:lpstr>Top Industrial and IoT Challenges for CISOs</vt:lpstr>
      <vt:lpstr>IoT &amp; ICS Security Maturity Model</vt:lpstr>
      <vt:lpstr>IoT &amp; ICS Security Maturity Model</vt:lpstr>
      <vt:lpstr>Questions to Consider…</vt:lpstr>
      <vt:lpstr>Learn more</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Joe DiPietro</dc:creator>
  <cp:keywords/>
  <dc:description>Template: Ariel Butz; ZUM Communications
Formatting: 
Audience Type:</dc:description>
  <cp:lastModifiedBy>Kim Wall</cp:lastModifiedBy>
  <cp:revision>21</cp:revision>
  <dcterms:created xsi:type="dcterms:W3CDTF">2020-11-23T16:06:05Z</dcterms:created>
  <dcterms:modified xsi:type="dcterms:W3CDTF">2021-08-09T02:46:57Z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0x010100EDDEEB1F4027BD48BFE61A5AFCEB5460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